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62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7" r:id="rId3"/>
    <p:sldMasterId id="2147483679" r:id="rId4"/>
    <p:sldMasterId id="2147483691" r:id="rId5"/>
  </p:sldMasterIdLst>
  <p:notesMasterIdLst>
    <p:notesMasterId r:id="rId100"/>
  </p:notesMasterIdLst>
  <p:sldIdLst>
    <p:sldId id="256" r:id="rId6"/>
    <p:sldId id="351" r:id="rId7"/>
    <p:sldId id="257" r:id="rId8"/>
    <p:sldId id="391" r:id="rId9"/>
    <p:sldId id="331" r:id="rId10"/>
    <p:sldId id="332" r:id="rId11"/>
    <p:sldId id="334" r:id="rId12"/>
    <p:sldId id="335" r:id="rId13"/>
    <p:sldId id="389" r:id="rId14"/>
    <p:sldId id="337" r:id="rId15"/>
    <p:sldId id="338" r:id="rId16"/>
    <p:sldId id="340" r:id="rId17"/>
    <p:sldId id="341" r:id="rId18"/>
    <p:sldId id="342" r:id="rId19"/>
    <p:sldId id="390" r:id="rId20"/>
    <p:sldId id="397" r:id="rId21"/>
    <p:sldId id="343" r:id="rId22"/>
    <p:sldId id="344" r:id="rId23"/>
    <p:sldId id="345" r:id="rId24"/>
    <p:sldId id="346" r:id="rId25"/>
    <p:sldId id="347" r:id="rId26"/>
    <p:sldId id="348" r:id="rId27"/>
    <p:sldId id="350" r:id="rId28"/>
    <p:sldId id="298" r:id="rId29"/>
    <p:sldId id="375" r:id="rId30"/>
    <p:sldId id="262" r:id="rId31"/>
    <p:sldId id="263" r:id="rId32"/>
    <p:sldId id="264" r:id="rId33"/>
    <p:sldId id="265" r:id="rId34"/>
    <p:sldId id="266" r:id="rId35"/>
    <p:sldId id="267" r:id="rId36"/>
    <p:sldId id="376" r:id="rId37"/>
    <p:sldId id="269" r:id="rId38"/>
    <p:sldId id="373" r:id="rId39"/>
    <p:sldId id="274" r:id="rId40"/>
    <p:sldId id="293" r:id="rId41"/>
    <p:sldId id="374" r:id="rId42"/>
    <p:sldId id="357" r:id="rId43"/>
    <p:sldId id="353" r:id="rId44"/>
    <p:sldId id="363" r:id="rId45"/>
    <p:sldId id="355" r:id="rId46"/>
    <p:sldId id="367" r:id="rId47"/>
    <p:sldId id="356" r:id="rId48"/>
    <p:sldId id="372" r:id="rId49"/>
    <p:sldId id="270" r:id="rId50"/>
    <p:sldId id="383" r:id="rId51"/>
    <p:sldId id="384" r:id="rId52"/>
    <p:sldId id="381" r:id="rId53"/>
    <p:sldId id="387" r:id="rId54"/>
    <p:sldId id="273" r:id="rId55"/>
    <p:sldId id="382" r:id="rId56"/>
    <p:sldId id="275" r:id="rId57"/>
    <p:sldId id="276" r:id="rId58"/>
    <p:sldId id="277" r:id="rId59"/>
    <p:sldId id="301" r:id="rId60"/>
    <p:sldId id="302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89" r:id="rId73"/>
    <p:sldId id="388" r:id="rId74"/>
    <p:sldId id="290" r:id="rId75"/>
    <p:sldId id="291" r:id="rId76"/>
    <p:sldId id="292" r:id="rId77"/>
    <p:sldId id="380" r:id="rId78"/>
    <p:sldId id="294" r:id="rId79"/>
    <p:sldId id="295" r:id="rId80"/>
    <p:sldId id="296" r:id="rId81"/>
    <p:sldId id="297" r:id="rId82"/>
    <p:sldId id="379" r:id="rId83"/>
    <p:sldId id="299" r:id="rId84"/>
    <p:sldId id="300" r:id="rId85"/>
    <p:sldId id="303" r:id="rId86"/>
    <p:sldId id="304" r:id="rId87"/>
    <p:sldId id="378" r:id="rId88"/>
    <p:sldId id="306" r:id="rId89"/>
    <p:sldId id="307" r:id="rId90"/>
    <p:sldId id="308" r:id="rId91"/>
    <p:sldId id="309" r:id="rId92"/>
    <p:sldId id="310" r:id="rId93"/>
    <p:sldId id="311" r:id="rId94"/>
    <p:sldId id="312" r:id="rId95"/>
    <p:sldId id="313" r:id="rId96"/>
    <p:sldId id="314" r:id="rId97"/>
    <p:sldId id="315" r:id="rId98"/>
    <p:sldId id="31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CFC147-0641-4714-BF5E-C20AD3F2F412}">
          <p14:sldIdLst>
            <p14:sldId id="256"/>
          </p14:sldIdLst>
        </p14:section>
        <p14:section name="content and disclaimer" id="{04A67AF1-8AE9-47F4-BC8A-E357B5809AE1}">
          <p14:sldIdLst>
            <p14:sldId id="351"/>
            <p14:sldId id="257"/>
            <p14:sldId id="391"/>
          </p14:sldIdLst>
        </p14:section>
        <p14:section name="1. Hypertensin prevalence and statistics" id="{0E67AA17-8CE2-41A5-BFC1-902A7A1CBE73}">
          <p14:sldIdLst>
            <p14:sldId id="331"/>
            <p14:sldId id="332"/>
            <p14:sldId id="334"/>
            <p14:sldId id="335"/>
            <p14:sldId id="389"/>
            <p14:sldId id="337"/>
            <p14:sldId id="338"/>
            <p14:sldId id="340"/>
            <p14:sldId id="341"/>
            <p14:sldId id="342"/>
          </p14:sldIdLst>
        </p14:section>
        <p14:section name="2. Hypertension and risk of cardiovascular disease" id="{50E1D7C3-3FF3-435A-B135-1BB219B8BA11}">
          <p14:sldIdLst>
            <p14:sldId id="390"/>
            <p14:sldId id="397"/>
            <p14:sldId id="343"/>
            <p14:sldId id="344"/>
            <p14:sldId id="345"/>
            <p14:sldId id="346"/>
            <p14:sldId id="347"/>
            <p14:sldId id="348"/>
            <p14:sldId id="350"/>
          </p14:sldIdLst>
        </p14:section>
        <p14:section name="3. Hypertension Guidelines" id="{49E279DA-2B21-418B-BD3F-86D9291C6C3D}">
          <p14:sldIdLst>
            <p14:sldId id="298"/>
            <p14:sldId id="375"/>
            <p14:sldId id="262"/>
            <p14:sldId id="263"/>
            <p14:sldId id="264"/>
            <p14:sldId id="265"/>
            <p14:sldId id="266"/>
            <p14:sldId id="267"/>
            <p14:sldId id="376"/>
            <p14:sldId id="269"/>
            <p14:sldId id="373"/>
            <p14:sldId id="274"/>
            <p14:sldId id="293"/>
            <p14:sldId id="374"/>
            <p14:sldId id="357"/>
            <p14:sldId id="353"/>
            <p14:sldId id="363"/>
            <p14:sldId id="355"/>
            <p14:sldId id="367"/>
            <p14:sldId id="356"/>
            <p14:sldId id="372"/>
          </p14:sldIdLst>
        </p14:section>
        <p14:section name="4. UNIQUE PROFILE OF Telmisartan" id="{382D8EC5-D12F-47E7-85A2-24494BEFD939}">
          <p14:sldIdLst>
            <p14:sldId id="270"/>
            <p14:sldId id="383"/>
            <p14:sldId id="384"/>
            <p14:sldId id="381"/>
            <p14:sldId id="387"/>
            <p14:sldId id="273"/>
          </p14:sldIdLst>
        </p14:section>
        <p14:section name="5. ANTIHYPERTENSIVE BEYOND BENEFITS" id="{6D7266C8-4057-4DB1-961E-12F7218E09F8}">
          <p14:sldIdLst>
            <p14:sldId id="382"/>
            <p14:sldId id="275"/>
            <p14:sldId id="276"/>
            <p14:sldId id="277"/>
            <p14:sldId id="301"/>
            <p14:sldId id="30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88"/>
            <p14:sldId id="290"/>
            <p14:sldId id="291"/>
            <p14:sldId id="292"/>
            <p14:sldId id="380"/>
            <p14:sldId id="294"/>
            <p14:sldId id="295"/>
            <p14:sldId id="296"/>
            <p14:sldId id="297"/>
            <p14:sldId id="379"/>
            <p14:sldId id="299"/>
            <p14:sldId id="300"/>
          </p14:sldIdLst>
        </p14:section>
        <p14:section name="6. SINGLE PILLS COMBINATION" id="{61FE946D-C1A4-4A34-A77C-C5AE2F5DBAC7}">
          <p14:sldIdLst>
            <p14:sldId id="303"/>
            <p14:sldId id="304"/>
            <p14:sldId id="378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3582"/>
    <a:srgbClr val="1781BF"/>
    <a:srgbClr val="88959F"/>
    <a:srgbClr val="6CC049"/>
    <a:srgbClr val="424A52"/>
    <a:srgbClr val="D9D9D9"/>
    <a:srgbClr val="1B6A24"/>
    <a:srgbClr val="0081C5"/>
    <a:srgbClr val="112946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43" autoAdjust="0"/>
    <p:restoredTop sz="94660"/>
  </p:normalViewPr>
  <p:slideViewPr>
    <p:cSldViewPr snapToGrid="0">
      <p:cViewPr>
        <p:scale>
          <a:sx n="106" d="100"/>
          <a:sy n="106" d="100"/>
        </p:scale>
        <p:origin x="10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A3582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9A358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UAE</c:v>
                </c:pt>
                <c:pt idx="1">
                  <c:v>KSA</c:v>
                </c:pt>
                <c:pt idx="2">
                  <c:v>Bahrain</c:v>
                </c:pt>
                <c:pt idx="3">
                  <c:v>Kuwait</c:v>
                </c:pt>
                <c:pt idx="4">
                  <c:v>Qatar</c:v>
                </c:pt>
                <c:pt idx="5">
                  <c:v>Oman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31</c:v>
                </c:pt>
                <c:pt idx="1">
                  <c:v>33.299999999999997</c:v>
                </c:pt>
                <c:pt idx="2">
                  <c:v>37.700000000000003</c:v>
                </c:pt>
                <c:pt idx="3">
                  <c:v>39.4</c:v>
                </c:pt>
                <c:pt idx="4">
                  <c:v>39.700000000000003</c:v>
                </c:pt>
                <c:pt idx="5">
                  <c:v>43.6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C-4B8F-9140-8A9F8E1E7F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96785632"/>
        <c:axId val="596785960"/>
      </c:barChart>
      <c:catAx>
        <c:axId val="596785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785960"/>
        <c:crosses val="autoZero"/>
        <c:auto val="1"/>
        <c:lblAlgn val="ctr"/>
        <c:lblOffset val="100"/>
        <c:noMultiLvlLbl val="0"/>
      </c:catAx>
      <c:valAx>
        <c:axId val="596785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78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A3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53-4CE7-BDA6-C359C10ACBC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153-4CE7-BDA6-C359C10ACBC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53-4CE7-BDA6-C359C10AC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6:06:23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A772B-D4CC-4BDC-9F69-8882C03ADB37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08855-A3C8-48AB-ACB2-2B194FB7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Average prevalence of hypertension in GCC 37.45%</a:t>
            </a:r>
          </a:p>
          <a:p>
            <a:r>
              <a:rPr lang="en-US" dirty="0"/>
              <a:t>Which is 1.87 in each 5 persons, so approximately it is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2736B0-0337-4049-B6E0-A94EE1E1B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53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2736B0-0337-4049-B6E0-A94EE1E1BA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07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08855-A3C8-48AB-ACB2-2B194FB7134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08855-A3C8-48AB-ACB2-2B194FB7134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44D61-2BD2-469D-B9AA-4A3BF35990F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11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8D81-0065-ABB5-8DE0-BCD7B7F97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D9313-5777-0B9C-3C09-533DC2624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8CAD8-AFDE-B86B-374A-413A5854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CBFC8-DD9B-9862-12D4-26573AAD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14C23-0B4D-F72A-346E-9BFCBF7E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2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BBEE-EA40-5900-62D1-9756E1BF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4AA30-6876-100E-425A-14C6CDD44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76763-5EFB-6F1A-B333-157066B7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0258-96C1-3B40-24A3-D3AC368E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55E3-8117-B9A3-5BBB-6EBC90A9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1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6D424-B8FD-8955-85E0-2FD001A80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62A78-CA9D-4C6B-4566-975595262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07E4A-1E65-04D6-41D7-AC780231B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3E80B-B3D5-A106-1C43-7D2B1CE6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89ED-1FF5-BAAA-0AEF-15079E66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1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4825"/>
            <a:ext cx="3191955" cy="63531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7428" y="980187"/>
            <a:ext cx="1103714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CC0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12280" y="3617976"/>
            <a:ext cx="836743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6CC04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931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B6A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2136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B6A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10-Nov-22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121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4825"/>
            <a:ext cx="3191955" cy="63531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B6A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10-Nov-22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0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10-Nov-22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65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05B0-D817-0197-593F-015A46E28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7467"/>
            <a:ext cx="9144000" cy="692497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065D0-42AA-D70E-8355-383D83F63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5CA77-2C69-2B14-2207-5A63273E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1"/>
            <a:ext cx="2804160" cy="276999"/>
          </a:xfrm>
        </p:spPr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97A46-6938-954C-8EAD-1D5363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1"/>
            <a:ext cx="390144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D4A2-8E18-63F7-3991-CE112E07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1"/>
            <a:ext cx="2804160" cy="276999"/>
          </a:xfrm>
        </p:spPr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23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05B0-D817-0197-593F-015A46E28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065D0-42AA-D70E-8355-383D83F63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5CA77-2C69-2B14-2207-5A63273E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97A46-6938-954C-8EAD-1D5363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D4A2-8E18-63F7-3991-CE112E07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85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2DCB-E85A-CD80-B8BD-3D611E5C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D1FD-4CB6-72C7-47AD-0949F9296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CB75-3FF6-A947-2BBF-FAD29784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B7BF8-1925-5247-E3D8-11ACCC33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D4AC-B781-DBAC-DB40-D420E722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5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0BD7-2F80-EBE4-679A-98865E19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6472-A6DA-B5E8-BB0E-817C88019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A6B50-989E-8CF8-33E7-217EA5DA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7156D-3481-0B39-6B8E-F618EEC5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4217D-31C8-9462-CAD8-6CE7BB5D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4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B4B5-BF41-648D-1711-07A961BA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5E6BB-B94C-75CD-2B56-AC6ADDCBA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082C-F82F-1FB8-BE2B-E0EED92F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3026-C000-953C-05FD-9791E9A1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8ADAF-986A-3772-D160-7D9690FF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04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77D9-D51A-1A8B-FB78-6AF26CC5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2737-63C5-8D9C-6347-D85331A8F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666A6-BF0D-9CBA-8360-B744AE204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F1B5-9108-B9B7-1221-F13D6681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F9099-E348-AA75-3FD9-C4BCB1CF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717ED-F2DA-E732-C525-6D6752C3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89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34F3-17FE-69AA-9E08-A3719FA9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F5D47-6AF8-C625-414A-E5827EDD0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66FF-E9B1-C575-E3AA-3FB32CBB6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88460-14B5-1C0E-E6EE-D98B40541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92362-E6B7-37B1-FC54-99F708FDA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F880F-BDC9-3E3E-2E4E-1EED7324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164DC-E006-566B-F35F-D30ED7E3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8ED2E-0F0F-6BEA-1C93-9EC73769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44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B99B-8F1D-8FD4-FC00-C47BE593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6DCFF-8937-CFE6-7F94-FF607692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F992-46AC-F0C6-962A-C904DBA1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67E72-C32F-AACB-EBA0-3AAFBB2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394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2F6D3-1E44-634E-02C2-37023199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6D1C7-F3E5-B944-1A62-B8EF1553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FE92-49A8-23A0-4E2F-0C6F817B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33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B470-A92B-01F2-38C0-902D98F9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43DC-285A-7B98-9D11-1BB07AAC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ED5A5-2540-D379-447A-F94D91399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8685C-45D7-D4A1-344F-D7B93054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4F2DF-A0E7-F123-DF4D-88EFF64B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5F092-53B3-C232-C64E-93077C3F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3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F73A-A831-5E4B-1A32-FB61D1C3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D943D-DDF2-EBC3-FAD5-041313FCB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7B5AD-2C3A-26AA-C50F-E1DBA605D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6CA9C-305E-0060-E0A8-BAD16861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393CD-49E0-1695-0483-C1F12365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9F608-4B87-210E-194D-40A64CE4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6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1EFA-85AA-6F8D-8070-2C4EF044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7DF29-B5A6-E801-581C-893A92DFF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287C-32A5-23FA-5584-10594718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912D9-C62D-EC14-5747-00E29AE7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77BC-CD72-DE9E-BD91-468B153A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35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CD4F2-7520-8086-0C4D-B90D1A143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EFE90-B6BB-B85B-3BFB-F0E771AF5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BE6B-AD12-4BF4-4A33-8B808088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F37C-E862-3C89-A4C9-17B4A0E9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37B6-5625-3D3F-56DB-407BF2F6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1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B671-48A3-3EE1-127B-50EDFE238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8FF07-AA46-5493-87F5-AB1082A9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BC89-F4DC-670F-243F-3A2EC7BA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7E134-BD0A-162C-29DF-0F2446E2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4C9B-5487-4E47-AA5C-95DB10F8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65FE-B264-F6F4-C113-7EBEB24D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CF45-319F-DA6C-7E00-B4517BDA2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864D9-4DFC-5E2A-4C0B-C5E43115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3C0D-CC7D-ACD9-31D6-280E16EC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38EFD-0FE5-C9F9-C8FA-07722C52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46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74A1-55FA-6110-D663-5158495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DFE4E-E035-DCA0-7FB8-085CD42CA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E82F-FFC7-DBC0-5442-3057B133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AB7D-9523-C65A-4C97-A2D3556B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E63FF-24F2-4E1A-1909-656E7528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38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8F64-1022-47AB-EE93-B687C7BD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2ED1E-FA36-4CAB-D9DE-0597C080A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5E21-B335-90CA-2D82-9A82D366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EFFE-BBC2-4E50-508C-48142E9A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97E0D-715E-513D-0644-B8138F58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72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9196-0F02-EABC-066F-7471837B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C343-665A-5B19-1037-77A1C4E4A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8FE95-5F83-EB02-63C8-5D8ABD31A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85EB7-265D-9FC5-708E-A263A4BE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25CE5-4BD5-81E5-309A-54E5AFBF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7EFB8-8E7F-99CF-36C8-3053AA6D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4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EFC9-5AD1-6C21-7F22-DD6E5553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D72D6-E3C3-AB6D-EF97-5D548A42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FFE4B-0662-BE70-43CE-9E7A41EAF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2098A-9243-594C-EBE0-BEE557678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22537-10DB-18A8-6B6F-89758719B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97292-4C85-798A-FC7C-DFE07800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A0925-58E6-020D-04EE-D78ADE9E2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15C08-84B6-56AB-A87A-0CDB9F55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932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650D-B095-7F0F-53B4-6E564E1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A585-0B73-30A9-E194-5DB7285E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17D0F-A186-2231-4580-AD1EC322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96985-8199-B37B-A508-BCA1676A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51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5D743-7C61-5E3D-6766-3506CF4B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B9E4F-CE12-2077-AF0E-6C68D3C7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B9A6A-02F9-FE8B-6031-5CBB418F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E:\Work\Events\Toujeo HCPs Digital\PPT\Toujeo HCPs Digital-01.jpg">
            <a:extLst>
              <a:ext uri="{FF2B5EF4-FFF2-40B4-BE49-F238E27FC236}">
                <a16:creationId xmlns:a16="http://schemas.microsoft.com/office/drawing/2014/main" id="{2C38810D-E14E-8325-D8BD-1673AFBFE2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8882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544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5307-C121-315B-D479-A6F04996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48067-1655-8638-88D4-43AAFB33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BBBF-B2EC-2C15-3906-0AE5C39B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18734-EC92-32E8-94A3-309D01B4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D4D0F-566F-339A-8343-F4EBEF8C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27A41-DC79-F96B-F279-106CEB4A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25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2A37-8B75-E2AB-54E1-604C1EF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FB873C-3586-70EF-46FC-C35FA1B07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835BE-CC0D-B312-BCA9-C45CE264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7F34-3C48-E0EA-F743-C2ACD9FC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7CCE8-F94D-A318-B94C-C8C09D07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8F99-2CE4-B3CE-300B-5D1A9922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16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AAB-D422-DD6A-069D-17489CA6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0089D-B388-573E-0708-3D2E12FD4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472BB-B16F-3991-0037-02DF65F9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5046-9605-4C72-CB91-22137CF5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5DD96-D3DC-341C-E1EA-6C9A9F0D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312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32EBD-C585-DC0F-0972-7DCD6C2E5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3FED7-BA48-251F-89D8-9DD8A0DF5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2C1F-D1A5-5C81-6BE8-65806CD2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C4DC-E525-669F-CCC0-085799A3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890A-AAC4-49E8-DD17-95958EF0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FB48-EF2C-B51A-62FB-1F1F2F65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BDC8-5A0A-DEF7-8EF3-DFA769DD3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D77FF-A075-C29C-9095-328DE6E03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9F3A5-22E5-8C3E-EFA6-73A9CFA7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845B7-11D3-A34B-BE7F-3866CF8A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DF8DD-3139-B21D-ED90-71C48400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68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05B0-D817-0197-593F-015A46E28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065D0-42AA-D70E-8355-383D83F63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5CA77-2C69-2B14-2207-5A63273E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97A46-6938-954C-8EAD-1D5363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D4A2-8E18-63F7-3991-CE112E07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59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2DCB-E85A-CD80-B8BD-3D611E5C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D1FD-4CB6-72C7-47AD-0949F9296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CB75-3FF6-A947-2BBF-FAD29784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B7BF8-1925-5247-E3D8-11ACCC33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7D4AC-B781-DBAC-DB40-D420E722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53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B4B5-BF41-648D-1711-07A961BA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5E6BB-B94C-75CD-2B56-AC6ADDCBA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082C-F82F-1FB8-BE2B-E0EED92F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3026-C000-953C-05FD-9791E9A1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8ADAF-986A-3772-D160-7D9690FF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23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77D9-D51A-1A8B-FB78-6AF26CC5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2737-63C5-8D9C-6347-D85331A8F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666A6-BF0D-9CBA-8360-B744AE204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F1B5-9108-B9B7-1221-F13D66817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F9099-E348-AA75-3FD9-C4BCB1CF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717ED-F2DA-E732-C525-6D6752C3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34F3-17FE-69AA-9E08-A3719FA9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F5D47-6AF8-C625-414A-E5827EDD0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66FF-E9B1-C575-E3AA-3FB32CBB6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88460-14B5-1C0E-E6EE-D98B40541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92362-E6B7-37B1-FC54-99F708FDA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F880F-BDC9-3E3E-2E4E-1EED7324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164DC-E006-566B-F35F-D30ED7E3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8ED2E-0F0F-6BEA-1C93-9EC73769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7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B99B-8F1D-8FD4-FC00-C47BE593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6DCFF-8937-CFE6-7F94-FF607692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DF992-46AC-F0C6-962A-C904DBA1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67E72-C32F-AACB-EBA0-3AAFBB2E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69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12F6D3-1E44-634E-02C2-37023199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6D1C7-F3E5-B944-1A62-B8EF1553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FE92-49A8-23A0-4E2F-0C6F817B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575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B470-A92B-01F2-38C0-902D98F9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43DC-285A-7B98-9D11-1BB07AAC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ED5A5-2540-D379-447A-F94D91399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8685C-45D7-D4A1-344F-D7B93054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4F2DF-A0E7-F123-DF4D-88EFF64B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5F092-53B3-C232-C64E-93077C3F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09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F73A-A831-5E4B-1A32-FB61D1C3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D943D-DDF2-EBC3-FAD5-041313FCB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7B5AD-2C3A-26AA-C50F-E1DBA605D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6CA9C-305E-0060-E0A8-BAD16861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393CD-49E0-1695-0483-C1F12365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9F608-4B87-210E-194D-40A64CE4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22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1EFA-85AA-6F8D-8070-2C4EF044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7DF29-B5A6-E801-581C-893A92DFF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287C-32A5-23FA-5584-10594718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912D9-C62D-EC14-5747-00E29AE7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77BC-CD72-DE9E-BD91-468B153A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F678-991B-C57F-6177-ED2EE37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9AFCC-40BA-0400-92F0-50DA06EBE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C66C0-56B1-7C57-B797-C9A70D012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2CF20-7B4E-8129-6CF5-54D3415A8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FB221-F8DD-32C0-FCE1-82AF6A7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CB9D5-ACEA-3AB6-EF32-C3377311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718AD-3B51-4B86-588C-47678F3B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49476-B892-0AFA-4564-4655949D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176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CD4F2-7520-8086-0C4D-B90D1A143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EFE90-B6BB-B85B-3BFB-F0E771AF5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BE6B-AD12-4BF4-4A33-8B808088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F37C-E862-3C89-A4C9-17B4A0E9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37B6-5625-3D3F-56DB-407BF2F6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F205-4421-2F53-D20F-F00B1928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21E88-8366-3720-FE10-A2FDCE72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22130-7A94-F017-D281-30CD028B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EE939-F856-9A51-308E-1F04A331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5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5D024-EF15-FEDB-B707-13322B93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5AC6-DE41-0D38-DA9D-F8C6E748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92C6A-07C4-4F93-F9B6-61EDA4AD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D524-3847-AB92-721D-EDF9A7C0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7BCC0-E82B-9742-1CB2-A29E42973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0BD6D-A14C-95D1-3F48-AFC3C81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31BC1-197D-9EBC-9E9B-922C57F3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7734B-D8DF-89E1-A2AB-A1598AC9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880B7-890A-ABB6-7F1B-CF5E55BC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8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ED84-2B34-08DC-02DE-AA15BC2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2CB6A9-70FB-82B6-F8DF-A0D3C623F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C7B40-EC08-9CDE-7E62-FCB84D5EE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DE556-7288-9D77-0DCE-8CED4C03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3044F-7DF2-09B6-BB9B-33492690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BFBA0-DDBF-285C-DC0B-B3315979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534A2-1A63-8619-E4F3-EAD80331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C847E-6828-6A94-A00F-7DD2564C0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0C8C6-F18D-E678-F9D0-D948DC82F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E4E57-DC50-4D4F-929F-593E90AAC85E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07808-0972-B9B7-C3EA-F811CD3E5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7857-145E-2834-B3EC-6F8ADC4CD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A8B2E-5128-4C3E-B1A5-567F2CF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3895" y="1164208"/>
            <a:ext cx="11039991" cy="317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060" y="101345"/>
            <a:ext cx="1112587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B6A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9225" y="2971293"/>
            <a:ext cx="1079161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34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6527-2F5F-33F5-4EB4-ECF9F5284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D1920-1FA9-F854-02DF-BDB439C65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1CA64-870C-34A1-EC61-747B2EDAA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Work\Events\Toujeo HCPs Digital\PPT\Toujeo HCPs Digital-14.jpg">
            <a:extLst>
              <a:ext uri="{FF2B5EF4-FFF2-40B4-BE49-F238E27FC236}">
                <a16:creationId xmlns:a16="http://schemas.microsoft.com/office/drawing/2014/main" id="{344D9D0A-478C-6F67-4769-5FB6A50B52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2"/>
            <a:ext cx="12188825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718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8EFE7-9F41-DD6C-3677-8D6682C0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505C-29E7-673F-1AD4-DA349F101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7F96C-22E9-E785-0945-B195009E9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E4047-F696-4D16-8772-E979D7F41346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B993A-36E6-4F23-74F3-96AC26E17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7C65-0BA9-E96F-6EB7-F8488D45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F6E70-EC3A-47E6-AB94-D0500FCE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7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6527-2F5F-33F5-4EB4-ECF9F5284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8071-BBBB-4D39-B107-FA885ED2AF09}" type="datetimeFigureOut">
              <a:rPr lang="en-US" smtClean="0"/>
              <a:t>10-Nov-22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D1920-1FA9-F854-02DF-BDB439C65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1CA64-870C-34A1-EC61-747B2EDAA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CACFF-7E78-4CDA-8B3C-C38F68E601F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Work\Events\Toujeo HCPs Digital\PPT\Toujeo HCPs Digital-14.jpg">
            <a:extLst>
              <a:ext uri="{FF2B5EF4-FFF2-40B4-BE49-F238E27FC236}">
                <a16:creationId xmlns:a16="http://schemas.microsoft.com/office/drawing/2014/main" id="{344D9D0A-478C-6F67-4769-5FB6A50B52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88825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57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4" Type="http://schemas.openxmlformats.org/officeDocument/2006/relationships/hyperlink" Target="file:///C:\Users\salma\OneDrive\Desktop\klontia\Boehringer%20Ingelheim\Twynsta\Re%20pack_TWYNSTA%20slide%20deck_updated%20data\used%20ref%20pack_slide%20deck\Hassanein%202022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.png"/><Relationship Id="rId4" Type="http://schemas.openxmlformats.org/officeDocument/2006/relationships/hyperlink" Target="file:///C:\Users\salma\OneDrive\Desktop\klontia\Boehringer%20Ingelheim\Twynsta\Re%20pack_TWYNSTA%20slide%20deck_updated%20data\used%20ref%20pack_slide%20deck\Hassanein%202022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png"/><Relationship Id="rId5" Type="http://schemas.openxmlformats.org/officeDocument/2006/relationships/hyperlink" Target="file:///C:\Users\salma\OneDrive\Desktop\klontia\Boehringer%20Ingelheim\Twynsta\Re%20pack_TWYNSTA%20slide%20deck_updated%20data\used%20ref%20pack_slide%20deck\Burnier%202019.pdf" TargetMode="External"/><Relationship Id="rId4" Type="http://schemas.openxmlformats.org/officeDocument/2006/relationships/hyperlink" Target="file:///C:\Users\salma\OneDrive\Desktop\klontia\Boehringer%20Ingelheim\Twynsta\Re%20pack_TWYNSTA%20slide%20deck_updated%20data\used%20ref%20pack_slide%20deck\Durand%202017.pdf" TargetMode="External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5" Type="http://schemas.openxmlformats.org/officeDocument/2006/relationships/hyperlink" Target="file:///C:\Users\salma\OneDrive\Desktop\klontia\Boehringer%20Ingelheim\Twynsta\Re%20pack_TWYNSTA%20slide%20deck_updated%20data\used%20ref%20pack_slide%20deck\Hassanein%202022.pdf" TargetMode="External"/><Relationship Id="rId4" Type="http://schemas.openxmlformats.org/officeDocument/2006/relationships/hyperlink" Target="file:///C:\Users\salma\OneDrive\Desktop\klontia\Boehringer%20Ingelheim\Twynsta\Re%20pack_TWYNSTA%20slide%20deck_updated%20data\used%20ref%20pack_slide%20deck\campana2020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C:\Users\salma\OneDrive\Desktop\klontia\Boehringer%20Ingelheim\Twynsta\Re%20pack_TWYNSTA%20slide%20deck_updated%20data\used%20ref%20pack_slide%20deck\Strauss%202021.pdf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lma\OneDrive\Desktop\klontia\Boehringer%20Ingelheim\Twynsta\Re%20pack_TWYNSTA%20slide%20deck_updated%20data\used%20ref%20pack_slide%20deck\Chrysant%20201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hyperlink" Target="file:///C:\Users\salma\OneDrive\Desktop\klontia\Boehringer%20Ingelheim\Twynsta\Re%20pack_TWYNSTA%20slide%20deck_updated%20data\used%20ref%20pack_slide%20deck\Amini%202021.pdf" TargetMode="Externa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sv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hyperlink" Target="https://www.who.int/en/news-room/fact-sheets/detail/cardiovascular-diseases-(cvds)" TargetMode="External"/><Relationship Id="rId4" Type="http://schemas.openxmlformats.org/officeDocument/2006/relationships/chart" Target="../charts/chart2.xml"/><Relationship Id="rId9" Type="http://schemas.openxmlformats.org/officeDocument/2006/relationships/hyperlink" Target="file:///C:\Users\salma\OneDrive\Desktop\klontia\Boehringer%20Ingelheim\Twynsta\Re%20pack_TWYNSTA%20slide%20deck_updated%20data\used%20ref%20pack_slide%20deck\who_cardiovascular%20disease%20fact%20shee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hyperlink" Target="file:///C:\Users\salma\OneDrive\Desktop\klontia\Boehringer%20Ingelheim\Twynsta\Re%20pack_TWYNSTA%20slide%20deck_updated%20data\used%20ref%20pack_slide%20deck\Hassanein%202022.pdf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hyperlink" Target="file:///C:\Users\salma\OneDrive\Desktop\klontia\Boehringer%20Ingelheim\Twynsta\Re%20pack_TWYNSTA%20slide%20deck_updated%20data\used%20ref%20pack_slide%20deck\Bhagavathula%202021.pdf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hyperlink" Target="file:///C:\Users\salma\OneDrive\Desktop\klontia\Boehringer%20Ingelheim\Twynsta\Re%20pack_TWYNSTA%20slide%20deck_updated%20data\used%20ref%20pack_slide%20deck\Ordunez%202022.pdf" TargetMode="External"/><Relationship Id="rId5" Type="http://schemas.openxmlformats.org/officeDocument/2006/relationships/hyperlink" Target="file:///C:\Users\salma\OneDrive\Desktop\klontia\Boehringer%20Ingelheim\Twynsta\Re%20pack_TWYNSTA%20slide%20deck_updated%20data\used%20ref%20pack_slide%20deck\Amini%202021.pdf" TargetMode="External"/><Relationship Id="rId10" Type="http://schemas.openxmlformats.org/officeDocument/2006/relationships/image" Target="../media/image45.svg"/><Relationship Id="rId4" Type="http://schemas.openxmlformats.org/officeDocument/2006/relationships/hyperlink" Target="file:///C:\Users\salma\OneDrive\Desktop\klontia\Boehringer%20Ingelheim\Twynsta\Re%20pack_TWYNSTA%20slide%20deck_updated%20data\used%20ref%20pack_slide%20deck\Bhagavathula%202021.pdf" TargetMode="External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4" Type="http://schemas.openxmlformats.org/officeDocument/2006/relationships/hyperlink" Target="file:///C:\Users\salma\OneDrive\Desktop\klontia\Boehringer%20Ingelheim\Twynsta\Re%20pack_TWYNSTA%20slide%20deck_updated%20data\used%20ref%20pack_slide%20deck\Ettehad%202016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jpeg"/><Relationship Id="rId4" Type="http://schemas.openxmlformats.org/officeDocument/2006/relationships/hyperlink" Target="file:///C:\Users\salma\OneDrive\Desktop\klontia\Boehringer%20Ingelheim\Twynsta\Re%20pack_TWYNSTA%20slide%20deck_updated%20data\used%20ref%20pack_slide%20deck\Hassanein%202022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C:\Users\salma\OneDrive\Desktop\klontia\Boehringer%20Ingelheim\Twynsta\Re%20pack_TWYNSTA%20slide%20deck_updated%20data\used%20ref%20pack_slide%20deck\Unger%202020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cc.org/latest-in-cardiology/articles/2017/11/08/11/47/mon-5pm-bp-guideline-aha-2017" TargetMode="External"/><Relationship Id="rId5" Type="http://schemas.openxmlformats.org/officeDocument/2006/relationships/hyperlink" Target="file:///C:\Users\salma\OneDrive\Desktop\klontia\Boehringer%20Ingelheim\Twynsta\Re%20pack_TWYNSTA%20slide%20deck_updated%20data\used%20ref%20pack_slide%20deck\New%20ACC%20AHA%20High%20Blood%20Pressure%20Guidelines.pdf" TargetMode="External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18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18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22_ESC%20journal.pdf" TargetMode="External"/><Relationship Id="rId9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.png"/><Relationship Id="rId7" Type="http://schemas.openxmlformats.org/officeDocument/2006/relationships/image" Target="../media/image6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22_ESC%20journal.pdf" TargetMode="External"/><Relationship Id="rId9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22_ESC%20journal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22_ESC%20journal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file:///C:\Users\salma\OneDrive\Desktop\klontia\Boehringer%20Ingelheim\Twynsta\Re%20pack_TWYNSTA%20slide%20deck_updated%20data\used%20ref%20pack_slide%20deck\Whelton%202022_ESC%20journal.pdf" TargetMode="External"/><Relationship Id="rId4" Type="http://schemas.openxmlformats.org/officeDocument/2006/relationships/hyperlink" Target="file:///C:\Users\salma\OneDrive\Desktop\klontia\Boehringer%20Ingelheim\Twynsta\Re%20pack_TWYNSTA%20slide%20deck_updated%20data\used%20ref%20pack_slide%20deck\Whelton%202018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0.png"/><Relationship Id="rId7" Type="http://schemas.openxmlformats.org/officeDocument/2006/relationships/image" Target="../media/image76.jpeg"/><Relationship Id="rId12" Type="http://schemas.openxmlformats.org/officeDocument/2006/relationships/hyperlink" Target="https://pubmed.ncbi.nlm.nih.gov/7965283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microsoft.com/office/2007/relationships/hdphoto" Target="../media/hdphoto2.wdp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11" Type="http://schemas.openxmlformats.org/officeDocument/2006/relationships/image" Target="../media/image10.png"/><Relationship Id="rId5" Type="http://schemas.openxmlformats.org/officeDocument/2006/relationships/image" Target="../media/image93.png"/><Relationship Id="rId10" Type="http://schemas.openxmlformats.org/officeDocument/2006/relationships/image" Target="../media/image9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0.png"/><Relationship Id="rId2" Type="http://schemas.openxmlformats.org/officeDocument/2006/relationships/image" Target="../media/image9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lma\OneDrive\Desktop\klontia\Boehringer%20Ingelheim\Twynsta\Re%20pack_TWYNSTA%20slide%20deck_updated%20data\used%20ref%20pack_slide%20deck\Bhagavathula%202021.pdf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chart" Target="../charts/chart1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11" Type="http://schemas.openxmlformats.org/officeDocument/2006/relationships/image" Target="../media/image9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15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hyperlink" Target="file:///C:\Users\salma\OneDrive\Desktop\klontia\Boehringer%20Ingelheim\Twynsta\Re%20pack_TWYNSTA%20slide%20deck_updated%20data\used%20ref%20pack_slide%20deck\Zhou%202021.pdf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6.xml"/><Relationship Id="rId5" Type="http://schemas.microsoft.com/office/2007/relationships/hdphoto" Target="../media/hdphoto3.wdp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5" Type="http://schemas.openxmlformats.org/officeDocument/2006/relationships/hyperlink" Target="file:///C:\Users\salma\OneDrive\Desktop\klontia\Boehringer%20Ingelheim\Twynsta\Re%20pack_TWYNSTA%20slide%20deck_updated%20data\used%20ref%20pack_slide%20deck\Chobanian%202003.pdf" TargetMode="External"/><Relationship Id="rId4" Type="http://schemas.openxmlformats.org/officeDocument/2006/relationships/hyperlink" Target="file:///C:\Users\salma\OneDrive\Desktop\klontia\Boehringer%20Ingelheim\Twynsta\Re%20pack_TWYNSTA%20slide%20deck_updated%20data\used%20ref%20pack_slide%20deck\Hassanein%202022.pdf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7.jpg"/><Relationship Id="rId7" Type="http://schemas.openxmlformats.org/officeDocument/2006/relationships/image" Target="../media/image9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921" y="1164208"/>
              <a:ext cx="8279993" cy="317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0"/>
              <a:ext cx="1536192" cy="6732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9" y="5626"/>
              <a:ext cx="1908429" cy="83562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0EC87E4-079C-5A58-2253-EA0AE69D48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45563" b="16629"/>
          <a:stretch/>
        </p:blipFill>
        <p:spPr>
          <a:xfrm>
            <a:off x="1516381" y="841248"/>
            <a:ext cx="4950941" cy="51841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1FCAFC1-A80A-D6BA-DB3D-EBC30028A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891E5-F997-9E13-FFE4-E482807F93A6}"/>
              </a:ext>
            </a:extLst>
          </p:cNvPr>
          <p:cNvSpPr txBox="1"/>
          <p:nvPr/>
        </p:nvSpPr>
        <p:spPr>
          <a:xfrm>
            <a:off x="2022939" y="5637866"/>
            <a:ext cx="5234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 Hassanein, M., Akbar, M.A., et al. 2022. Management of Diabetes and Hypertension within the Gulf Region: Updates on Treatment Practices and Therapies. </a:t>
            </a:r>
            <a:r>
              <a:rPr lang="en-US" sz="700" i="1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Diabetes Therapy</a:t>
            </a:r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pp.1-28.</a:t>
            </a:r>
            <a:endParaRPr lang="en-US" sz="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DD7B7-4FCC-8E12-31EB-B72BD6E6381B}"/>
              </a:ext>
            </a:extLst>
          </p:cNvPr>
          <p:cNvGrpSpPr/>
          <p:nvPr/>
        </p:nvGrpSpPr>
        <p:grpSpPr>
          <a:xfrm>
            <a:off x="2242806" y="3343591"/>
            <a:ext cx="7706386" cy="1408663"/>
            <a:chOff x="6881282" y="2266788"/>
            <a:chExt cx="10275181" cy="18782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B8248E-88DC-41E3-8C4B-F79FAA8ADC6E}"/>
                </a:ext>
              </a:extLst>
            </p:cNvPr>
            <p:cNvGrpSpPr/>
            <p:nvPr/>
          </p:nvGrpSpPr>
          <p:grpSpPr>
            <a:xfrm>
              <a:off x="7082440" y="2486808"/>
              <a:ext cx="9689932" cy="1313926"/>
              <a:chOff x="665251" y="2147525"/>
              <a:chExt cx="9689932" cy="13139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37EE67-388C-7DBC-51A0-BD58406AA0C4}"/>
                  </a:ext>
                </a:extLst>
              </p:cNvPr>
              <p:cNvSpPr txBox="1"/>
              <p:nvPr/>
            </p:nvSpPr>
            <p:spPr>
              <a:xfrm>
                <a:off x="665251" y="2147525"/>
                <a:ext cx="9689932" cy="400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sz="1350" dirty="0">
                    <a:solidFill>
                      <a:srgbClr val="9A3582"/>
                    </a:solidFill>
                    <a:latin typeface="Calibri" panose="020F0502020204030204"/>
                  </a:rPr>
                  <a:t>The rule of 10: determining the number of medications needed to reach target BP </a:t>
                </a:r>
                <a:r>
                  <a:rPr lang="en-US" sz="1350" baseline="30000" dirty="0">
                    <a:solidFill>
                      <a:srgbClr val="9A3582"/>
                    </a:solidFill>
                    <a:latin typeface="Calibri" panose="020F0502020204030204"/>
                  </a:rPr>
                  <a:t>*1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7EA5A0-CD86-4CE3-AF87-5D0E9B06A3DE}"/>
                  </a:ext>
                </a:extLst>
              </p:cNvPr>
              <p:cNvSpPr txBox="1"/>
              <p:nvPr/>
            </p:nvSpPr>
            <p:spPr>
              <a:xfrm>
                <a:off x="665251" y="2784343"/>
                <a:ext cx="873931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sz="1350" dirty="0">
                    <a:solidFill>
                      <a:prstClr val="black"/>
                    </a:solidFill>
                    <a:latin typeface="AdvSTONE-R"/>
                  </a:rPr>
                  <a:t>Approximate number of medications needed to achieve the patient’s target blood pressure  </a:t>
                </a:r>
                <a:r>
                  <a:rPr lang="en-US" sz="1350" dirty="0">
                    <a:solidFill>
                      <a:srgbClr val="9A3582"/>
                    </a:solidFill>
                    <a:latin typeface="AdvSTONE-R"/>
                  </a:rPr>
                  <a:t>= (current BP – target BP) / 10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11FE13-C660-58E8-1FE2-36B7AF54E13C}"/>
                </a:ext>
              </a:extLst>
            </p:cNvPr>
            <p:cNvSpPr/>
            <p:nvPr/>
          </p:nvSpPr>
          <p:spPr>
            <a:xfrm>
              <a:off x="6881282" y="2266788"/>
              <a:ext cx="10275181" cy="1878217"/>
            </a:xfrm>
            <a:prstGeom prst="rect">
              <a:avLst/>
            </a:prstGeom>
            <a:noFill/>
            <a:ln>
              <a:solidFill>
                <a:srgbClr val="9A35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82A428-60AF-3D8C-FA47-451D3C6E23DB}"/>
              </a:ext>
            </a:extLst>
          </p:cNvPr>
          <p:cNvSpPr txBox="1"/>
          <p:nvPr/>
        </p:nvSpPr>
        <p:spPr>
          <a:xfrm>
            <a:off x="1920455" y="1638121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b="1" dirty="0">
                <a:solidFill>
                  <a:srgbClr val="9A3582"/>
                </a:solidFill>
                <a:latin typeface="Calibri" panose="020F0502020204030204"/>
              </a:rPr>
              <a:t>The rule of 10: a potential solution for clinical inertia</a:t>
            </a:r>
            <a:r>
              <a:rPr lang="en-US" sz="1350" b="1" baseline="30000" dirty="0">
                <a:solidFill>
                  <a:srgbClr val="9A3582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0CDE87-0989-6A3D-347E-43E14DD7B178}"/>
              </a:ext>
            </a:extLst>
          </p:cNvPr>
          <p:cNvGrpSpPr/>
          <p:nvPr/>
        </p:nvGrpSpPr>
        <p:grpSpPr>
          <a:xfrm>
            <a:off x="2242807" y="2303112"/>
            <a:ext cx="7706386" cy="807993"/>
            <a:chOff x="958409" y="1927815"/>
            <a:chExt cx="10275181" cy="1077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05C197-814B-B01A-ADEC-69BFD29CAF89}"/>
                </a:ext>
              </a:extLst>
            </p:cNvPr>
            <p:cNvSpPr txBox="1"/>
            <p:nvPr/>
          </p:nvSpPr>
          <p:spPr>
            <a:xfrm>
              <a:off x="1143001" y="2143312"/>
              <a:ext cx="990600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9A3582"/>
                  </a:solidFill>
                  <a:latin typeface="Calibri Light" panose="020F0302020204030204"/>
                </a:rPr>
                <a:t>Clinical inertia </a:t>
              </a:r>
              <a:r>
                <a:rPr lang="en-US" sz="1350" dirty="0">
                  <a:solidFill>
                    <a:srgbClr val="000000"/>
                  </a:solidFill>
                  <a:latin typeface="Calibri Light" panose="020F0302020204030204"/>
                </a:rPr>
                <a:t>due to reluctance to initiate or intensify therapy when a patient has not reached the therapeutic goals, is considered to be a major cause of uncontrolled hypertension. </a:t>
              </a:r>
              <a:r>
                <a:rPr lang="en-US" sz="1350" baseline="30000" dirty="0">
                  <a:solidFill>
                    <a:srgbClr val="000000"/>
                  </a:solidFill>
                  <a:latin typeface="Calibri Light" panose="020F0302020204030204"/>
                </a:rPr>
                <a:t>1</a:t>
              </a:r>
              <a:endParaRPr lang="en-US" sz="135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621F15-22D7-4365-37B1-CF0CB0314A75}"/>
                </a:ext>
              </a:extLst>
            </p:cNvPr>
            <p:cNvSpPr/>
            <p:nvPr/>
          </p:nvSpPr>
          <p:spPr>
            <a:xfrm>
              <a:off x="958409" y="1927815"/>
              <a:ext cx="10275181" cy="1077324"/>
            </a:xfrm>
            <a:prstGeom prst="rect">
              <a:avLst/>
            </a:prstGeom>
            <a:noFill/>
            <a:ln>
              <a:solidFill>
                <a:srgbClr val="9A35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E2A7BFF-2C8A-98E4-6889-D4946074803A}"/>
              </a:ext>
            </a:extLst>
          </p:cNvPr>
          <p:cNvSpPr txBox="1"/>
          <p:nvPr/>
        </p:nvSpPr>
        <p:spPr>
          <a:xfrm>
            <a:off x="2042752" y="5347873"/>
            <a:ext cx="690541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srgbClr val="000000"/>
                </a:solidFill>
                <a:latin typeface="Calibri Light" panose="020F0302020204030204"/>
              </a:rPr>
              <a:t>BP: Blood pressure.</a:t>
            </a:r>
            <a:endParaRPr lang="en-US" sz="750" dirty="0">
              <a:solidFill>
                <a:srgbClr val="9A3582"/>
              </a:solidFill>
              <a:latin typeface="Calibri Light" panose="020F03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57069-6BF9-F300-D9EF-8F20539970AF}"/>
              </a:ext>
            </a:extLst>
          </p:cNvPr>
          <p:cNvSpPr txBox="1"/>
          <p:nvPr/>
        </p:nvSpPr>
        <p:spPr>
          <a:xfrm>
            <a:off x="2046156" y="5195966"/>
            <a:ext cx="6049313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srgbClr val="000000"/>
                </a:solidFill>
                <a:latin typeface="Calibri Light" panose="020F0302020204030204"/>
              </a:rPr>
              <a:t>* </a:t>
            </a:r>
            <a:r>
              <a:rPr lang="en-US" sz="750" dirty="0">
                <a:solidFill>
                  <a:prstClr val="black"/>
                </a:solidFill>
                <a:latin typeface="Calibri Light" panose="020F0302020204030204"/>
              </a:rPr>
              <a:t>According to the 2015 guidelines of the Taiwan Society of Cardiology and the Taiwan Hypertension Society for the management of hypertension.</a:t>
            </a:r>
            <a:endParaRPr lang="en-US" sz="750" dirty="0">
              <a:solidFill>
                <a:srgbClr val="9A3582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947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85B3EB1-6954-895D-5E27-E7FD58199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280D3-11C1-2BE2-CDC6-83AAC5EE97DD}"/>
              </a:ext>
            </a:extLst>
          </p:cNvPr>
          <p:cNvSpPr txBox="1"/>
          <p:nvPr/>
        </p:nvSpPr>
        <p:spPr>
          <a:xfrm>
            <a:off x="2022939" y="5637866"/>
            <a:ext cx="5234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 Hassanein, M., Akbar, M.A., et al. 2022. Management of Diabetes and Hypertension within the Gulf Region: Updates on Treatment Practices and Therapies.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Diabetes Therapy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pp.1-28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</a:rPr>
              <a:t>.</a:t>
            </a:r>
            <a:endParaRPr lang="en-US" sz="8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10C3B-3CF4-7099-4C7F-6B893EB542A1}"/>
              </a:ext>
            </a:extLst>
          </p:cNvPr>
          <p:cNvSpPr txBox="1"/>
          <p:nvPr/>
        </p:nvSpPr>
        <p:spPr>
          <a:xfrm>
            <a:off x="2611294" y="4626682"/>
            <a:ext cx="71751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050" b="1" dirty="0">
                <a:solidFill>
                  <a:srgbClr val="9A3582"/>
                </a:solidFill>
                <a:latin typeface="AdvSTONE-R"/>
              </a:rPr>
              <a:t>The ‘Rule of 10’ </a:t>
            </a:r>
            <a:r>
              <a:rPr lang="en-US" sz="1050" dirty="0">
                <a:solidFill>
                  <a:srgbClr val="000000"/>
                </a:solidFill>
                <a:latin typeface="AdvSTONE-R"/>
              </a:rPr>
              <a:t>demonstrates that </a:t>
            </a:r>
            <a:r>
              <a:rPr lang="en-US" sz="1050" dirty="0">
                <a:solidFill>
                  <a:srgbClr val="9A3582"/>
                </a:solidFill>
                <a:latin typeface="AdvSTONE-R"/>
              </a:rPr>
              <a:t>doubling the dose </a:t>
            </a:r>
            <a:r>
              <a:rPr lang="en-US" sz="1050" dirty="0">
                <a:solidFill>
                  <a:srgbClr val="000000"/>
                </a:solidFill>
                <a:latin typeface="AdvSTONE-R"/>
              </a:rPr>
              <a:t>of </a:t>
            </a:r>
            <a:r>
              <a:rPr lang="en-US" sz="1050" dirty="0">
                <a:solidFill>
                  <a:srgbClr val="9A3582"/>
                </a:solidFill>
                <a:latin typeface="AdvSTONE-R"/>
              </a:rPr>
              <a:t>any one medication </a:t>
            </a:r>
            <a:r>
              <a:rPr lang="en-US" sz="1050" dirty="0">
                <a:solidFill>
                  <a:srgbClr val="000000"/>
                </a:solidFill>
                <a:latin typeface="AdvSTONE-R"/>
              </a:rPr>
              <a:t>will generally result in </a:t>
            </a:r>
            <a:r>
              <a:rPr lang="en-US" sz="1050" dirty="0">
                <a:solidFill>
                  <a:srgbClr val="9A3582"/>
                </a:solidFill>
                <a:latin typeface="AdvSTONE-R"/>
              </a:rPr>
              <a:t>only a 2 mmHg decrease </a:t>
            </a:r>
            <a:r>
              <a:rPr lang="en-US" sz="1050" dirty="0">
                <a:solidFill>
                  <a:srgbClr val="000000"/>
                </a:solidFill>
                <a:latin typeface="AdvSTONE-R"/>
              </a:rPr>
              <a:t>in SBP, whereas the </a:t>
            </a:r>
            <a:r>
              <a:rPr lang="en-US" sz="1050" dirty="0">
                <a:solidFill>
                  <a:srgbClr val="9A3582"/>
                </a:solidFill>
                <a:latin typeface="AdvSTONE-R"/>
              </a:rPr>
              <a:t>addition of a second medication</a:t>
            </a:r>
            <a:r>
              <a:rPr lang="en-US" sz="1050" dirty="0">
                <a:solidFill>
                  <a:srgbClr val="000000"/>
                </a:solidFill>
                <a:latin typeface="AdvSTONE-R"/>
              </a:rPr>
              <a:t> can result in a </a:t>
            </a:r>
            <a:r>
              <a:rPr lang="en-US" sz="1050" dirty="0">
                <a:solidFill>
                  <a:srgbClr val="9A3582"/>
                </a:solidFill>
                <a:latin typeface="AdvSTONE-R"/>
              </a:rPr>
              <a:t>10 mmHg reduction.</a:t>
            </a:r>
            <a:r>
              <a:rPr lang="en-US" sz="1050" baseline="30000" dirty="0">
                <a:solidFill>
                  <a:srgbClr val="9A3582"/>
                </a:solidFill>
                <a:latin typeface="AdvSTONE-R"/>
              </a:rPr>
              <a:t>1</a:t>
            </a:r>
            <a:endParaRPr lang="en-US" sz="1050" dirty="0">
              <a:solidFill>
                <a:srgbClr val="9A3582"/>
              </a:solidFill>
              <a:latin typeface="AdvSTONE-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F7DCB-3584-8FD6-9561-7B5200214F21}"/>
              </a:ext>
            </a:extLst>
          </p:cNvPr>
          <p:cNvSpPr txBox="1"/>
          <p:nvPr/>
        </p:nvSpPr>
        <p:spPr>
          <a:xfrm>
            <a:off x="1934481" y="1412665"/>
            <a:ext cx="71751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srgbClr val="9A3582"/>
                </a:solidFill>
                <a:latin typeface="Calibri" panose="020F0502020204030204"/>
              </a:rPr>
              <a:t>The rule of 10: the effect of doubling the dose o of antihypertensive drug vs adding another agent </a:t>
            </a:r>
            <a:r>
              <a:rPr lang="en-US" sz="1350" baseline="30000" dirty="0">
                <a:solidFill>
                  <a:srgbClr val="9A3582"/>
                </a:solidFill>
                <a:latin typeface="Calibri" panose="020F0502020204030204"/>
              </a:rPr>
              <a:t>*1</a:t>
            </a:r>
            <a:endParaRPr lang="en-US" sz="1350" dirty="0">
              <a:solidFill>
                <a:srgbClr val="9A3582"/>
              </a:solidFill>
              <a:latin typeface="Calibri" panose="020F0502020204030204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52C3C9E-208D-FA8D-EDD3-0217464BDC3F}"/>
              </a:ext>
            </a:extLst>
          </p:cNvPr>
          <p:cNvSpPr txBox="1"/>
          <p:nvPr/>
        </p:nvSpPr>
        <p:spPr>
          <a:xfrm>
            <a:off x="2069343" y="5291346"/>
            <a:ext cx="690541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srgbClr val="000000"/>
                </a:solidFill>
                <a:latin typeface="Calibri Light" panose="020F0302020204030204"/>
              </a:rPr>
              <a:t>SBP: systolic blood pressure </a:t>
            </a:r>
            <a:endParaRPr lang="en-US" sz="750" dirty="0">
              <a:solidFill>
                <a:srgbClr val="9A3582"/>
              </a:solidFill>
              <a:latin typeface="Calibri Light" panose="020F0302020204030204"/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B47278D0-D7C5-BABA-0941-F8D19EBFFDA1}"/>
              </a:ext>
            </a:extLst>
          </p:cNvPr>
          <p:cNvSpPr txBox="1"/>
          <p:nvPr/>
        </p:nvSpPr>
        <p:spPr>
          <a:xfrm>
            <a:off x="2072747" y="5139439"/>
            <a:ext cx="6049313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srgbClr val="000000"/>
                </a:solidFill>
                <a:latin typeface="Calibri Light" panose="020F0302020204030204"/>
              </a:rPr>
              <a:t>* </a:t>
            </a:r>
            <a:r>
              <a:rPr lang="en-US" sz="750" dirty="0">
                <a:solidFill>
                  <a:prstClr val="black"/>
                </a:solidFill>
                <a:latin typeface="Calibri Light" panose="020F0302020204030204"/>
              </a:rPr>
              <a:t>According to the 2015 guidelines of the Taiwan Society of Cardiology and the Taiwan Hypertension Society for the management of hypertension.</a:t>
            </a:r>
            <a:endParaRPr lang="en-US" sz="750" dirty="0">
              <a:solidFill>
                <a:srgbClr val="9A3582"/>
              </a:solidFill>
              <a:latin typeface="Calibri Light" panose="020F03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587E6-C593-79EB-A6BF-4DF77EFE286B}"/>
              </a:ext>
            </a:extLst>
          </p:cNvPr>
          <p:cNvSpPr txBox="1"/>
          <p:nvPr/>
        </p:nvSpPr>
        <p:spPr>
          <a:xfrm>
            <a:off x="4814047" y="2052553"/>
            <a:ext cx="2144806" cy="461665"/>
          </a:xfrm>
          <a:prstGeom prst="rect">
            <a:avLst/>
          </a:prstGeom>
          <a:noFill/>
          <a:ln w="28575">
            <a:solidFill>
              <a:srgbClr val="9A35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Uncontrolled hypertension on treatment </a:t>
            </a:r>
            <a:r>
              <a:rPr lang="en-US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54FA09-7BB6-A250-2F8C-05DB182F67E0}"/>
              </a:ext>
            </a:extLst>
          </p:cNvPr>
          <p:cNvCxnSpPr>
            <a:stCxn id="4" idx="2"/>
          </p:cNvCxnSpPr>
          <p:nvPr/>
        </p:nvCxnSpPr>
        <p:spPr>
          <a:xfrm flipH="1">
            <a:off x="4908176" y="2514218"/>
            <a:ext cx="978274" cy="431829"/>
          </a:xfrm>
          <a:prstGeom prst="line">
            <a:avLst/>
          </a:prstGeom>
          <a:ln w="28575">
            <a:solidFill>
              <a:srgbClr val="9A3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86FC27-9D8B-65A7-5F91-70E9AFC75577}"/>
              </a:ext>
            </a:extLst>
          </p:cNvPr>
          <p:cNvSpPr/>
          <p:nvPr/>
        </p:nvSpPr>
        <p:spPr>
          <a:xfrm>
            <a:off x="4168588" y="2763626"/>
            <a:ext cx="806824" cy="806824"/>
          </a:xfrm>
          <a:prstGeom prst="ellipse">
            <a:avLst/>
          </a:prstGeom>
          <a:noFill/>
          <a:ln w="28575"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74712B-07B7-60B9-25EE-EBC2266AA698}"/>
              </a:ext>
            </a:extLst>
          </p:cNvPr>
          <p:cNvCxnSpPr>
            <a:cxnSpLocks/>
          </p:cNvCxnSpPr>
          <p:nvPr/>
        </p:nvCxnSpPr>
        <p:spPr>
          <a:xfrm flipH="1" flipV="1">
            <a:off x="5886450" y="2514218"/>
            <a:ext cx="978274" cy="431829"/>
          </a:xfrm>
          <a:prstGeom prst="line">
            <a:avLst/>
          </a:prstGeom>
          <a:ln w="28575">
            <a:solidFill>
              <a:srgbClr val="9A3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4DCC097-DC76-6B2B-9A3C-542EFC1EA31C}"/>
              </a:ext>
            </a:extLst>
          </p:cNvPr>
          <p:cNvSpPr/>
          <p:nvPr/>
        </p:nvSpPr>
        <p:spPr>
          <a:xfrm flipV="1">
            <a:off x="6787403" y="2799709"/>
            <a:ext cx="806824" cy="806824"/>
          </a:xfrm>
          <a:prstGeom prst="ellipse">
            <a:avLst/>
          </a:prstGeom>
          <a:noFill/>
          <a:ln w="28575"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FCC561-3AA3-14CC-6406-3F31E9B2041B}"/>
              </a:ext>
            </a:extLst>
          </p:cNvPr>
          <p:cNvCxnSpPr>
            <a:cxnSpLocks/>
          </p:cNvCxnSpPr>
          <p:nvPr/>
        </p:nvCxnSpPr>
        <p:spPr>
          <a:xfrm flipH="1">
            <a:off x="3577757" y="3343764"/>
            <a:ext cx="615203" cy="316564"/>
          </a:xfrm>
          <a:prstGeom prst="line">
            <a:avLst/>
          </a:prstGeom>
          <a:ln w="28575">
            <a:solidFill>
              <a:srgbClr val="9A3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Connector 2051">
            <a:extLst>
              <a:ext uri="{FF2B5EF4-FFF2-40B4-BE49-F238E27FC236}">
                <a16:creationId xmlns:a16="http://schemas.microsoft.com/office/drawing/2014/main" id="{18A44323-246F-7119-0B07-1D760A67473A}"/>
              </a:ext>
            </a:extLst>
          </p:cNvPr>
          <p:cNvCxnSpPr>
            <a:cxnSpLocks/>
          </p:cNvCxnSpPr>
          <p:nvPr/>
        </p:nvCxnSpPr>
        <p:spPr>
          <a:xfrm>
            <a:off x="7569855" y="3346664"/>
            <a:ext cx="615203" cy="316564"/>
          </a:xfrm>
          <a:prstGeom prst="line">
            <a:avLst/>
          </a:prstGeom>
          <a:ln w="28575">
            <a:solidFill>
              <a:srgbClr val="9A35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47FEE42-D6FF-0F2E-F552-0BF8186DE301}"/>
              </a:ext>
            </a:extLst>
          </p:cNvPr>
          <p:cNvSpPr txBox="1"/>
          <p:nvPr/>
        </p:nvSpPr>
        <p:spPr>
          <a:xfrm>
            <a:off x="2851616" y="3673735"/>
            <a:ext cx="1452282" cy="276999"/>
          </a:xfrm>
          <a:prstGeom prst="rect">
            <a:avLst/>
          </a:prstGeom>
          <a:noFill/>
          <a:ln w="28575">
            <a:solidFill>
              <a:srgbClr val="9A35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2mm Hg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913AA42-520E-4C42-C7BD-E8A1AA24598C}"/>
              </a:ext>
            </a:extLst>
          </p:cNvPr>
          <p:cNvSpPr txBox="1"/>
          <p:nvPr/>
        </p:nvSpPr>
        <p:spPr>
          <a:xfrm>
            <a:off x="7594227" y="3673735"/>
            <a:ext cx="1452282" cy="276999"/>
          </a:xfrm>
          <a:prstGeom prst="rect">
            <a:avLst/>
          </a:prstGeom>
          <a:noFill/>
          <a:ln w="28575">
            <a:solidFill>
              <a:srgbClr val="9A35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A3582"/>
                </a:solidFill>
              </a:rPr>
              <a:t>– 10 mm Hg</a:t>
            </a:r>
          </a:p>
        </p:txBody>
      </p: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8B4DA3F0-762D-CEBF-E683-28A793511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507382" y="3070907"/>
            <a:ext cx="210757" cy="88160"/>
          </a:xfrm>
          <a:prstGeom prst="rect">
            <a:avLst/>
          </a:prstGeom>
        </p:spPr>
      </p:pic>
      <p:pic>
        <p:nvPicPr>
          <p:cNvPr id="2056" name="Picture 2055">
            <a:extLst>
              <a:ext uri="{FF2B5EF4-FFF2-40B4-BE49-F238E27FC236}">
                <a16:creationId xmlns:a16="http://schemas.microsoft.com/office/drawing/2014/main" id="{38982246-8FC7-2526-F016-6A970C8CE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87656" flipV="1">
            <a:off x="4507382" y="2884476"/>
            <a:ext cx="210757" cy="88160"/>
          </a:xfrm>
          <a:prstGeom prst="rect">
            <a:avLst/>
          </a:prstGeom>
        </p:spPr>
      </p:pic>
      <p:sp>
        <p:nvSpPr>
          <p:cNvPr id="2057" name="TextBox 2056">
            <a:extLst>
              <a:ext uri="{FF2B5EF4-FFF2-40B4-BE49-F238E27FC236}">
                <a16:creationId xmlns:a16="http://schemas.microsoft.com/office/drawing/2014/main" id="{9455686F-16E8-10B1-D6B3-3B38AAA89CE7}"/>
              </a:ext>
            </a:extLst>
          </p:cNvPr>
          <p:cNvSpPr txBox="1"/>
          <p:nvPr/>
        </p:nvSpPr>
        <p:spPr>
          <a:xfrm>
            <a:off x="4244650" y="3128732"/>
            <a:ext cx="73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Doubling the dose</a:t>
            </a:r>
          </a:p>
        </p:txBody>
      </p:sp>
      <p:pic>
        <p:nvPicPr>
          <p:cNvPr id="2058" name="Picture 2057">
            <a:extLst>
              <a:ext uri="{FF2B5EF4-FFF2-40B4-BE49-F238E27FC236}">
                <a16:creationId xmlns:a16="http://schemas.microsoft.com/office/drawing/2014/main" id="{369AED67-3109-DD59-F1DB-A4B3D1DD31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7047114" y="3070907"/>
            <a:ext cx="210757" cy="88160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4F14DD25-198E-0C8C-FC36-B2B869B2F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87656" flipV="1">
            <a:off x="7047114" y="2884476"/>
            <a:ext cx="210757" cy="88160"/>
          </a:xfrm>
          <a:prstGeom prst="rect">
            <a:avLst/>
          </a:prstGeom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D27ED9D8-D6E2-415B-8A59-9C40C230043A}"/>
              </a:ext>
            </a:extLst>
          </p:cNvPr>
          <p:cNvSpPr txBox="1"/>
          <p:nvPr/>
        </p:nvSpPr>
        <p:spPr>
          <a:xfrm>
            <a:off x="6787403" y="3124824"/>
            <a:ext cx="80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A3582"/>
                </a:solidFill>
              </a:rPr>
              <a:t>Addition of 2</a:t>
            </a:r>
            <a:r>
              <a:rPr lang="en-US" sz="1000" baseline="30000" dirty="0">
                <a:solidFill>
                  <a:srgbClr val="9A3582"/>
                </a:solidFill>
              </a:rPr>
              <a:t>nd</a:t>
            </a:r>
            <a:r>
              <a:rPr lang="en-US" sz="1000" dirty="0">
                <a:solidFill>
                  <a:srgbClr val="9A3582"/>
                </a:solidFill>
              </a:rPr>
              <a:t> drug</a:t>
            </a:r>
          </a:p>
        </p:txBody>
      </p:sp>
    </p:spTree>
    <p:extLst>
      <p:ext uri="{BB962C8B-B14F-4D97-AF65-F5344CB8AC3E}">
        <p14:creationId xmlns:p14="http://schemas.microsoft.com/office/powerpoint/2010/main" val="252339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B2A14DC-05C5-D895-5C4F-43BC60721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85F44-D7F2-6FAA-28C2-B0C4508D2AAF}"/>
              </a:ext>
            </a:extLst>
          </p:cNvPr>
          <p:cNvSpPr txBox="1"/>
          <p:nvPr/>
        </p:nvSpPr>
        <p:spPr>
          <a:xfrm>
            <a:off x="2071890" y="5613217"/>
            <a:ext cx="51402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 Durand, H., Hayes, P., Morrissey, E.C., Newell, J., Casey, M., Murphy, A.W. and Molloy, G.J., 2017. Medication adherence among patients with apparent treatment-resistant hypertension: systematic review and meta-analysis. Journal of hypertension, 35(12), pp.2346-2357. 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2.Burnier, M. and Egan, B.M., 2019. Adherence in hypertension: a review of prevalence, risk factors, impact, and management.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Circulation research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,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124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(7), pp.1124-1140.</a:t>
            </a:r>
            <a:endParaRPr lang="en-US" sz="800" dirty="0">
              <a:solidFill>
                <a:prstClr val="black"/>
              </a:solidFill>
              <a:latin typeface="Calibri Light" panose="020F0302020204030204"/>
            </a:endParaRPr>
          </a:p>
          <a:p>
            <a:pPr defTabSz="685800"/>
            <a:endParaRPr lang="en-US" sz="8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71E783-B53D-AF42-B45F-0D3177F4B5E5}"/>
              </a:ext>
            </a:extLst>
          </p:cNvPr>
          <p:cNvSpPr txBox="1"/>
          <p:nvPr/>
        </p:nvSpPr>
        <p:spPr>
          <a:xfrm>
            <a:off x="1863195" y="1448804"/>
            <a:ext cx="5557676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dirty="0">
                <a:solidFill>
                  <a:srgbClr val="9A3582"/>
                </a:solidFill>
                <a:latin typeface="HelveticaNeue"/>
              </a:rPr>
              <a:t>Low treatment adherence among hypertensive patients</a:t>
            </a:r>
          </a:p>
          <a:p>
            <a:pPr defTabSz="685800"/>
            <a:r>
              <a:rPr lang="en-US" sz="1350" dirty="0">
                <a:solidFill>
                  <a:prstClr val="black"/>
                </a:solidFill>
                <a:latin typeface="HelveticaNeue"/>
              </a:rPr>
              <a:t>Progressive decline in treatment persistence with time  </a:t>
            </a:r>
            <a:r>
              <a:rPr lang="en-US" sz="1350" baseline="30000" dirty="0">
                <a:solidFill>
                  <a:prstClr val="black"/>
                </a:solidFill>
                <a:latin typeface="HelveticaNeue"/>
              </a:rPr>
              <a:t>1,2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440E67-E4AA-7399-91F0-48346DD67F68}"/>
              </a:ext>
            </a:extLst>
          </p:cNvPr>
          <p:cNvGrpSpPr/>
          <p:nvPr/>
        </p:nvGrpSpPr>
        <p:grpSpPr>
          <a:xfrm>
            <a:off x="3429737" y="2302676"/>
            <a:ext cx="5465384" cy="2275733"/>
            <a:chOff x="2325225" y="1924088"/>
            <a:chExt cx="7287179" cy="30343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FE01AA7-91B8-7F03-763D-94DC8938F2E2}"/>
                </a:ext>
              </a:extLst>
            </p:cNvPr>
            <p:cNvGrpSpPr/>
            <p:nvPr/>
          </p:nvGrpSpPr>
          <p:grpSpPr>
            <a:xfrm>
              <a:off x="3539323" y="2395078"/>
              <a:ext cx="4858982" cy="914400"/>
              <a:chOff x="2842517" y="1549626"/>
              <a:chExt cx="4858982" cy="914400"/>
            </a:xfrm>
          </p:grpSpPr>
          <p:pic>
            <p:nvPicPr>
              <p:cNvPr id="11" name="Graphic 10" descr="Man">
                <a:extLst>
                  <a:ext uri="{FF2B5EF4-FFF2-40B4-BE49-F238E27FC236}">
                    <a16:creationId xmlns:a16="http://schemas.microsoft.com/office/drawing/2014/main" id="{4DEAA54C-4095-FDD4-73D7-92DDED303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80804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Man">
                <a:extLst>
                  <a:ext uri="{FF2B5EF4-FFF2-40B4-BE49-F238E27FC236}">
                    <a16:creationId xmlns:a16="http://schemas.microsoft.com/office/drawing/2014/main" id="{1B688CF7-F896-9D1F-1712-F25D101C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19091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Man">
                <a:extLst>
                  <a:ext uri="{FF2B5EF4-FFF2-40B4-BE49-F238E27FC236}">
                    <a16:creationId xmlns:a16="http://schemas.microsoft.com/office/drawing/2014/main" id="{222D817A-1964-9358-93FC-2B8555CCE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57378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Man">
                <a:extLst>
                  <a:ext uri="{FF2B5EF4-FFF2-40B4-BE49-F238E27FC236}">
                    <a16:creationId xmlns:a16="http://schemas.microsoft.com/office/drawing/2014/main" id="{F640CB17-83AF-62A7-F424-B9BDD9630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595665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Man">
                <a:extLst>
                  <a:ext uri="{FF2B5EF4-FFF2-40B4-BE49-F238E27FC236}">
                    <a16:creationId xmlns:a16="http://schemas.microsoft.com/office/drawing/2014/main" id="{9808303F-DA2A-3C28-072E-FA625886F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33952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Man">
                <a:extLst>
                  <a:ext uri="{FF2B5EF4-FFF2-40B4-BE49-F238E27FC236}">
                    <a16:creationId xmlns:a16="http://schemas.microsoft.com/office/drawing/2014/main" id="{6A56631D-686F-F7F5-F0F2-8464382C8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72239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Man">
                <a:extLst>
                  <a:ext uri="{FF2B5EF4-FFF2-40B4-BE49-F238E27FC236}">
                    <a16:creationId xmlns:a16="http://schemas.microsoft.com/office/drawing/2014/main" id="{15C2508C-DF1F-4999-748B-B62F8B9E4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10526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Man">
                <a:extLst>
                  <a:ext uri="{FF2B5EF4-FFF2-40B4-BE49-F238E27FC236}">
                    <a16:creationId xmlns:a16="http://schemas.microsoft.com/office/drawing/2014/main" id="{CD15EEC2-EEEE-3BD2-86FC-88D08EFB9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48813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Man">
                <a:extLst>
                  <a:ext uri="{FF2B5EF4-FFF2-40B4-BE49-F238E27FC236}">
                    <a16:creationId xmlns:a16="http://schemas.microsoft.com/office/drawing/2014/main" id="{0EA50F27-E916-F1E6-D4F6-EA8BF1332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87099" y="154962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Man">
                <a:extLst>
                  <a:ext uri="{FF2B5EF4-FFF2-40B4-BE49-F238E27FC236}">
                    <a16:creationId xmlns:a16="http://schemas.microsoft.com/office/drawing/2014/main" id="{FA7B4AE9-A717-EE6D-B955-3AA9547EC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42517" y="154962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00E7CE-6D93-80D7-2909-4C53EE6E4C05}"/>
                </a:ext>
              </a:extLst>
            </p:cNvPr>
            <p:cNvSpPr txBox="1"/>
            <p:nvPr/>
          </p:nvSpPr>
          <p:spPr>
            <a:xfrm>
              <a:off x="3160464" y="3381445"/>
              <a:ext cx="561670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patients with hypertension lack treatment adherence</a:t>
              </a:r>
              <a:r>
                <a:rPr lang="en-US" sz="1350" baseline="300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95AB3B-C6E0-C1BD-FB25-6043694F6B48}"/>
                </a:ext>
              </a:extLst>
            </p:cNvPr>
            <p:cNvSpPr txBox="1"/>
            <p:nvPr/>
          </p:nvSpPr>
          <p:spPr>
            <a:xfrm>
              <a:off x="2325225" y="4188957"/>
              <a:ext cx="728717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dirty="0">
                  <a:solidFill>
                    <a:srgbClr val="9A3582"/>
                  </a:solidFill>
                  <a:latin typeface="HelveticaNeue"/>
                </a:rPr>
                <a:t>50% </a:t>
              </a:r>
              <a:r>
                <a:rPr lang="en-US" sz="1350" dirty="0">
                  <a:solidFill>
                    <a:srgbClr val="000000"/>
                  </a:solidFill>
                  <a:latin typeface="HelveticaNeue"/>
                </a:rPr>
                <a:t>of patients discontinue their treatment at 1 year</a:t>
              </a:r>
            </a:p>
            <a:p>
              <a:pPr algn="ctr" defTabSz="685800"/>
              <a:r>
                <a:rPr lang="en-US" sz="1350" dirty="0">
                  <a:solidFill>
                    <a:srgbClr val="000000"/>
                  </a:solidFill>
                  <a:latin typeface="HelveticaNeue"/>
                </a:rPr>
                <a:t>With </a:t>
              </a:r>
              <a:r>
                <a:rPr lang="en-US" sz="1350" dirty="0">
                  <a:solidFill>
                    <a:srgbClr val="9A3582"/>
                  </a:solidFill>
                  <a:latin typeface="HelveticaNeue"/>
                </a:rPr>
                <a:t>higher risk </a:t>
              </a:r>
              <a:r>
                <a:rPr lang="en-US" sz="1350" dirty="0">
                  <a:solidFill>
                    <a:srgbClr val="000000"/>
                  </a:solidFill>
                  <a:latin typeface="HelveticaNeue"/>
                </a:rPr>
                <a:t>of </a:t>
              </a:r>
              <a:r>
                <a:rPr lang="en-US" sz="1350" dirty="0">
                  <a:solidFill>
                    <a:srgbClr val="9A3582"/>
                  </a:solidFill>
                  <a:latin typeface="HelveticaNeue"/>
                </a:rPr>
                <a:t>discontinuation</a:t>
              </a:r>
              <a:r>
                <a:rPr lang="en-US" sz="1350" dirty="0">
                  <a:solidFill>
                    <a:srgbClr val="000000"/>
                  </a:solidFill>
                  <a:latin typeface="HelveticaNeue"/>
                </a:rPr>
                <a:t> among patients </a:t>
              </a:r>
              <a:r>
                <a:rPr lang="en-US" sz="1350" dirty="0">
                  <a:solidFill>
                    <a:srgbClr val="9A3582"/>
                  </a:solidFill>
                  <a:latin typeface="HelveticaNeue"/>
                </a:rPr>
                <a:t>aged &lt;40 years </a:t>
              </a:r>
              <a:r>
                <a:rPr lang="en-US" sz="1350" baseline="30000" dirty="0">
                  <a:solidFill>
                    <a:srgbClr val="9A3582"/>
                  </a:solidFill>
                  <a:latin typeface="HelveticaNeue"/>
                </a:rPr>
                <a:t>2</a:t>
              </a:r>
              <a:endParaRPr lang="en-US" sz="1350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2FD3CF-296F-E45A-47DA-937494FCFA83}"/>
                </a:ext>
              </a:extLst>
            </p:cNvPr>
            <p:cNvSpPr txBox="1"/>
            <p:nvPr/>
          </p:nvSpPr>
          <p:spPr>
            <a:xfrm>
              <a:off x="2919958" y="1924088"/>
              <a:ext cx="609771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500" dirty="0">
                  <a:solidFill>
                    <a:srgbClr val="9A3582"/>
                  </a:solidFill>
                  <a:latin typeface="Calibri" panose="020F0502020204030204"/>
                </a:rPr>
                <a:t>~ 3 out of 10</a:t>
              </a:r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90DDC7-8191-FC87-3ECD-C55EE319A5FD}"/>
              </a:ext>
            </a:extLst>
          </p:cNvPr>
          <p:cNvSpPr txBox="1"/>
          <p:nvPr/>
        </p:nvSpPr>
        <p:spPr>
          <a:xfrm>
            <a:off x="1863195" y="5086746"/>
            <a:ext cx="90315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* A meta-analysis of 24 studies that measured medication adherence for patients with uncontrolled BP despite being prescribed three or more antihypertensive medications of different classes. By using a random effects model, the pooled prevalence of nonadherence was 31.2% (95% confidence interval = 20.2–44.7, I 2 = 99.50) </a:t>
            </a:r>
          </a:p>
        </p:txBody>
      </p:sp>
    </p:spTree>
    <p:extLst>
      <p:ext uri="{BB962C8B-B14F-4D97-AF65-F5344CB8AC3E}">
        <p14:creationId xmlns:p14="http://schemas.microsoft.com/office/powerpoint/2010/main" val="12352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9EE40BA-6700-EC9B-6369-4A59DE0D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A711F-E712-7E20-E5F1-7528DE3C0900}"/>
              </a:ext>
            </a:extLst>
          </p:cNvPr>
          <p:cNvSpPr txBox="1"/>
          <p:nvPr/>
        </p:nvSpPr>
        <p:spPr>
          <a:xfrm>
            <a:off x="1917081" y="5637867"/>
            <a:ext cx="5340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 Campana, E., Cunha, V.,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Glaveckaite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S.,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Gruev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I.,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Lamirault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G., Lehmann, E.,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Masi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S.,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Kuate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L.M.,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Mishshenko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L., Ona, D.I. and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Oo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M.Z., 2020. The use of single-pill combinations as first-line treatment for hypertension: translating guidelines into clinical practice. Journal of Hypertension, 38(12), pp.2369-2377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</a:rPr>
              <a:t>. 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2. Hassanein, M., Akbar, M.A., et al. 2022. Management of Diabetes and Hypertension within the Gulf Region: Updates on Treatment Practices and Therapies.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Diabetes Therapy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, pp.1-28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</a:rPr>
              <a:t>.</a:t>
            </a:r>
            <a:endParaRPr lang="en-US" sz="8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91755-D827-E22C-5F76-974DBDE2FDE9}"/>
              </a:ext>
            </a:extLst>
          </p:cNvPr>
          <p:cNvSpPr txBox="1"/>
          <p:nvPr/>
        </p:nvSpPr>
        <p:spPr>
          <a:xfrm>
            <a:off x="2022938" y="1412256"/>
            <a:ext cx="57888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Initial treatment with Single-pill combinations for better treatment adherence and achieving target BP </a:t>
            </a:r>
            <a:r>
              <a:rPr lang="en-US" sz="1500" b="1" baseline="30000" dirty="0">
                <a:solidFill>
                  <a:srgbClr val="9A3582"/>
                </a:solidFill>
                <a:latin typeface="Calibri Light" panose="020F0302020204030204"/>
              </a:rPr>
              <a:t>1,2 </a:t>
            </a:r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55814-9C08-5E15-DA47-577576D5A072}"/>
              </a:ext>
            </a:extLst>
          </p:cNvPr>
          <p:cNvSpPr txBox="1"/>
          <p:nvPr/>
        </p:nvSpPr>
        <p:spPr>
          <a:xfrm>
            <a:off x="2022938" y="5270721"/>
            <a:ext cx="457328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baseline="300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A population-based cohort study of 5 million individuals.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7B7D39-A93B-EE2E-7EAB-FAA3E4EC6827}"/>
              </a:ext>
            </a:extLst>
          </p:cNvPr>
          <p:cNvSpPr txBox="1"/>
          <p:nvPr/>
        </p:nvSpPr>
        <p:spPr>
          <a:xfrm>
            <a:off x="2051513" y="5391186"/>
            <a:ext cx="457328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Bp: blood pressure 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4361512-617D-70F7-1B65-43F5EFD4056C}"/>
              </a:ext>
            </a:extLst>
          </p:cNvPr>
          <p:cNvGrpSpPr/>
          <p:nvPr/>
        </p:nvGrpSpPr>
        <p:grpSpPr>
          <a:xfrm>
            <a:off x="7010927" y="2407553"/>
            <a:ext cx="1888511" cy="2368727"/>
            <a:chOff x="4083510" y="2112537"/>
            <a:chExt cx="2518014" cy="31583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0FB906-300D-F95A-8540-E2318ADA4CF5}"/>
                </a:ext>
              </a:extLst>
            </p:cNvPr>
            <p:cNvGrpSpPr/>
            <p:nvPr/>
          </p:nvGrpSpPr>
          <p:grpSpPr>
            <a:xfrm>
              <a:off x="4083510" y="2112537"/>
              <a:ext cx="2129319" cy="1920451"/>
              <a:chOff x="4391000" y="3076335"/>
              <a:chExt cx="2129319" cy="192045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AEF056-2F9F-DF01-2B62-9CC2F5D114C7}"/>
                  </a:ext>
                </a:extLst>
              </p:cNvPr>
              <p:cNvSpPr txBox="1"/>
              <p:nvPr/>
            </p:nvSpPr>
            <p:spPr>
              <a:xfrm>
                <a:off x="4391000" y="4319678"/>
                <a:ext cx="212931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1350" b="1" dirty="0">
                    <a:solidFill>
                      <a:srgbClr val="9A3582"/>
                    </a:solidFill>
                    <a:latin typeface="AdvSTONE-R"/>
                  </a:rPr>
                  <a:t>Time to achieve target BP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Arrow: Chevron 28">
                <a:extLst>
                  <a:ext uri="{FF2B5EF4-FFF2-40B4-BE49-F238E27FC236}">
                    <a16:creationId xmlns:a16="http://schemas.microsoft.com/office/drawing/2014/main" id="{BDFE5423-946F-702F-BB46-DC4D582F8A8A}"/>
                  </a:ext>
                </a:extLst>
              </p:cNvPr>
              <p:cNvSpPr/>
              <p:nvPr/>
            </p:nvSpPr>
            <p:spPr>
              <a:xfrm rot="5400000">
                <a:off x="5237078" y="3575934"/>
                <a:ext cx="437162" cy="767364"/>
              </a:xfrm>
              <a:prstGeom prst="chevron">
                <a:avLst>
                  <a:gd name="adj" fmla="val 7297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4706F3-0E92-125E-A5E8-83DBB1D8E0CC}"/>
                  </a:ext>
                </a:extLst>
              </p:cNvPr>
              <p:cNvSpPr txBox="1"/>
              <p:nvPr/>
            </p:nvSpPr>
            <p:spPr>
              <a:xfrm>
                <a:off x="4962584" y="3076335"/>
                <a:ext cx="986151" cy="55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2100" b="1" dirty="0">
                    <a:solidFill>
                      <a:srgbClr val="9A3582"/>
                    </a:solidFill>
                    <a:latin typeface="AdvSTONE-R"/>
                  </a:rPr>
                  <a:t>28% </a:t>
                </a:r>
                <a:endParaRPr lang="en-US" sz="2100" b="1" dirty="0">
                  <a:solidFill>
                    <a:srgbClr val="9A3582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B325380A-C11B-A71C-7337-0F233899323E}"/>
                </a:ext>
              </a:extLst>
            </p:cNvPr>
            <p:cNvSpPr txBox="1"/>
            <p:nvPr/>
          </p:nvSpPr>
          <p:spPr>
            <a:xfrm>
              <a:off x="4155929" y="4162843"/>
              <a:ext cx="244559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b="1" dirty="0">
                  <a:solidFill>
                    <a:srgbClr val="9A3582"/>
                  </a:solidFill>
                  <a:latin typeface="Calibri Light" panose="020F0302020204030204"/>
                </a:rPr>
                <a:t>Single-pill combinations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  significantly </a:t>
              </a:r>
              <a:r>
                <a:rPr lang="en-US" sz="1200" dirty="0">
                  <a:solidFill>
                    <a:srgbClr val="9A3582"/>
                  </a:solidFill>
                  <a:latin typeface="AdvSTONE-R"/>
                </a:rPr>
                <a:t>less time 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to achieve </a:t>
              </a:r>
              <a:r>
                <a:rPr lang="en-US" sz="1200" dirty="0">
                  <a:solidFill>
                    <a:srgbClr val="9A3582"/>
                  </a:solidFill>
                  <a:latin typeface="AdvSTONE-R"/>
                </a:rPr>
                <a:t>targeted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 BP </a:t>
              </a:r>
              <a:r>
                <a:rPr lang="en-US" sz="1200" dirty="0">
                  <a:solidFill>
                    <a:srgbClr val="9A3582"/>
                  </a:solidFill>
                  <a:latin typeface="AdvSTONE-R"/>
                </a:rPr>
                <a:t>within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 the </a:t>
              </a:r>
              <a:r>
                <a:rPr lang="en-US" sz="1200" dirty="0">
                  <a:solidFill>
                    <a:srgbClr val="9A3582"/>
                  </a:solidFill>
                  <a:latin typeface="AdvSTONE-R"/>
                </a:rPr>
                <a:t>1</a:t>
              </a:r>
              <a:r>
                <a:rPr lang="en-US" sz="1200" baseline="30000" dirty="0">
                  <a:solidFill>
                    <a:srgbClr val="9A3582"/>
                  </a:solidFill>
                  <a:latin typeface="AdvSTONE-R"/>
                </a:rPr>
                <a:t>st</a:t>
              </a:r>
              <a:r>
                <a:rPr lang="en-US" sz="1200" dirty="0">
                  <a:solidFill>
                    <a:srgbClr val="9A3582"/>
                  </a:solidFill>
                  <a:latin typeface="AdvSTONE-R"/>
                </a:rPr>
                <a:t> year 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of </a:t>
              </a:r>
              <a:r>
                <a:rPr lang="en-US" sz="1200" dirty="0">
                  <a:solidFill>
                    <a:srgbClr val="9A3582"/>
                  </a:solidFill>
                  <a:latin typeface="AdvSTONE-R"/>
                </a:rPr>
                <a:t>treatment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 </a:t>
              </a:r>
              <a:r>
                <a:rPr lang="en-US" sz="1200" baseline="30000" dirty="0">
                  <a:solidFill>
                    <a:srgbClr val="000000"/>
                  </a:solidFill>
                  <a:latin typeface="AdvSTONE-R"/>
                </a:rPr>
                <a:t>2</a:t>
              </a:r>
              <a:endParaRPr lang="en-US" sz="1200" dirty="0">
                <a:solidFill>
                  <a:srgbClr val="000000"/>
                </a:solidFill>
                <a:latin typeface="AdvSTONE-R"/>
              </a:endParaRP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C1D4A63F-EE26-8CC9-81B1-DCF86BB391CA}"/>
              </a:ext>
            </a:extLst>
          </p:cNvPr>
          <p:cNvGrpSpPr/>
          <p:nvPr/>
        </p:nvGrpSpPr>
        <p:grpSpPr>
          <a:xfrm>
            <a:off x="3450976" y="2547356"/>
            <a:ext cx="2122510" cy="2302237"/>
            <a:chOff x="901971" y="2201190"/>
            <a:chExt cx="2830013" cy="3069649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138D2719-CB63-60CF-EF2D-4954C06C790D}"/>
                </a:ext>
              </a:extLst>
            </p:cNvPr>
            <p:cNvSpPr txBox="1"/>
            <p:nvPr/>
          </p:nvSpPr>
          <p:spPr>
            <a:xfrm>
              <a:off x="901971" y="4162843"/>
              <a:ext cx="283001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b="1" dirty="0">
                  <a:solidFill>
                    <a:srgbClr val="9A3582"/>
                  </a:solidFill>
                  <a:latin typeface="Calibri Light" panose="020F0302020204030204"/>
                </a:rPr>
                <a:t>Single-pill combinations</a:t>
              </a:r>
              <a:r>
                <a:rPr lang="en-US" sz="1200" dirty="0">
                  <a:solidFill>
                    <a:srgbClr val="000000"/>
                  </a:solidFill>
                  <a:latin typeface="AdvSTONE-R"/>
                </a:rPr>
                <a:t>  improved adherence compared with the equivalent treatment</a:t>
              </a:r>
              <a:r>
                <a:rPr lang="en-US" sz="1200" baseline="30000" dirty="0">
                  <a:solidFill>
                    <a:srgbClr val="9A3582"/>
                  </a:solidFill>
                  <a:latin typeface="AdvSTONE-R"/>
                </a:rPr>
                <a:t>#1</a:t>
              </a:r>
              <a:endParaRPr lang="en-US" sz="1200" baseline="30000" dirty="0">
                <a:solidFill>
                  <a:srgbClr val="000000"/>
                </a:solidFill>
                <a:latin typeface="AdvSTONE-R"/>
              </a:endParaRPr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7F690D46-9F4F-A2E9-FCD2-2BC24B62948D}"/>
                </a:ext>
              </a:extLst>
            </p:cNvPr>
            <p:cNvGrpSpPr/>
            <p:nvPr/>
          </p:nvGrpSpPr>
          <p:grpSpPr>
            <a:xfrm>
              <a:off x="976284" y="2201190"/>
              <a:ext cx="2140984" cy="2060584"/>
              <a:chOff x="6955391" y="2395571"/>
              <a:chExt cx="2140984" cy="2060584"/>
            </a:xfrm>
          </p:grpSpPr>
          <p:sp>
            <p:nvSpPr>
              <p:cNvPr id="1032" name="Arrow: Chevron 1031">
                <a:extLst>
                  <a:ext uri="{FF2B5EF4-FFF2-40B4-BE49-F238E27FC236}">
                    <a16:creationId xmlns:a16="http://schemas.microsoft.com/office/drawing/2014/main" id="{098710E3-242E-1632-F294-9242EC35757A}"/>
                  </a:ext>
                </a:extLst>
              </p:cNvPr>
              <p:cNvSpPr/>
              <p:nvPr/>
            </p:nvSpPr>
            <p:spPr>
              <a:xfrm rot="16200000" flipV="1">
                <a:off x="7801470" y="2230470"/>
                <a:ext cx="437162" cy="767364"/>
              </a:xfrm>
              <a:prstGeom prst="chevron">
                <a:avLst>
                  <a:gd name="adj" fmla="val 7297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48B55774-EAC5-E3EF-2A00-9FDBF357C636}"/>
                  </a:ext>
                </a:extLst>
              </p:cNvPr>
              <p:cNvSpPr txBox="1"/>
              <p:nvPr/>
            </p:nvSpPr>
            <p:spPr>
              <a:xfrm>
                <a:off x="7526976" y="2905780"/>
                <a:ext cx="986151" cy="55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2100" b="1" dirty="0">
                    <a:solidFill>
                      <a:srgbClr val="9A3582"/>
                    </a:solidFill>
                    <a:latin typeface="AdvSTONE-R"/>
                  </a:rPr>
                  <a:t>15% </a:t>
                </a:r>
                <a:endParaRPr lang="en-US" sz="2100" b="1" dirty="0">
                  <a:solidFill>
                    <a:srgbClr val="9A3582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462F1E07-F1D2-BDCD-A18B-7867A16EDD97}"/>
                  </a:ext>
                </a:extLst>
              </p:cNvPr>
              <p:cNvSpPr txBox="1"/>
              <p:nvPr/>
            </p:nvSpPr>
            <p:spPr>
              <a:xfrm>
                <a:off x="6955391" y="3502047"/>
                <a:ext cx="2140984" cy="954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1350" b="1" dirty="0">
                    <a:solidFill>
                      <a:srgbClr val="9A3582"/>
                    </a:solidFill>
                    <a:latin typeface="AdvSTONE-R"/>
                  </a:rPr>
                  <a:t>Improved treatment adherence </a:t>
                </a: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15D15B-CE19-98B3-ADF5-6EAA1825354F}"/>
              </a:ext>
            </a:extLst>
          </p:cNvPr>
          <p:cNvSpPr txBox="1"/>
          <p:nvPr/>
        </p:nvSpPr>
        <p:spPr>
          <a:xfrm>
            <a:off x="2022938" y="5117100"/>
            <a:ext cx="498798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00" baseline="30000" dirty="0">
                <a:solidFill>
                  <a:prstClr val="black"/>
                </a:solidFill>
                <a:latin typeface="Calibri" panose="020F0502020204030204"/>
              </a:rPr>
              <a:t># </a:t>
            </a:r>
            <a:r>
              <a:rPr lang="en-US" sz="700" dirty="0">
                <a:solidFill>
                  <a:prstClr val="black"/>
                </a:solidFill>
                <a:latin typeface="Calibri" panose="020F0502020204030204"/>
              </a:rPr>
              <a:t>A Canadian meta-analysis of nine hypertension studies N= 62,481.</a:t>
            </a:r>
          </a:p>
        </p:txBody>
      </p:sp>
    </p:spTree>
    <p:extLst>
      <p:ext uri="{BB962C8B-B14F-4D97-AF65-F5344CB8AC3E}">
        <p14:creationId xmlns:p14="http://schemas.microsoft.com/office/powerpoint/2010/main" val="285834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9EE40BA-6700-EC9B-6369-4A59DE0D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A711F-E712-7E20-E5F1-7528DE3C0900}"/>
              </a:ext>
            </a:extLst>
          </p:cNvPr>
          <p:cNvSpPr txBox="1"/>
          <p:nvPr/>
        </p:nvSpPr>
        <p:spPr>
          <a:xfrm>
            <a:off x="1917081" y="5637866"/>
            <a:ext cx="5340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Calibri Light" panose="020F0302020204030204"/>
              </a:rPr>
              <a:t>1.. Hassanein, M., Akbar, M.A., et al. 2022. Management of Diabetes and Hypertension within the Gulf Region: Updates on Treatment Practices and Therapies.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</a:rPr>
              <a:t>Diabetes Therapy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</a:rPr>
              <a:t>, pp.1-28.</a:t>
            </a:r>
            <a:endParaRPr lang="en-US" sz="8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91755-D827-E22C-5F76-974DBDE2FDE9}"/>
              </a:ext>
            </a:extLst>
          </p:cNvPr>
          <p:cNvSpPr txBox="1"/>
          <p:nvPr/>
        </p:nvSpPr>
        <p:spPr>
          <a:xfrm>
            <a:off x="2022937" y="1412257"/>
            <a:ext cx="6278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Initial treatment with Single-pill combinations for improved patient outcomes </a:t>
            </a:r>
            <a:r>
              <a:rPr lang="en-US" sz="1500" b="1" baseline="30000" dirty="0">
                <a:solidFill>
                  <a:srgbClr val="9A3582"/>
                </a:solidFill>
                <a:latin typeface="Calibri Light" panose="020F0302020204030204"/>
              </a:rPr>
              <a:t>1 </a:t>
            </a:r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55814-9C08-5E15-DA47-577576D5A072}"/>
              </a:ext>
            </a:extLst>
          </p:cNvPr>
          <p:cNvSpPr txBox="1"/>
          <p:nvPr/>
        </p:nvSpPr>
        <p:spPr>
          <a:xfrm>
            <a:off x="2022938" y="5270721"/>
            <a:ext cx="457328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baseline="300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A population-based cohort study of 5 million individuals.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DB5F24-8C69-5632-75B5-0AF6E0047E40}"/>
              </a:ext>
            </a:extLst>
          </p:cNvPr>
          <p:cNvGrpSpPr/>
          <p:nvPr/>
        </p:nvGrpSpPr>
        <p:grpSpPr>
          <a:xfrm>
            <a:off x="3712006" y="2357650"/>
            <a:ext cx="1596989" cy="1648088"/>
            <a:chOff x="4391000" y="3076335"/>
            <a:chExt cx="2129319" cy="21974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423B19-D466-8072-0971-E7A270485B98}"/>
                </a:ext>
              </a:extLst>
            </p:cNvPr>
            <p:cNvSpPr txBox="1"/>
            <p:nvPr/>
          </p:nvSpPr>
          <p:spPr>
            <a:xfrm>
              <a:off x="4391000" y="4319677"/>
              <a:ext cx="2129319" cy="954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9A3582"/>
                  </a:solidFill>
                  <a:latin typeface="AdvSTONE-R"/>
                </a:rPr>
                <a:t>1-year risk of any cardiovascular event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89E2A7E-4627-7B4A-A188-EFD57ECFFE5F}"/>
                </a:ext>
              </a:extLst>
            </p:cNvPr>
            <p:cNvSpPr/>
            <p:nvPr/>
          </p:nvSpPr>
          <p:spPr>
            <a:xfrm rot="5400000">
              <a:off x="5237078" y="3575934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BF909C-5CE6-9A86-8262-DE7C340C9F26}"/>
                </a:ext>
              </a:extLst>
            </p:cNvPr>
            <p:cNvSpPr txBox="1"/>
            <p:nvPr/>
          </p:nvSpPr>
          <p:spPr>
            <a:xfrm>
              <a:off x="4962584" y="3076335"/>
              <a:ext cx="986151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100" b="1" dirty="0">
                  <a:solidFill>
                    <a:srgbClr val="9A3582"/>
                  </a:solidFill>
                  <a:latin typeface="AdvSTONE-R"/>
                </a:rPr>
                <a:t>21% </a:t>
              </a:r>
              <a:endParaRPr lang="en-US" sz="210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29881C-37AE-2330-BAF9-81BFFD480A4A}"/>
              </a:ext>
            </a:extLst>
          </p:cNvPr>
          <p:cNvSpPr txBox="1"/>
          <p:nvPr/>
        </p:nvSpPr>
        <p:spPr>
          <a:xfrm>
            <a:off x="4186848" y="4172572"/>
            <a:ext cx="3738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200" b="1" dirty="0">
                <a:solidFill>
                  <a:srgbClr val="9A3582"/>
                </a:solidFill>
                <a:latin typeface="Calibri Light" panose="020F0302020204030204"/>
              </a:rPr>
              <a:t>Single-pill combinations</a:t>
            </a:r>
            <a:r>
              <a:rPr lang="en-US" sz="1200" dirty="0">
                <a:solidFill>
                  <a:srgbClr val="000000"/>
                </a:solidFill>
                <a:latin typeface="AdvSTONE-R"/>
              </a:rPr>
              <a:t>  significantly improves patient outcome compared with free pill combinations </a:t>
            </a:r>
            <a:r>
              <a:rPr lang="en-US" sz="1200" baseline="30000" dirty="0">
                <a:solidFill>
                  <a:srgbClr val="000000"/>
                </a:solidFill>
                <a:latin typeface="AdvSTONE-R"/>
              </a:rPr>
              <a:t>1</a:t>
            </a:r>
            <a:endParaRPr lang="en-US" sz="1200" dirty="0">
              <a:solidFill>
                <a:srgbClr val="000000"/>
              </a:solidFill>
              <a:latin typeface="AdvSTONE-R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263A02-BF33-CE16-590A-2FAACDBCB3A3}"/>
              </a:ext>
            </a:extLst>
          </p:cNvPr>
          <p:cNvGrpSpPr/>
          <p:nvPr/>
        </p:nvGrpSpPr>
        <p:grpSpPr>
          <a:xfrm>
            <a:off x="6459377" y="2334802"/>
            <a:ext cx="1596989" cy="1470837"/>
            <a:chOff x="8445050" y="2749422"/>
            <a:chExt cx="2129319" cy="19611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2BC1DF-CEF7-1585-E614-F476620F038C}"/>
                </a:ext>
              </a:extLst>
            </p:cNvPr>
            <p:cNvSpPr txBox="1"/>
            <p:nvPr/>
          </p:nvSpPr>
          <p:spPr>
            <a:xfrm>
              <a:off x="8445050" y="4033430"/>
              <a:ext cx="2129319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9A3582"/>
                  </a:solidFill>
                  <a:latin typeface="AdvSTONE-R"/>
                </a:rPr>
                <a:t>Risk of ischemic heart disease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3CFC52-F687-82B1-6CEC-53FAB1B55984}"/>
                </a:ext>
              </a:extLst>
            </p:cNvPr>
            <p:cNvSpPr txBox="1"/>
            <p:nvPr/>
          </p:nvSpPr>
          <p:spPr>
            <a:xfrm>
              <a:off x="9016634" y="2749422"/>
              <a:ext cx="986151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100" b="1" dirty="0">
                  <a:solidFill>
                    <a:srgbClr val="9A3582"/>
                  </a:solidFill>
                  <a:latin typeface="AdvSTONE-R"/>
                </a:rPr>
                <a:t>39%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A852E353-00A8-0A71-ADA3-499FABEC80F5}"/>
                </a:ext>
              </a:extLst>
            </p:cNvPr>
            <p:cNvSpPr/>
            <p:nvPr/>
          </p:nvSpPr>
          <p:spPr>
            <a:xfrm rot="5400000">
              <a:off x="9291128" y="3269354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B7B7D39-A93B-EE2E-7EAB-FAA3E4EC6827}"/>
              </a:ext>
            </a:extLst>
          </p:cNvPr>
          <p:cNvSpPr txBox="1"/>
          <p:nvPr/>
        </p:nvSpPr>
        <p:spPr>
          <a:xfrm>
            <a:off x="2051513" y="5391186"/>
            <a:ext cx="457328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Bp: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9822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9BDA-83B5-E52D-216C-064FEB5E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340" y="3230625"/>
            <a:ext cx="11125877" cy="615553"/>
          </a:xfrm>
        </p:spPr>
        <p:txBody>
          <a:bodyPr/>
          <a:lstStyle/>
          <a:p>
            <a:r>
              <a:rPr lang="en-US" sz="2000" dirty="0"/>
              <a:t>2. Hypertension and risk of cardiovascular disease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198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3418" y="5637777"/>
            <a:ext cx="7247976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spcBef>
                <a:spcPts val="100"/>
              </a:spcBef>
            </a:pP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CAD,</a:t>
            </a:r>
            <a:r>
              <a:rPr sz="800" kern="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coronary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artery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disease</a:t>
            </a:r>
            <a:r>
              <a:rPr lang="en-US" sz="800" kern="0" dirty="0">
                <a:solidFill>
                  <a:srgbClr val="080808"/>
                </a:solidFill>
                <a:latin typeface="Arial"/>
                <a:cs typeface="Arial"/>
              </a:rPr>
              <a:t>;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CHF,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congestive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heart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failure;</a:t>
            </a:r>
            <a:r>
              <a:rPr lang="en-US" sz="8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800" kern="0" dirty="0">
                <a:solidFill>
                  <a:srgbClr val="424A52"/>
                </a:solidFill>
                <a:latin typeface="Arial"/>
                <a:cs typeface="Arial"/>
              </a:rPr>
              <a:t>CVD,</a:t>
            </a:r>
            <a:r>
              <a:rPr lang="en-US" sz="800" kern="0" spc="-25" dirty="0">
                <a:solidFill>
                  <a:srgbClr val="424A52"/>
                </a:solidFill>
                <a:latin typeface="Arial"/>
                <a:cs typeface="Arial"/>
              </a:rPr>
              <a:t> </a:t>
            </a:r>
            <a:r>
              <a:rPr lang="en-US" sz="800" kern="0" spc="-10" dirty="0">
                <a:solidFill>
                  <a:srgbClr val="424A52"/>
                </a:solidFill>
                <a:latin typeface="Arial"/>
                <a:cs typeface="Arial"/>
              </a:rPr>
              <a:t>Cardiovascular</a:t>
            </a:r>
            <a:r>
              <a:rPr lang="en-US" sz="800" kern="0" spc="-15" dirty="0">
                <a:solidFill>
                  <a:srgbClr val="424A52"/>
                </a:solidFill>
                <a:latin typeface="Arial"/>
                <a:cs typeface="Arial"/>
              </a:rPr>
              <a:t> </a:t>
            </a:r>
            <a:r>
              <a:rPr lang="en-US" sz="800" kern="0" spc="-10" dirty="0">
                <a:solidFill>
                  <a:srgbClr val="424A52"/>
                </a:solidFill>
                <a:latin typeface="Arial"/>
                <a:cs typeface="Arial"/>
              </a:rPr>
              <a:t>disease;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LVH,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left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ventricular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hypertrophy;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MI, myocardial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infarction;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endParaRPr lang="en-US" sz="750" kern="0" dirty="0">
              <a:solidFill>
                <a:srgbClr val="424A52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3795" y="463295"/>
            <a:ext cx="65620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solidFill>
                  <a:srgbClr val="9A3582"/>
                </a:solidFill>
              </a:rPr>
              <a:t>CV</a:t>
            </a:r>
            <a:r>
              <a:rPr sz="2400" spc="-20" dirty="0">
                <a:solidFill>
                  <a:srgbClr val="9A3582"/>
                </a:solidFill>
              </a:rPr>
              <a:t> </a:t>
            </a:r>
            <a:r>
              <a:rPr sz="2400" dirty="0">
                <a:solidFill>
                  <a:srgbClr val="9A3582"/>
                </a:solidFill>
              </a:rPr>
              <a:t>disease</a:t>
            </a:r>
            <a:r>
              <a:rPr sz="2400" spc="-5" dirty="0">
                <a:solidFill>
                  <a:srgbClr val="9A3582"/>
                </a:solidFill>
              </a:rPr>
              <a:t> </a:t>
            </a:r>
            <a:r>
              <a:rPr sz="2400" dirty="0">
                <a:solidFill>
                  <a:srgbClr val="9A3582"/>
                </a:solidFill>
              </a:rPr>
              <a:t>is</a:t>
            </a:r>
            <a:r>
              <a:rPr sz="2400" spc="-10" dirty="0">
                <a:solidFill>
                  <a:srgbClr val="9A3582"/>
                </a:solidFill>
              </a:rPr>
              <a:t> progressive</a:t>
            </a:r>
            <a:r>
              <a:rPr sz="2400" spc="-15" baseline="25157" dirty="0">
                <a:solidFill>
                  <a:srgbClr val="9A3582"/>
                </a:solidFill>
              </a:rPr>
              <a:t>1</a:t>
            </a:r>
            <a:endParaRPr sz="2400" baseline="25157" dirty="0">
              <a:solidFill>
                <a:srgbClr val="9A3582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7770" y="1375935"/>
            <a:ext cx="86663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>
              <a:spcBef>
                <a:spcPts val="105"/>
              </a:spcBef>
            </a:pP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The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9A3582"/>
                </a:solidFill>
                <a:latin typeface="Arial"/>
                <a:cs typeface="Arial"/>
              </a:rPr>
              <a:t>CV</a:t>
            </a:r>
            <a:r>
              <a:rPr sz="1400" kern="0" spc="-2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9A3582"/>
                </a:solidFill>
                <a:latin typeface="Arial"/>
                <a:cs typeface="Arial"/>
              </a:rPr>
              <a:t>disease</a:t>
            </a:r>
            <a:r>
              <a:rPr sz="1400" kern="0" spc="-2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9A3582"/>
                </a:solidFill>
                <a:latin typeface="Arial"/>
                <a:cs typeface="Arial"/>
              </a:rPr>
              <a:t>continuum</a:t>
            </a:r>
            <a:r>
              <a:rPr sz="1400" kern="0" spc="-10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begins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9A3582"/>
                </a:solidFill>
                <a:latin typeface="Arial"/>
                <a:cs typeface="Arial"/>
              </a:rPr>
              <a:t>risk</a:t>
            </a:r>
            <a:r>
              <a:rPr sz="1400" kern="0" spc="-2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9A3582"/>
                </a:solidFill>
                <a:latin typeface="Arial"/>
                <a:cs typeface="Arial"/>
              </a:rPr>
              <a:t>factors</a:t>
            </a:r>
            <a:r>
              <a:rPr lang="en-US" sz="1400" kern="0" spc="-10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lang="en-US" sz="1400" kern="0" spc="-10" dirty="0">
                <a:solidFill>
                  <a:srgbClr val="0E3713"/>
                </a:solidFill>
                <a:latin typeface="Arial"/>
                <a:cs typeface="Arial"/>
              </a:rPr>
              <a:t>that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initiate</a:t>
            </a:r>
            <a:r>
              <a:rPr lang="en-US"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a</a:t>
            </a:r>
            <a:r>
              <a:rPr lang="en-US"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cascade</a:t>
            </a:r>
            <a:r>
              <a:rPr lang="en-US"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lang="en-US"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processes</a:t>
            </a:r>
            <a:r>
              <a:rPr lang="en-US"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that</a:t>
            </a:r>
            <a:r>
              <a:rPr lang="en-US" sz="14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cumulate</a:t>
            </a:r>
            <a:r>
              <a:rPr lang="en-US"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lang="en-US" sz="1400" kern="0" spc="-10" dirty="0">
                <a:solidFill>
                  <a:srgbClr val="0E3713"/>
                </a:solidFill>
                <a:latin typeface="Arial"/>
                <a:cs typeface="Arial"/>
              </a:rPr>
              <a:t> target-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organ</a:t>
            </a:r>
            <a:r>
              <a:rPr lang="en-US" sz="1400" kern="0" spc="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spc="-10" dirty="0">
                <a:solidFill>
                  <a:srgbClr val="0E3713"/>
                </a:solidFill>
                <a:latin typeface="Arial"/>
                <a:cs typeface="Arial"/>
              </a:rPr>
              <a:t>damage</a:t>
            </a:r>
            <a:r>
              <a:rPr lang="en-US" sz="1400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8063" y="5105256"/>
            <a:ext cx="819925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spcBef>
                <a:spcPts val="100"/>
              </a:spcBef>
            </a:pPr>
            <a:r>
              <a:rPr lang="en-US" sz="1600" kern="0" dirty="0">
                <a:latin typeface="Arial"/>
                <a:cs typeface="Arial"/>
              </a:rPr>
              <a:t>Intervention at any point along the continuum can modify CVD progression</a:t>
            </a:r>
            <a:r>
              <a:rPr lang="en-US" sz="1600" kern="0" baseline="30000" dirty="0">
                <a:latin typeface="Arial"/>
                <a:cs typeface="Arial"/>
              </a:rPr>
              <a:t>1</a:t>
            </a:r>
            <a:endParaRPr sz="1575" kern="0" baseline="26455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2998" y="3214028"/>
            <a:ext cx="205184" cy="1240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Atherosclerosis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9298" y="3666478"/>
            <a:ext cx="205184" cy="3587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25" dirty="0">
                <a:solidFill>
                  <a:srgbClr val="FFFFFF"/>
                </a:solidFill>
                <a:latin typeface="Arial"/>
                <a:cs typeface="Arial"/>
              </a:rPr>
              <a:t>LVH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5344" y="3638686"/>
            <a:ext cx="205184" cy="400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25" dirty="0">
                <a:solidFill>
                  <a:srgbClr val="FFFFFF"/>
                </a:solidFill>
                <a:latin typeface="Arial"/>
                <a:cs typeface="Arial"/>
              </a:rPr>
              <a:t>CAD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1644" y="3719340"/>
            <a:ext cx="205184" cy="2228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2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7690" y="3569708"/>
            <a:ext cx="205184" cy="5397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Stroke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1166" y="3355650"/>
            <a:ext cx="205184" cy="9734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Arrhythmias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4642" y="3340888"/>
            <a:ext cx="205184" cy="1013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Remodelling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8118" y="3322569"/>
            <a:ext cx="422360" cy="101219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 marR="5080" indent="73025">
              <a:lnSpc>
                <a:spcPts val="1680"/>
              </a:lnSpc>
              <a:spcBef>
                <a:spcPts val="20"/>
              </a:spcBef>
            </a:pP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Ventricular enlargement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27240" y="3629361"/>
            <a:ext cx="205184" cy="389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25" dirty="0">
                <a:solidFill>
                  <a:srgbClr val="FFFFFF"/>
                </a:solidFill>
                <a:latin typeface="Arial"/>
                <a:cs typeface="Arial"/>
              </a:rPr>
              <a:t>CHF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55532" y="4743451"/>
            <a:ext cx="90106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Adapted</a:t>
            </a:r>
            <a:r>
              <a:rPr sz="8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from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ref.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50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C8A6C0-21C0-86F3-6CFB-DDB71E38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29" y="6404215"/>
            <a:ext cx="3962400" cy="416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87F8C8-F83F-354A-C290-D877BCE44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7" r="-441"/>
          <a:stretch/>
        </p:blipFill>
        <p:spPr>
          <a:xfrm>
            <a:off x="4471350" y="2055880"/>
            <a:ext cx="3306117" cy="2961306"/>
          </a:xfrm>
          <a:prstGeom prst="rect">
            <a:avLst/>
          </a:prstGeom>
        </p:spPr>
      </p:pic>
      <p:pic>
        <p:nvPicPr>
          <p:cNvPr id="23" name="Graphic 22" descr="Heart organ">
            <a:extLst>
              <a:ext uri="{FF2B5EF4-FFF2-40B4-BE49-F238E27FC236}">
                <a16:creationId xmlns:a16="http://schemas.microsoft.com/office/drawing/2014/main" id="{2F16D0CC-9CEA-D26E-3BAA-6CB4EF98E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3101" y="2988058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7F58CE-389F-025C-36EA-DC47A26500A7}"/>
              </a:ext>
            </a:extLst>
          </p:cNvPr>
          <p:cNvSpPr txBox="1"/>
          <p:nvPr/>
        </p:nvSpPr>
        <p:spPr>
          <a:xfrm>
            <a:off x="1596547" y="6115707"/>
            <a:ext cx="8614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67945"/>
            <a:r>
              <a:rPr lang="en-US" sz="800" kern="0" dirty="0">
                <a:solidFill>
                  <a:srgbClr val="424A52"/>
                </a:solidFill>
                <a:latin typeface="Arial"/>
                <a:cs typeface="Arial"/>
                <a:hlinkClick r:id="rId6" action="ppaction://hlinkfile"/>
              </a:rPr>
              <a:t>1.</a:t>
            </a:r>
            <a:r>
              <a:rPr lang="en-US" sz="800" kern="0" spc="-20" dirty="0">
                <a:solidFill>
                  <a:srgbClr val="424A52"/>
                </a:solidFill>
                <a:latin typeface="Arial"/>
                <a:cs typeface="Arial"/>
                <a:hlinkClick r:id="rId6" action="ppaction://hlinkfile"/>
              </a:rPr>
              <a:t> </a:t>
            </a:r>
            <a:r>
              <a:rPr lang="en-US" sz="800" kern="0" dirty="0">
                <a:solidFill>
                  <a:srgbClr val="424A52"/>
                </a:solidFill>
                <a:latin typeface="Arial"/>
                <a:cs typeface="Arial"/>
                <a:hlinkClick r:id="rId6" action="ppaction://hlinkfile"/>
              </a:rPr>
              <a:t>Strauss, M.H., Hall, A.S. and </a:t>
            </a:r>
            <a:r>
              <a:rPr lang="en-US" sz="800" kern="0" dirty="0" err="1">
                <a:solidFill>
                  <a:srgbClr val="424A52"/>
                </a:solidFill>
                <a:latin typeface="Arial"/>
                <a:cs typeface="Arial"/>
                <a:hlinkClick r:id="rId6" action="ppaction://hlinkfile"/>
              </a:rPr>
              <a:t>Narkiewicz</a:t>
            </a:r>
            <a:r>
              <a:rPr lang="en-US" sz="800" kern="0" dirty="0">
                <a:solidFill>
                  <a:srgbClr val="424A52"/>
                </a:solidFill>
                <a:latin typeface="Arial"/>
                <a:cs typeface="Arial"/>
                <a:hlinkClick r:id="rId6" action="ppaction://hlinkfile"/>
              </a:rPr>
              <a:t>, K., 2021. The combination of beta-blockers and ACE inhibitors across the spectrum of cardiovascular diseases. Cardiovascular Drugs and Therapy, pp.1-14.</a:t>
            </a:r>
            <a:endParaRPr lang="en-US"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9D476E-E8F8-E145-4F2E-282BD9279546}"/>
              </a:ext>
            </a:extLst>
          </p:cNvPr>
          <p:cNvSpPr/>
          <p:nvPr/>
        </p:nvSpPr>
        <p:spPr>
          <a:xfrm>
            <a:off x="5461948" y="2456565"/>
            <a:ext cx="739896" cy="469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4F24F2-953C-766A-AF3F-B4A5A1BC89C3}"/>
              </a:ext>
            </a:extLst>
          </p:cNvPr>
          <p:cNvSpPr/>
          <p:nvPr/>
        </p:nvSpPr>
        <p:spPr>
          <a:xfrm>
            <a:off x="7138222" y="2456565"/>
            <a:ext cx="739896" cy="469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076E91-F615-1A35-9E4A-278361FCF2E6}"/>
              </a:ext>
            </a:extLst>
          </p:cNvPr>
          <p:cNvSpPr/>
          <p:nvPr/>
        </p:nvSpPr>
        <p:spPr>
          <a:xfrm>
            <a:off x="6986771" y="2542469"/>
            <a:ext cx="739896" cy="27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5CAF12-8E85-17C0-27D5-BB01B2DA9CDB}"/>
              </a:ext>
            </a:extLst>
          </p:cNvPr>
          <p:cNvSpPr/>
          <p:nvPr/>
        </p:nvSpPr>
        <p:spPr>
          <a:xfrm>
            <a:off x="5774634" y="2416122"/>
            <a:ext cx="151451" cy="27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03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D41909-DA03-447C-AF61-2690F8AAF45F}"/>
              </a:ext>
            </a:extLst>
          </p:cNvPr>
          <p:cNvSpPr txBox="1"/>
          <p:nvPr/>
        </p:nvSpPr>
        <p:spPr>
          <a:xfrm>
            <a:off x="1756328" y="5656940"/>
            <a:ext cx="650255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kern="0" dirty="0">
                <a:solidFill>
                  <a:sysClr val="windowText" lastClr="000000"/>
                </a:solidFill>
                <a:latin typeface="Calibri"/>
                <a:hlinkClick r:id="rId3" action="ppaction://hlinkfile"/>
              </a:rPr>
              <a:t>1.</a:t>
            </a:r>
            <a:r>
              <a:rPr lang="en-US" sz="700" kern="0" dirty="0">
                <a:solidFill>
                  <a:srgbClr val="222222"/>
                </a:solidFill>
                <a:latin typeface="Calibri"/>
                <a:hlinkClick r:id="rId3" action="ppaction://hlinkfile"/>
              </a:rPr>
              <a:t> Chrysant, S.G., 2010. Stopping the cardiovascular disease continuum: Focus on prevention. </a:t>
            </a:r>
            <a:r>
              <a:rPr lang="en-US" sz="700" i="1" kern="0" dirty="0">
                <a:solidFill>
                  <a:srgbClr val="222222"/>
                </a:solidFill>
                <a:latin typeface="Calibri"/>
                <a:hlinkClick r:id="rId3" action="ppaction://hlinkfile"/>
              </a:rPr>
              <a:t>World Journal of Cardiology</a:t>
            </a:r>
            <a:r>
              <a:rPr lang="en-US" sz="700" kern="0" dirty="0">
                <a:solidFill>
                  <a:srgbClr val="222222"/>
                </a:solidFill>
                <a:latin typeface="Calibri"/>
                <a:hlinkClick r:id="rId3" action="ppaction://hlinkfile"/>
              </a:rPr>
              <a:t>, </a:t>
            </a:r>
            <a:r>
              <a:rPr lang="en-US" sz="700" i="1" kern="0" dirty="0">
                <a:solidFill>
                  <a:srgbClr val="222222"/>
                </a:solidFill>
                <a:latin typeface="Calibri"/>
                <a:hlinkClick r:id="rId3" action="ppaction://hlinkfile"/>
              </a:rPr>
              <a:t>2</a:t>
            </a:r>
            <a:r>
              <a:rPr lang="en-US" sz="700" kern="0" dirty="0">
                <a:solidFill>
                  <a:srgbClr val="222222"/>
                </a:solidFill>
                <a:latin typeface="Calibri"/>
                <a:hlinkClick r:id="rId3" action="ppaction://hlinkfile"/>
              </a:rPr>
              <a:t>(3), pp.43-49.</a:t>
            </a:r>
            <a:endParaRPr lang="en-US" sz="700" kern="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55ED3-C005-48DD-C103-D3F0DDD1F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D2716-E768-36E8-091A-09EB4F2A5BF9}"/>
              </a:ext>
            </a:extLst>
          </p:cNvPr>
          <p:cNvSpPr txBox="1"/>
          <p:nvPr/>
        </p:nvSpPr>
        <p:spPr>
          <a:xfrm>
            <a:off x="3402563" y="2782669"/>
            <a:ext cx="620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Calibri"/>
              </a:rPr>
              <a:t>Hindering cardiovascular disease continuum can be achieved by the early diagnosis and treatment of its risk factors </a:t>
            </a:r>
            <a:r>
              <a:rPr lang="en-US" kern="0" baseline="30000" dirty="0">
                <a:solidFill>
                  <a:sysClr val="windowText" lastClr="000000"/>
                </a:solidFill>
                <a:latin typeface="Calibri"/>
              </a:rPr>
              <a:t>1</a:t>
            </a:r>
            <a:endParaRPr lang="en-US" kern="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820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B0CB72-5516-A04D-B019-7DD59ECA2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E8711-6ED4-37EA-50D9-C37965C6003C}"/>
              </a:ext>
            </a:extLst>
          </p:cNvPr>
          <p:cNvSpPr txBox="1"/>
          <p:nvPr/>
        </p:nvSpPr>
        <p:spPr>
          <a:xfrm>
            <a:off x="1468165" y="5633538"/>
            <a:ext cx="52648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1.Amini, M.,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Zayeri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F. and Salehi, M., 2021. Trend analysis of cardiovascular disease mortality, incidence, and mortality-to-incidence ratio: results from global burden of disease study 2017.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BMC Public Health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21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(1), pp.1-12. </a:t>
            </a:r>
            <a:endParaRPr lang="en-US" sz="8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FD2DEB-C3E7-C0FE-0076-DAD2CE7839AA}"/>
              </a:ext>
            </a:extLst>
          </p:cNvPr>
          <p:cNvSpPr txBox="1"/>
          <p:nvPr/>
        </p:nvSpPr>
        <p:spPr>
          <a:xfrm>
            <a:off x="1892463" y="1294669"/>
            <a:ext cx="54468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The cardiovascular disease: the leading cause of death worldwide </a:t>
            </a:r>
            <a:r>
              <a:rPr lang="en-US" sz="1500" b="1" baseline="30000" dirty="0">
                <a:solidFill>
                  <a:srgbClr val="9A3582"/>
                </a:solidFill>
                <a:latin typeface="Calibri Light" panose="020F0302020204030204"/>
              </a:rPr>
              <a:t>1</a:t>
            </a:r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 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01553D-653A-61C1-879C-46B311B65A0C}"/>
              </a:ext>
            </a:extLst>
          </p:cNvPr>
          <p:cNvGrpSpPr/>
          <p:nvPr/>
        </p:nvGrpSpPr>
        <p:grpSpPr>
          <a:xfrm>
            <a:off x="2363210" y="1895818"/>
            <a:ext cx="2787114" cy="536763"/>
            <a:chOff x="1070962" y="1634554"/>
            <a:chExt cx="3716152" cy="715684"/>
          </a:xfrm>
        </p:grpSpPr>
        <p:pic>
          <p:nvPicPr>
            <p:cNvPr id="17" name="Graphic 16" descr="Earth globe Africa and Europe">
              <a:extLst>
                <a:ext uri="{FF2B5EF4-FFF2-40B4-BE49-F238E27FC236}">
                  <a16:creationId xmlns:a16="http://schemas.microsoft.com/office/drawing/2014/main" id="{DCDCB5D1-299B-E083-1575-C324100A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0962" y="1634554"/>
              <a:ext cx="715684" cy="7156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0CA15B-EF88-F4DB-0CF2-D5525F7EE378}"/>
                </a:ext>
              </a:extLst>
            </p:cNvPr>
            <p:cNvSpPr txBox="1"/>
            <p:nvPr/>
          </p:nvSpPr>
          <p:spPr>
            <a:xfrm>
              <a:off x="1786646" y="1807730"/>
              <a:ext cx="3000468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b="1" dirty="0">
                  <a:solidFill>
                    <a:srgbClr val="9A3582"/>
                  </a:solidFill>
                  <a:latin typeface="Georgia" panose="02040502050405020303" pitchFamily="18" charset="0"/>
                </a:rPr>
                <a:t>2017 </a:t>
              </a:r>
              <a:r>
                <a:rPr lang="en-US" sz="1350" b="1" dirty="0">
                  <a:solidFill>
                    <a:srgbClr val="333333"/>
                  </a:solidFill>
                  <a:latin typeface="Georgia" panose="02040502050405020303" pitchFamily="18" charset="0"/>
                </a:rPr>
                <a:t>worldwide </a:t>
              </a:r>
              <a:endParaRPr lang="en-US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D683C3-835D-8789-7F40-FA0B91F3DA96}"/>
              </a:ext>
            </a:extLst>
          </p:cNvPr>
          <p:cNvGrpSpPr/>
          <p:nvPr/>
        </p:nvGrpSpPr>
        <p:grpSpPr>
          <a:xfrm>
            <a:off x="6732998" y="1925130"/>
            <a:ext cx="2400464" cy="536763"/>
            <a:chOff x="6779961" y="1634554"/>
            <a:chExt cx="3200618" cy="71568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F6ADAA-24A7-2FF9-01B4-7490F5C138AF}"/>
                </a:ext>
              </a:extLst>
            </p:cNvPr>
            <p:cNvSpPr txBox="1"/>
            <p:nvPr/>
          </p:nvSpPr>
          <p:spPr>
            <a:xfrm>
              <a:off x="7495645" y="1807730"/>
              <a:ext cx="248493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b="1" dirty="0">
                  <a:solidFill>
                    <a:srgbClr val="9A3582"/>
                  </a:solidFill>
                  <a:latin typeface="Georgia" panose="02040502050405020303" pitchFamily="18" charset="0"/>
                </a:rPr>
                <a:t>2030 </a:t>
              </a:r>
              <a:r>
                <a:rPr lang="en-US" sz="1350" b="1" dirty="0">
                  <a:solidFill>
                    <a:srgbClr val="333333"/>
                  </a:solidFill>
                  <a:latin typeface="Georgia" panose="02040502050405020303" pitchFamily="18" charset="0"/>
                </a:rPr>
                <a:t>worldwide </a:t>
              </a:r>
              <a:endParaRPr lang="en-US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1" name="Graphic 20" descr="Earth globe Africa and Europe">
              <a:extLst>
                <a:ext uri="{FF2B5EF4-FFF2-40B4-BE49-F238E27FC236}">
                  <a16:creationId xmlns:a16="http://schemas.microsoft.com/office/drawing/2014/main" id="{3B29695F-10B5-5276-5901-81EAC743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9961" y="1634554"/>
              <a:ext cx="715684" cy="71568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C5CA9E-9D93-E488-2CC4-9F281564A707}"/>
              </a:ext>
            </a:extLst>
          </p:cNvPr>
          <p:cNvSpPr txBox="1"/>
          <p:nvPr/>
        </p:nvSpPr>
        <p:spPr>
          <a:xfrm>
            <a:off x="3014688" y="2707409"/>
            <a:ext cx="1482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rgbClr val="333333"/>
                </a:solidFill>
                <a:latin typeface="Georgia" panose="02040502050405020303" pitchFamily="18" charset="0"/>
              </a:rPr>
              <a:t>&gt; </a:t>
            </a:r>
            <a:r>
              <a:rPr lang="en-US" sz="1200" dirty="0">
                <a:solidFill>
                  <a:srgbClr val="9A3582"/>
                </a:solidFill>
                <a:latin typeface="Georgia" panose="02040502050405020303" pitchFamily="18" charset="0"/>
              </a:rPr>
              <a:t>17 million deaths</a:t>
            </a:r>
            <a:endParaRPr lang="en-US" sz="120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EBEB7778-4B6E-2B49-0926-55210B080C96}"/>
              </a:ext>
            </a:extLst>
          </p:cNvPr>
          <p:cNvGrpSpPr/>
          <p:nvPr/>
        </p:nvGrpSpPr>
        <p:grpSpPr>
          <a:xfrm>
            <a:off x="2489048" y="2594336"/>
            <a:ext cx="480060" cy="480060"/>
            <a:chOff x="1251574" y="2316114"/>
            <a:chExt cx="640080" cy="640080"/>
          </a:xfrm>
        </p:grpSpPr>
        <p:pic>
          <p:nvPicPr>
            <p:cNvPr id="24" name="Graphic 23" descr="Gravestone">
              <a:extLst>
                <a:ext uri="{FF2B5EF4-FFF2-40B4-BE49-F238E27FC236}">
                  <a16:creationId xmlns:a16="http://schemas.microsoft.com/office/drawing/2014/main" id="{7E9841AE-E318-8403-02B6-78462162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8598" y="2373138"/>
              <a:ext cx="526032" cy="526032"/>
            </a:xfrm>
            <a:prstGeom prst="rect">
              <a:avLst/>
            </a:prstGeom>
          </p:spPr>
        </p:pic>
        <p:sp>
          <p:nvSpPr>
            <p:cNvPr id="1033" name="Circle: Hollow 1032">
              <a:extLst>
                <a:ext uri="{FF2B5EF4-FFF2-40B4-BE49-F238E27FC236}">
                  <a16:creationId xmlns:a16="http://schemas.microsoft.com/office/drawing/2014/main" id="{6D8F897D-B6E2-FB96-F77C-7171A434FADF}"/>
                </a:ext>
              </a:extLst>
            </p:cNvPr>
            <p:cNvSpPr/>
            <p:nvPr/>
          </p:nvSpPr>
          <p:spPr>
            <a:xfrm>
              <a:off x="1251574" y="2316114"/>
              <a:ext cx="640080" cy="640080"/>
            </a:xfrm>
            <a:prstGeom prst="donut">
              <a:avLst>
                <a:gd name="adj" fmla="val 205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66A6CC9-0570-B219-CA9F-FDF87615DDBE}"/>
              </a:ext>
            </a:extLst>
          </p:cNvPr>
          <p:cNvGrpSpPr/>
          <p:nvPr/>
        </p:nvGrpSpPr>
        <p:grpSpPr>
          <a:xfrm>
            <a:off x="2489048" y="4056773"/>
            <a:ext cx="3351828" cy="480060"/>
            <a:chOff x="1272140" y="3722637"/>
            <a:chExt cx="4469104" cy="640080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BBFF621-6295-C278-E6F7-95C4872672F3}"/>
                </a:ext>
              </a:extLst>
            </p:cNvPr>
            <p:cNvGrpSpPr/>
            <p:nvPr/>
          </p:nvGrpSpPr>
          <p:grpSpPr>
            <a:xfrm>
              <a:off x="1272140" y="3722637"/>
              <a:ext cx="640080" cy="640080"/>
              <a:chOff x="1292243" y="3186268"/>
              <a:chExt cx="640080" cy="640080"/>
            </a:xfrm>
          </p:grpSpPr>
          <p:pic>
            <p:nvPicPr>
              <p:cNvPr id="30" name="Graphic 29" descr="Universal Access">
                <a:extLst>
                  <a:ext uri="{FF2B5EF4-FFF2-40B4-BE49-F238E27FC236}">
                    <a16:creationId xmlns:a16="http://schemas.microsoft.com/office/drawing/2014/main" id="{C8CDB28A-A3A6-D8E1-AB7E-6F192008A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83683" y="3277708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034" name="Circle: Hollow 1033">
                <a:extLst>
                  <a:ext uri="{FF2B5EF4-FFF2-40B4-BE49-F238E27FC236}">
                    <a16:creationId xmlns:a16="http://schemas.microsoft.com/office/drawing/2014/main" id="{08F96DCB-7F89-CC3C-10D9-71D3931D91A8}"/>
                  </a:ext>
                </a:extLst>
              </p:cNvPr>
              <p:cNvSpPr/>
              <p:nvPr/>
            </p:nvSpPr>
            <p:spPr>
              <a:xfrm>
                <a:off x="1292243" y="3186268"/>
                <a:ext cx="640080" cy="640080"/>
              </a:xfrm>
              <a:prstGeom prst="donut">
                <a:avLst>
                  <a:gd name="adj" fmla="val 205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5B668BDE-ACBD-58AA-FD19-9B0E2DBD4AD0}"/>
                </a:ext>
              </a:extLst>
            </p:cNvPr>
            <p:cNvSpPr txBox="1"/>
            <p:nvPr/>
          </p:nvSpPr>
          <p:spPr>
            <a:xfrm>
              <a:off x="1972992" y="3873400"/>
              <a:ext cx="37682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9A3582"/>
                  </a:solidFill>
                  <a:latin typeface="Georgia" panose="02040502050405020303" pitchFamily="18" charset="0"/>
                </a:rPr>
                <a:t>35.6 million years lived with disability</a:t>
              </a: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C43066F4-D18B-F60A-F138-20534A7E323E}"/>
              </a:ext>
            </a:extLst>
          </p:cNvPr>
          <p:cNvGrpSpPr/>
          <p:nvPr/>
        </p:nvGrpSpPr>
        <p:grpSpPr>
          <a:xfrm>
            <a:off x="2489049" y="3325554"/>
            <a:ext cx="2712539" cy="480060"/>
            <a:chOff x="1272140" y="3019375"/>
            <a:chExt cx="3616718" cy="640080"/>
          </a:xfrm>
        </p:grpSpPr>
        <p:sp>
          <p:nvSpPr>
            <p:cNvPr id="1039" name="Circle: Hollow 1038">
              <a:extLst>
                <a:ext uri="{FF2B5EF4-FFF2-40B4-BE49-F238E27FC236}">
                  <a16:creationId xmlns:a16="http://schemas.microsoft.com/office/drawing/2014/main" id="{138C121B-697B-6E81-DEFF-BFCA992E0DBD}"/>
                </a:ext>
              </a:extLst>
            </p:cNvPr>
            <p:cNvSpPr/>
            <p:nvPr/>
          </p:nvSpPr>
          <p:spPr>
            <a:xfrm>
              <a:off x="1272140" y="3019375"/>
              <a:ext cx="640080" cy="640080"/>
            </a:xfrm>
            <a:prstGeom prst="donut">
              <a:avLst>
                <a:gd name="adj" fmla="val 205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94955D61-CE4D-ED02-5E06-A6683C167C2C}"/>
                </a:ext>
              </a:extLst>
            </p:cNvPr>
            <p:cNvSpPr txBox="1"/>
            <p:nvPr/>
          </p:nvSpPr>
          <p:spPr>
            <a:xfrm>
              <a:off x="1972992" y="3170138"/>
              <a:ext cx="2915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9A3582"/>
                  </a:solidFill>
                  <a:latin typeface="Georgia" panose="02040502050405020303" pitchFamily="18" charset="0"/>
                </a:rPr>
                <a:t>330 million</a:t>
              </a:r>
              <a:r>
                <a:rPr lang="en-US" sz="1200" dirty="0">
                  <a:solidFill>
                    <a:srgbClr val="333333"/>
                  </a:solidFill>
                  <a:latin typeface="Georgia" panose="02040502050405020303" pitchFamily="18" charset="0"/>
                </a:rPr>
                <a:t> years of life lost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6F5142E9-BFAE-FFEE-0013-0FBB740D02AB}"/>
              </a:ext>
            </a:extLst>
          </p:cNvPr>
          <p:cNvGrpSpPr/>
          <p:nvPr/>
        </p:nvGrpSpPr>
        <p:grpSpPr>
          <a:xfrm>
            <a:off x="6768235" y="2845494"/>
            <a:ext cx="2574203" cy="480060"/>
            <a:chOff x="6992313" y="2650992"/>
            <a:chExt cx="3432270" cy="6400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22E220-30B0-B2F9-5B1C-2F83C129FBC1}"/>
                </a:ext>
              </a:extLst>
            </p:cNvPr>
            <p:cNvSpPr txBox="1"/>
            <p:nvPr/>
          </p:nvSpPr>
          <p:spPr>
            <a:xfrm>
              <a:off x="7661014" y="2756140"/>
              <a:ext cx="2763569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200" dirty="0">
                  <a:solidFill>
                    <a:srgbClr val="333333"/>
                  </a:solidFill>
                  <a:latin typeface="Georgia" panose="02040502050405020303" pitchFamily="18" charset="0"/>
                </a:rPr>
                <a:t>Predicted</a:t>
              </a:r>
              <a:r>
                <a:rPr lang="en-US" sz="1350" dirty="0">
                  <a:solidFill>
                    <a:srgbClr val="333333"/>
                  </a:solidFill>
                  <a:latin typeface="Georgia" panose="02040502050405020303" pitchFamily="18" charset="0"/>
                </a:rPr>
                <a:t> </a:t>
              </a:r>
              <a:r>
                <a:rPr lang="en-US" sz="1200" dirty="0">
                  <a:solidFill>
                    <a:srgbClr val="9A3582"/>
                  </a:solidFill>
                  <a:latin typeface="Georgia" panose="02040502050405020303" pitchFamily="18" charset="0"/>
                </a:rPr>
                <a:t>23 million deaths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08F1A35-EC89-FB03-203B-A03091E4FAD6}"/>
                </a:ext>
              </a:extLst>
            </p:cNvPr>
            <p:cNvGrpSpPr/>
            <p:nvPr/>
          </p:nvGrpSpPr>
          <p:grpSpPr>
            <a:xfrm>
              <a:off x="6992313" y="2650992"/>
              <a:ext cx="640080" cy="640080"/>
              <a:chOff x="1251574" y="2316114"/>
              <a:chExt cx="640080" cy="640080"/>
            </a:xfrm>
          </p:grpSpPr>
          <p:pic>
            <p:nvPicPr>
              <p:cNvPr id="1048" name="Graphic 1047" descr="Gravestone">
                <a:extLst>
                  <a:ext uri="{FF2B5EF4-FFF2-40B4-BE49-F238E27FC236}">
                    <a16:creationId xmlns:a16="http://schemas.microsoft.com/office/drawing/2014/main" id="{3C4AA842-01B8-1FBF-0242-3EB038AF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08598" y="2373138"/>
                <a:ext cx="526032" cy="526032"/>
              </a:xfrm>
              <a:prstGeom prst="rect">
                <a:avLst/>
              </a:prstGeom>
            </p:spPr>
          </p:pic>
          <p:sp>
            <p:nvSpPr>
              <p:cNvPr id="1049" name="Circle: Hollow 1048">
                <a:extLst>
                  <a:ext uri="{FF2B5EF4-FFF2-40B4-BE49-F238E27FC236}">
                    <a16:creationId xmlns:a16="http://schemas.microsoft.com/office/drawing/2014/main" id="{538AECC4-27F3-B498-B35E-4084064E3682}"/>
                  </a:ext>
                </a:extLst>
              </p:cNvPr>
              <p:cNvSpPr/>
              <p:nvPr/>
            </p:nvSpPr>
            <p:spPr>
              <a:xfrm>
                <a:off x="1251574" y="2316114"/>
                <a:ext cx="640080" cy="640080"/>
              </a:xfrm>
              <a:prstGeom prst="donut">
                <a:avLst>
                  <a:gd name="adj" fmla="val 205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1056" name="Picture 1055">
            <a:extLst>
              <a:ext uri="{FF2B5EF4-FFF2-40B4-BE49-F238E27FC236}">
                <a16:creationId xmlns:a16="http://schemas.microsoft.com/office/drawing/2014/main" id="{FD286228-4379-9308-855A-2E282C834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5352" y="3367430"/>
            <a:ext cx="443757" cy="4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2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36" y="6354617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254214" y="6124664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445065" y="6321601"/>
            <a:ext cx="2390027" cy="309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F788A-862D-A9F0-C15C-C689BA3C284B}"/>
              </a:ext>
            </a:extLst>
          </p:cNvPr>
          <p:cNvSpPr txBox="1"/>
          <p:nvPr/>
        </p:nvSpPr>
        <p:spPr>
          <a:xfrm>
            <a:off x="2381251" y="4626736"/>
            <a:ext cx="275535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1400" b="1" dirty="0">
                <a:solidFill>
                  <a:srgbClr val="9A3582"/>
                </a:solidFill>
                <a:latin typeface="Calibri Light" panose="020F0302020204030204"/>
              </a:rPr>
              <a:t>32% </a:t>
            </a:r>
            <a:r>
              <a:rPr lang="en-US" sz="1200" dirty="0">
                <a:solidFill>
                  <a:srgbClr val="3C4245"/>
                </a:solidFill>
                <a:latin typeface="Calibri Light" panose="020F0302020204030204"/>
              </a:rPr>
              <a:t>of global deaths are due to </a:t>
            </a:r>
            <a:r>
              <a:rPr lang="en-US" sz="1200" dirty="0">
                <a:solidFill>
                  <a:srgbClr val="9A3582"/>
                </a:solidFill>
                <a:latin typeface="Calibri Light" panose="020F0302020204030204"/>
              </a:rPr>
              <a:t>cardiovascular disease</a:t>
            </a:r>
            <a:r>
              <a:rPr lang="en-US" sz="1200" dirty="0">
                <a:solidFill>
                  <a:srgbClr val="3C4245"/>
                </a:solidFill>
                <a:latin typeface="Calibri Light" panose="020F0302020204030204"/>
              </a:rPr>
              <a:t>. </a:t>
            </a:r>
            <a:r>
              <a:rPr lang="en-US" sz="1200" baseline="30000" dirty="0">
                <a:solidFill>
                  <a:srgbClr val="3C4245"/>
                </a:solidFill>
                <a:latin typeface="Calibri Light" panose="020F0302020204030204"/>
              </a:rPr>
              <a:t>1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7720E-62EF-580D-A074-05A0D340CEE6}"/>
              </a:ext>
            </a:extLst>
          </p:cNvPr>
          <p:cNvSpPr txBox="1"/>
          <p:nvPr/>
        </p:nvSpPr>
        <p:spPr>
          <a:xfrm>
            <a:off x="1048824" y="1200305"/>
            <a:ext cx="54468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The cardiovascular disease is  the leading cause of death worldwide </a:t>
            </a:r>
            <a:r>
              <a:rPr lang="en-US" sz="1500" b="1" baseline="30000" dirty="0">
                <a:solidFill>
                  <a:srgbClr val="9A3582"/>
                </a:solidFill>
                <a:latin typeface="Calibri Light" panose="020F0302020204030204"/>
              </a:rPr>
              <a:t>1</a:t>
            </a:r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 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CDEB6A7-E7E4-19F4-9472-9C2AEC48B6EF}"/>
              </a:ext>
            </a:extLst>
          </p:cNvPr>
          <p:cNvGraphicFramePr/>
          <p:nvPr/>
        </p:nvGraphicFramePr>
        <p:xfrm>
          <a:off x="1805868" y="2270918"/>
          <a:ext cx="3835569" cy="2316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2EA8C3B-AD85-0A01-27EC-BA8FB79B7E6B}"/>
              </a:ext>
            </a:extLst>
          </p:cNvPr>
          <p:cNvSpPr txBox="1"/>
          <p:nvPr/>
        </p:nvSpPr>
        <p:spPr>
          <a:xfrm>
            <a:off x="4594655" y="2672570"/>
            <a:ext cx="847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dirty="0">
                <a:solidFill>
                  <a:srgbClr val="9A3582"/>
                </a:solidFill>
                <a:latin typeface="Cambria" panose="02040503050406030204" pitchFamily="18" charset="0"/>
              </a:rPr>
              <a:t>~32% </a:t>
            </a:r>
            <a:endParaRPr lang="en-US" dirty="0">
              <a:solidFill>
                <a:srgbClr val="9A3582"/>
              </a:solidFill>
              <a:latin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16C986-6BA9-D662-E545-89833D05C231}"/>
              </a:ext>
            </a:extLst>
          </p:cNvPr>
          <p:cNvGrpSpPr/>
          <p:nvPr/>
        </p:nvGrpSpPr>
        <p:grpSpPr>
          <a:xfrm>
            <a:off x="6495659" y="3282459"/>
            <a:ext cx="3188055" cy="993308"/>
            <a:chOff x="5743906" y="2629451"/>
            <a:chExt cx="4250740" cy="13244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81179E-3B4A-0093-91AF-494B7E6560E7}"/>
                </a:ext>
              </a:extLst>
            </p:cNvPr>
            <p:cNvSpPr txBox="1"/>
            <p:nvPr/>
          </p:nvSpPr>
          <p:spPr>
            <a:xfrm>
              <a:off x="5743906" y="3553752"/>
              <a:ext cx="425074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3C4245"/>
                  </a:solidFill>
                  <a:latin typeface="Arial" panose="020B0604020202020204" pitchFamily="34" charset="0"/>
                </a:rPr>
                <a:t>were due to heart attack and stroke. </a:t>
              </a:r>
              <a:r>
                <a:rPr lang="en-US" sz="1350" baseline="30000" dirty="0">
                  <a:solidFill>
                    <a:srgbClr val="3C4245"/>
                  </a:solidFill>
                  <a:latin typeface="Arial" panose="020B0604020202020204" pitchFamily="34" charset="0"/>
                </a:rPr>
                <a:t>1 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95DCEE-1F07-DD04-5FB2-DB86A3906F7A}"/>
                </a:ext>
              </a:extLst>
            </p:cNvPr>
            <p:cNvSpPr txBox="1"/>
            <p:nvPr/>
          </p:nvSpPr>
          <p:spPr>
            <a:xfrm>
              <a:off x="5875506" y="2629451"/>
              <a:ext cx="3889447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dirty="0">
                  <a:solidFill>
                    <a:srgbClr val="9A3582"/>
                  </a:solidFill>
                  <a:latin typeface="Cambria" panose="02040503050406030204" pitchFamily="18" charset="0"/>
                </a:rPr>
                <a:t>~4 out of 5</a:t>
              </a:r>
            </a:p>
            <a:p>
              <a:pPr algn="ctr" defTabSz="685800"/>
              <a:r>
                <a:rPr lang="en-US" dirty="0">
                  <a:solidFill>
                    <a:srgbClr val="9A3582"/>
                  </a:solidFill>
                  <a:latin typeface="Cambria" panose="02040503050406030204" pitchFamily="18" charset="0"/>
                </a:rPr>
                <a:t> </a:t>
              </a:r>
              <a:r>
                <a:rPr lang="en-US" sz="1350" dirty="0">
                  <a:solidFill>
                    <a:srgbClr val="9A3582"/>
                  </a:solidFill>
                  <a:latin typeface="Cambria" panose="02040503050406030204" pitchFamily="18" charset="0"/>
                </a:rPr>
                <a:t>global cardiovascular deaths  </a:t>
              </a:r>
              <a:endParaRPr lang="en-US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</p:grpSp>
      <p:pic>
        <p:nvPicPr>
          <p:cNvPr id="23" name="Graphic 22" descr="Gravestone">
            <a:extLst>
              <a:ext uri="{FF2B5EF4-FFF2-40B4-BE49-F238E27FC236}">
                <a16:creationId xmlns:a16="http://schemas.microsoft.com/office/drawing/2014/main" id="{D0276A0B-E61D-7E56-3620-E3E2BF441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649" y="2780951"/>
            <a:ext cx="431203" cy="431203"/>
          </a:xfrm>
          <a:prstGeom prst="rect">
            <a:avLst/>
          </a:prstGeom>
        </p:spPr>
      </p:pic>
      <p:pic>
        <p:nvPicPr>
          <p:cNvPr id="24" name="Graphic 23" descr="Gravestone">
            <a:extLst>
              <a:ext uri="{FF2B5EF4-FFF2-40B4-BE49-F238E27FC236}">
                <a16:creationId xmlns:a16="http://schemas.microsoft.com/office/drawing/2014/main" id="{8A393645-A8E6-89A1-3B16-3A9EF2328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6724" y="2780951"/>
            <a:ext cx="431203" cy="431203"/>
          </a:xfrm>
          <a:prstGeom prst="rect">
            <a:avLst/>
          </a:prstGeom>
        </p:spPr>
      </p:pic>
      <p:pic>
        <p:nvPicPr>
          <p:cNvPr id="25" name="Graphic 24" descr="Gravestone">
            <a:extLst>
              <a:ext uri="{FF2B5EF4-FFF2-40B4-BE49-F238E27FC236}">
                <a16:creationId xmlns:a16="http://schemas.microsoft.com/office/drawing/2014/main" id="{EE82D6DA-6E7E-F641-9902-50EF7D6A3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2800" y="2780951"/>
            <a:ext cx="431203" cy="431203"/>
          </a:xfrm>
          <a:prstGeom prst="rect">
            <a:avLst/>
          </a:prstGeom>
        </p:spPr>
      </p:pic>
      <p:pic>
        <p:nvPicPr>
          <p:cNvPr id="26" name="Graphic 25" descr="Gravestone">
            <a:extLst>
              <a:ext uri="{FF2B5EF4-FFF2-40B4-BE49-F238E27FC236}">
                <a16:creationId xmlns:a16="http://schemas.microsoft.com/office/drawing/2014/main" id="{99246D26-05F6-C5F0-0FC6-A492C265D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8876" y="2780951"/>
            <a:ext cx="431203" cy="431203"/>
          </a:xfrm>
          <a:prstGeom prst="rect">
            <a:avLst/>
          </a:prstGeom>
        </p:spPr>
      </p:pic>
      <p:pic>
        <p:nvPicPr>
          <p:cNvPr id="27" name="Graphic 26" descr="Gravestone">
            <a:extLst>
              <a:ext uri="{FF2B5EF4-FFF2-40B4-BE49-F238E27FC236}">
                <a16:creationId xmlns:a16="http://schemas.microsoft.com/office/drawing/2014/main" id="{2C99B1CA-E788-5142-6458-89675164C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4952" y="2780951"/>
            <a:ext cx="431203" cy="4312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4E33B02-A89B-A37D-813D-00C3C2007F3B}"/>
              </a:ext>
            </a:extLst>
          </p:cNvPr>
          <p:cNvSpPr/>
          <p:nvPr/>
        </p:nvSpPr>
        <p:spPr>
          <a:xfrm>
            <a:off x="6096000" y="2367373"/>
            <a:ext cx="3883768" cy="2157124"/>
          </a:xfrm>
          <a:prstGeom prst="rect">
            <a:avLst/>
          </a:prstGeom>
          <a:noFill/>
          <a:ln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ABA17-069D-0B97-2C2C-17EBFC3CE5FC}"/>
              </a:ext>
            </a:extLst>
          </p:cNvPr>
          <p:cNvSpPr txBox="1"/>
          <p:nvPr/>
        </p:nvSpPr>
        <p:spPr>
          <a:xfrm>
            <a:off x="629528" y="6348722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effectLst/>
                <a:hlinkClick r:id="rId9" action="ppaction://hlinkfile"/>
              </a:rPr>
              <a:t>1. Cardiovascular diseases (</a:t>
            </a:r>
            <a:r>
              <a:rPr lang="en-US" sz="700" i="1" dirty="0" err="1">
                <a:effectLst/>
                <a:hlinkClick r:id="rId9" action="ppaction://hlinkfile"/>
              </a:rPr>
              <a:t>cvds</a:t>
            </a:r>
            <a:r>
              <a:rPr lang="en-US" sz="700" i="1" dirty="0">
                <a:effectLst/>
                <a:hlinkClick r:id="rId9" action="ppaction://hlinkfile"/>
              </a:rPr>
              <a:t>)</a:t>
            </a:r>
            <a:r>
              <a:rPr lang="en-US" sz="700" dirty="0">
                <a:effectLst/>
                <a:hlinkClick r:id="rId9" action="ppaction://hlinkfile"/>
              </a:rPr>
              <a:t> (no date) </a:t>
            </a:r>
            <a:r>
              <a:rPr lang="en-US" sz="700" i="1" dirty="0">
                <a:effectLst/>
                <a:hlinkClick r:id="rId9" action="ppaction://hlinkfile"/>
              </a:rPr>
              <a:t>World Health Organization</a:t>
            </a:r>
            <a:r>
              <a:rPr lang="en-US" sz="700" dirty="0">
                <a:effectLst/>
                <a:hlinkClick r:id="rId9" action="ppaction://hlinkfile"/>
              </a:rPr>
              <a:t>. World Health Organization</a:t>
            </a:r>
            <a:r>
              <a:rPr lang="en-US" sz="700" dirty="0">
                <a:effectLst/>
              </a:rPr>
              <a:t>. Available at</a:t>
            </a:r>
            <a:r>
              <a:rPr lang="en-US" sz="700" dirty="0">
                <a:effectLst/>
                <a:hlinkClick r:id="rId10"/>
              </a:rPr>
              <a:t>: https://www.who.int/en/news-room/fact-sheets/detail/cardiovascular-diseases-(cvds)</a:t>
            </a:r>
            <a:r>
              <a:rPr lang="en-US" sz="700" dirty="0">
                <a:effectLst/>
              </a:rPr>
              <a:t> (Accessed: October 30, 2022).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7109A-A4FB-8734-11B7-BFC91FD42D1B}"/>
              </a:ext>
            </a:extLst>
          </p:cNvPr>
          <p:cNvSpPr txBox="1"/>
          <p:nvPr/>
        </p:nvSpPr>
        <p:spPr>
          <a:xfrm>
            <a:off x="3216866" y="3514020"/>
            <a:ext cx="101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C4245"/>
                </a:solidFill>
                <a:latin typeface="Calibri Light" panose="020F0302020204030204"/>
              </a:rPr>
              <a:t>Causes of global deaths </a:t>
            </a:r>
            <a:endParaRPr lang="en-US" sz="1200" dirty="0"/>
          </a:p>
        </p:txBody>
      </p:sp>
      <p:pic>
        <p:nvPicPr>
          <p:cNvPr id="7" name="Graphic 6" descr="Gravestone">
            <a:extLst>
              <a:ext uri="{FF2B5EF4-FFF2-40B4-BE49-F238E27FC236}">
                <a16:creationId xmlns:a16="http://schemas.microsoft.com/office/drawing/2014/main" id="{D80D0528-97D9-7C63-C247-C18E782F3C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8050" y="3082817"/>
            <a:ext cx="431203" cy="4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068224" y="570130"/>
            <a:ext cx="7167563" cy="45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dirty="0"/>
              <a:t>Content: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5787-EE4F-194B-3156-76F946125FD6}"/>
              </a:ext>
            </a:extLst>
          </p:cNvPr>
          <p:cNvSpPr txBox="1"/>
          <p:nvPr/>
        </p:nvSpPr>
        <p:spPr>
          <a:xfrm>
            <a:off x="956305" y="1252007"/>
            <a:ext cx="7391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Hypertensin prevalence and statistics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Unmet needs of treated patients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Potential causes and solutions for the unmet needs of treated patients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1600" dirty="0"/>
              <a:t>Hypertension and risk of cardiovascular disease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Cardiovascular disease global burden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Relation between hypertension and cardiovascular disease 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1600" dirty="0"/>
              <a:t>Hypertension latest guidelines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>
                <a:latin typeface="AdvSTONE-R"/>
              </a:rPr>
              <a:t>The latest</a:t>
            </a:r>
            <a:r>
              <a:rPr lang="en-US" sz="1600" dirty="0">
                <a:solidFill>
                  <a:srgbClr val="E02330"/>
                </a:solidFill>
                <a:latin typeface="AdvSTONE-R"/>
              </a:rPr>
              <a:t> ESC/ESH </a:t>
            </a: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vSTONE-R"/>
                <a:ea typeface="+mn-ea"/>
                <a:cs typeface="+mn-cs"/>
              </a:rPr>
              <a:t>hypertension guidelines</a:t>
            </a:r>
          </a:p>
          <a:p>
            <a:pPr marL="800100" lvl="1" indent="-342900">
              <a:buFont typeface="+mj-lt"/>
              <a:buAutoNum type="romanUcPeriod"/>
              <a:defRPr/>
            </a:pPr>
            <a:r>
              <a:rPr lang="en-US" sz="1600" dirty="0">
                <a:latin typeface="AdvSTONE-R"/>
              </a:rPr>
              <a:t>The latest 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E02330"/>
                </a:solidFill>
                <a:effectLst/>
                <a:uLnTx/>
                <a:uFillTx/>
                <a:latin typeface="AdvSTONE-R"/>
                <a:ea typeface="+mn-ea"/>
                <a:cs typeface="+mn-cs"/>
              </a:rPr>
              <a:t>ISH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vSTONE-R"/>
                <a:ea typeface="+mn-ea"/>
                <a:cs typeface="+mn-cs"/>
              </a:rPr>
              <a:t>hypertension guidelines</a:t>
            </a:r>
          </a:p>
          <a:p>
            <a:pPr marL="800100" lvl="1" indent="-342900">
              <a:buFont typeface="+mj-lt"/>
              <a:buAutoNum type="romanUcPeriod"/>
              <a:defRPr/>
            </a:pPr>
            <a:r>
              <a:rPr lang="en-US" sz="1600" dirty="0">
                <a:latin typeface="AdvSTONE-R"/>
              </a:rPr>
              <a:t>The latest</a:t>
            </a:r>
            <a:r>
              <a:rPr lang="en-US" sz="1600" dirty="0">
                <a:solidFill>
                  <a:srgbClr val="E02330"/>
                </a:solidFill>
                <a:latin typeface="AdvSTONE-R"/>
              </a:rPr>
              <a:t> ACC/AHA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vSTONE-R"/>
                <a:ea typeface="+mn-ea"/>
                <a:cs typeface="+mn-cs"/>
              </a:rPr>
              <a:t>hypertension guidelines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1600" dirty="0"/>
              <a:t>Unique profile of </a:t>
            </a:r>
            <a:r>
              <a:rPr lang="en-US" sz="1600" dirty="0">
                <a:solidFill>
                  <a:srgbClr val="1781BF"/>
                </a:solidFill>
              </a:rPr>
              <a:t>MICARDIS</a:t>
            </a:r>
            <a:r>
              <a:rPr lang="en-US" sz="1600" baseline="30000" dirty="0">
                <a:solidFill>
                  <a:srgbClr val="1781BF"/>
                </a:solidFill>
              </a:rPr>
              <a:t>® </a:t>
            </a:r>
            <a:r>
              <a:rPr lang="en-US" sz="1600" dirty="0"/>
              <a:t>(telmisartan)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1600" dirty="0"/>
              <a:t>Antihypertensive beyond benefits 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Cardiovascular benefits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1600" dirty="0"/>
              <a:t>ONTARGET Trial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sz="1600" b="0" dirty="0"/>
              <a:t>TRANSCEND</a:t>
            </a:r>
            <a:r>
              <a:rPr lang="en-US" sz="1600" dirty="0"/>
              <a:t> Trial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Reno-protection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Diabetes mellitus new onset reduction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1600" dirty="0"/>
              <a:t>Single pill combination </a:t>
            </a:r>
            <a:r>
              <a:rPr lang="en-US" sz="1600" dirty="0">
                <a:solidFill>
                  <a:srgbClr val="1781BF"/>
                </a:solidFill>
              </a:rPr>
              <a:t>TWYNSTA</a:t>
            </a:r>
            <a:r>
              <a:rPr lang="en-US" sz="1600" baseline="30000" dirty="0">
                <a:solidFill>
                  <a:srgbClr val="1781BF"/>
                </a:solidFill>
              </a:rPr>
              <a:t>®  </a:t>
            </a:r>
            <a:r>
              <a:rPr lang="en-US" sz="1600" dirty="0"/>
              <a:t>(telmisartan/amlodipine)</a:t>
            </a:r>
            <a:endParaRPr lang="en-US" sz="1600" dirty="0">
              <a:solidFill>
                <a:srgbClr val="1781B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09416FD-AFCA-231D-3B4E-47A897E7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7F7BE9-2CCA-5C91-3514-701D4CEAC3BC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C5432C-B1F1-AD96-CC9B-497A1DCED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338C61-D962-64F6-DDF9-49634D34F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E3D07-5417-124A-1817-264B956A8D5B}"/>
              </a:ext>
            </a:extLst>
          </p:cNvPr>
          <p:cNvSpPr txBox="1"/>
          <p:nvPr/>
        </p:nvSpPr>
        <p:spPr>
          <a:xfrm>
            <a:off x="1920935" y="1498102"/>
            <a:ext cx="7252913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dirty="0">
                <a:solidFill>
                  <a:srgbClr val="9A3582"/>
                </a:solidFill>
                <a:latin typeface="Calibri Light" panose="020F0302020204030204"/>
              </a:rPr>
              <a:t>The relative risk of death from ischemic heart disease and other vascular causes doubled with each incremental rise in BP (20/10 mmHg BP Increase) </a:t>
            </a:r>
            <a:r>
              <a:rPr lang="en-US" sz="1500" baseline="30000" dirty="0">
                <a:solidFill>
                  <a:srgbClr val="9A3582"/>
                </a:solidFill>
                <a:latin typeface="Calibri Light" panose="020F0302020204030204"/>
              </a:rPr>
              <a:t>*1</a:t>
            </a:r>
            <a:r>
              <a:rPr lang="en-US" sz="1500" dirty="0">
                <a:solidFill>
                  <a:srgbClr val="9A3582"/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6244C-FC54-6221-8605-E8800D0B3F31}"/>
              </a:ext>
            </a:extLst>
          </p:cNvPr>
          <p:cNvSpPr txBox="1"/>
          <p:nvPr/>
        </p:nvSpPr>
        <p:spPr>
          <a:xfrm>
            <a:off x="2026274" y="5304100"/>
            <a:ext cx="457328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srgbClr val="000000"/>
                </a:solidFill>
                <a:latin typeface="AdvSTONE-R"/>
              </a:rPr>
              <a:t>* A meta-analysis of 61 observational studies That included 1 million adults (aged 40–- 89) years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BE5DE-039F-41E1-D2C1-4264501B01AA}"/>
              </a:ext>
            </a:extLst>
          </p:cNvPr>
          <p:cNvSpPr txBox="1"/>
          <p:nvPr/>
        </p:nvSpPr>
        <p:spPr>
          <a:xfrm>
            <a:off x="1403287" y="5607699"/>
            <a:ext cx="5854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 Hassanein, M., Akbar, M.A., Al-</a:t>
            </a:r>
            <a:r>
              <a:rPr lang="en-US" sz="7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Shamiri</a:t>
            </a:r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M., Amir, A., </a:t>
            </a:r>
            <a:r>
              <a:rPr lang="en-US" sz="7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Amod</a:t>
            </a:r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A., Chudleigh, R., </a:t>
            </a:r>
            <a:r>
              <a:rPr lang="en-US" sz="7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Elhadd</a:t>
            </a:r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T., Heshmat, H., </a:t>
            </a:r>
            <a:r>
              <a:rPr lang="en-US" sz="700" dirty="0" err="1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Jibani</a:t>
            </a:r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M. and Al Saleh, Y.M., 2022. Management of Diabetes and Hypertension within the Gulf Region: Updates on Treatment Practices and Therapies. </a:t>
            </a:r>
            <a:r>
              <a:rPr lang="en-US" sz="700" i="1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Diabetes Therapy</a:t>
            </a:r>
            <a:r>
              <a:rPr lang="en-US" sz="7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pp.1-28.</a:t>
            </a:r>
            <a:endParaRPr lang="en-US" sz="7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A04A4611-4AD1-4C0D-523C-843AF857823D}"/>
              </a:ext>
            </a:extLst>
          </p:cNvPr>
          <p:cNvGrpSpPr/>
          <p:nvPr/>
        </p:nvGrpSpPr>
        <p:grpSpPr>
          <a:xfrm>
            <a:off x="3401656" y="2408877"/>
            <a:ext cx="5132654" cy="2224913"/>
            <a:chOff x="2071774" y="1066157"/>
            <a:chExt cx="6843538" cy="29665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CF7780-69E7-81AA-F875-A100174E47EE}"/>
                </a:ext>
              </a:extLst>
            </p:cNvPr>
            <p:cNvGrpSpPr/>
            <p:nvPr/>
          </p:nvGrpSpPr>
          <p:grpSpPr>
            <a:xfrm>
              <a:off x="2071774" y="3109378"/>
              <a:ext cx="6843538" cy="923330"/>
              <a:chOff x="2268020" y="2116107"/>
              <a:chExt cx="6843538" cy="92333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EC8A5-6E7C-69DE-1520-84B09F75E000}"/>
                  </a:ext>
                </a:extLst>
              </p:cNvPr>
              <p:cNvSpPr txBox="1"/>
              <p:nvPr/>
            </p:nvSpPr>
            <p:spPr>
              <a:xfrm>
                <a:off x="2268020" y="2116107"/>
                <a:ext cx="122803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dirty="0">
                    <a:solidFill>
                      <a:srgbClr val="9A3582"/>
                    </a:solidFill>
                    <a:latin typeface="AdvSTONE-R"/>
                  </a:rPr>
                  <a:t>1-fold </a:t>
                </a:r>
                <a:endParaRPr lang="en-US" sz="1050" dirty="0">
                  <a:solidFill>
                    <a:srgbClr val="000000"/>
                  </a:solidFill>
                  <a:latin typeface="AdvSTONE-R"/>
                </a:endParaRPr>
              </a:p>
              <a:p>
                <a:pPr algn="ctr" defTabSz="685800"/>
                <a:r>
                  <a:rPr lang="en-US" sz="1050" dirty="0">
                    <a:solidFill>
                      <a:srgbClr val="000000"/>
                    </a:solidFill>
                    <a:latin typeface="AdvSTONE-R"/>
                  </a:rPr>
                  <a:t>115/75 mmHg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9DCDD-F522-B447-C211-A7F46885AA57}"/>
                  </a:ext>
                </a:extLst>
              </p:cNvPr>
              <p:cNvSpPr txBox="1"/>
              <p:nvPr/>
            </p:nvSpPr>
            <p:spPr>
              <a:xfrm>
                <a:off x="5962476" y="2116107"/>
                <a:ext cx="122803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dirty="0">
                    <a:solidFill>
                      <a:srgbClr val="9A3582"/>
                    </a:solidFill>
                    <a:latin typeface="AdvSTONE-R"/>
                  </a:rPr>
                  <a:t>4-fold</a:t>
                </a:r>
              </a:p>
              <a:p>
                <a:pPr algn="ctr" defTabSz="685800"/>
                <a:r>
                  <a:rPr lang="en-US" sz="1050" dirty="0">
                    <a:solidFill>
                      <a:srgbClr val="000000"/>
                    </a:solidFill>
                    <a:latin typeface="AdvSTONE-R"/>
                  </a:rPr>
                  <a:t>155/95 mmHg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8901B-07E9-356E-E9FF-B3D443C99DCD}"/>
                  </a:ext>
                </a:extLst>
              </p:cNvPr>
              <p:cNvSpPr txBox="1"/>
              <p:nvPr/>
            </p:nvSpPr>
            <p:spPr>
              <a:xfrm>
                <a:off x="7753729" y="2116107"/>
                <a:ext cx="13578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dirty="0">
                    <a:solidFill>
                      <a:srgbClr val="9A3582"/>
                    </a:solidFill>
                    <a:latin typeface="AdvSTONE-R"/>
                  </a:rPr>
                  <a:t>8-fold</a:t>
                </a:r>
              </a:p>
              <a:p>
                <a:pPr algn="ctr" defTabSz="685800"/>
                <a:r>
                  <a:rPr lang="en-US" sz="1050" dirty="0">
                    <a:solidFill>
                      <a:srgbClr val="000000"/>
                    </a:solidFill>
                    <a:latin typeface="AdvSTONE-R"/>
                  </a:rPr>
                  <a:t>175/105 mmHg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2B10D-DC59-CEF4-0A8B-823764A9E9B1}"/>
                  </a:ext>
                </a:extLst>
              </p:cNvPr>
              <p:cNvSpPr txBox="1"/>
              <p:nvPr/>
            </p:nvSpPr>
            <p:spPr>
              <a:xfrm>
                <a:off x="4059273" y="2116107"/>
                <a:ext cx="1339985" cy="707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dirty="0">
                    <a:solidFill>
                      <a:srgbClr val="9A3582"/>
                    </a:solidFill>
                    <a:latin typeface="AdvSTONE-R"/>
                  </a:rPr>
                  <a:t>2-fold </a:t>
                </a:r>
              </a:p>
              <a:p>
                <a:pPr algn="ctr" defTabSz="685800"/>
                <a:r>
                  <a:rPr lang="en-US" sz="1050" dirty="0">
                    <a:solidFill>
                      <a:srgbClr val="000000"/>
                    </a:solidFill>
                    <a:latin typeface="AdvSTONE-R"/>
                  </a:rPr>
                  <a:t>135/85 mmHg</a:t>
                </a:r>
              </a:p>
            </p:txBody>
          </p:sp>
        </p:grp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6484A54-C093-C32B-F1C9-03D169FA6568}"/>
                </a:ext>
              </a:extLst>
            </p:cNvPr>
            <p:cNvSpPr/>
            <p:nvPr/>
          </p:nvSpPr>
          <p:spPr>
            <a:xfrm rot="16200000" flipV="1">
              <a:off x="2488051" y="1976441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363997C3-66CC-026A-60F8-BB07E0B8A4D5}"/>
                </a:ext>
              </a:extLst>
            </p:cNvPr>
            <p:cNvSpPr/>
            <p:nvPr/>
          </p:nvSpPr>
          <p:spPr>
            <a:xfrm rot="16200000" flipV="1">
              <a:off x="8031125" y="1773021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643522EE-FD86-0796-9B4A-0F8DB28E64B8}"/>
                </a:ext>
              </a:extLst>
            </p:cNvPr>
            <p:cNvSpPr/>
            <p:nvPr/>
          </p:nvSpPr>
          <p:spPr>
            <a:xfrm rot="16200000" flipV="1">
              <a:off x="8031125" y="1598628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4" name="Arrow: Chevron 1023">
              <a:extLst>
                <a:ext uri="{FF2B5EF4-FFF2-40B4-BE49-F238E27FC236}">
                  <a16:creationId xmlns:a16="http://schemas.microsoft.com/office/drawing/2014/main" id="{38DE884B-CFAB-3167-1FAD-97ECD4881E56}"/>
                </a:ext>
              </a:extLst>
            </p:cNvPr>
            <p:cNvSpPr/>
            <p:nvPr/>
          </p:nvSpPr>
          <p:spPr>
            <a:xfrm rot="16200000" flipV="1">
              <a:off x="8031125" y="2121808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5" name="Arrow: Chevron 1024">
              <a:extLst>
                <a:ext uri="{FF2B5EF4-FFF2-40B4-BE49-F238E27FC236}">
                  <a16:creationId xmlns:a16="http://schemas.microsoft.com/office/drawing/2014/main" id="{BEFF1353-2A9E-B7DF-D9A7-177E9885D8AB}"/>
                </a:ext>
              </a:extLst>
            </p:cNvPr>
            <p:cNvSpPr/>
            <p:nvPr/>
          </p:nvSpPr>
          <p:spPr>
            <a:xfrm rot="16200000" flipV="1">
              <a:off x="8031125" y="1947414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6" name="Arrow: Chevron 1025">
              <a:extLst>
                <a:ext uri="{FF2B5EF4-FFF2-40B4-BE49-F238E27FC236}">
                  <a16:creationId xmlns:a16="http://schemas.microsoft.com/office/drawing/2014/main" id="{02EFDC85-84D4-BB19-82E2-E58022EEFC63}"/>
                </a:ext>
              </a:extLst>
            </p:cNvPr>
            <p:cNvSpPr/>
            <p:nvPr/>
          </p:nvSpPr>
          <p:spPr>
            <a:xfrm rot="16200000" flipV="1">
              <a:off x="8031125" y="1075449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7" name="Arrow: Chevron 1026">
              <a:extLst>
                <a:ext uri="{FF2B5EF4-FFF2-40B4-BE49-F238E27FC236}">
                  <a16:creationId xmlns:a16="http://schemas.microsoft.com/office/drawing/2014/main" id="{88B58397-6FA6-C4F7-9338-3CA4B4882D8C}"/>
                </a:ext>
              </a:extLst>
            </p:cNvPr>
            <p:cNvSpPr/>
            <p:nvPr/>
          </p:nvSpPr>
          <p:spPr>
            <a:xfrm rot="16200000" flipV="1">
              <a:off x="8031125" y="901056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9" name="Arrow: Chevron 1028">
              <a:extLst>
                <a:ext uri="{FF2B5EF4-FFF2-40B4-BE49-F238E27FC236}">
                  <a16:creationId xmlns:a16="http://schemas.microsoft.com/office/drawing/2014/main" id="{D59511E5-A1AB-8F06-972A-A06AE0C93DF1}"/>
                </a:ext>
              </a:extLst>
            </p:cNvPr>
            <p:cNvSpPr/>
            <p:nvPr/>
          </p:nvSpPr>
          <p:spPr>
            <a:xfrm rot="16200000" flipV="1">
              <a:off x="8031125" y="1424235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0" name="Arrow: Chevron 1029">
              <a:extLst>
                <a:ext uri="{FF2B5EF4-FFF2-40B4-BE49-F238E27FC236}">
                  <a16:creationId xmlns:a16="http://schemas.microsoft.com/office/drawing/2014/main" id="{1A1A9A10-3220-F046-9157-EB9AC469F015}"/>
                </a:ext>
              </a:extLst>
            </p:cNvPr>
            <p:cNvSpPr/>
            <p:nvPr/>
          </p:nvSpPr>
          <p:spPr>
            <a:xfrm rot="16200000" flipV="1">
              <a:off x="8031125" y="1249842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1" name="Arrow: Chevron 1030">
              <a:extLst>
                <a:ext uri="{FF2B5EF4-FFF2-40B4-BE49-F238E27FC236}">
                  <a16:creationId xmlns:a16="http://schemas.microsoft.com/office/drawing/2014/main" id="{12345680-73A3-ADF2-8BE1-18CB9D641133}"/>
                </a:ext>
              </a:extLst>
            </p:cNvPr>
            <p:cNvSpPr/>
            <p:nvPr/>
          </p:nvSpPr>
          <p:spPr>
            <a:xfrm rot="16200000" flipV="1">
              <a:off x="6188686" y="1773021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2" name="Arrow: Chevron 1031">
              <a:extLst>
                <a:ext uri="{FF2B5EF4-FFF2-40B4-BE49-F238E27FC236}">
                  <a16:creationId xmlns:a16="http://schemas.microsoft.com/office/drawing/2014/main" id="{1333EB9C-AE83-F44B-4D49-930C6E4C99F4}"/>
                </a:ext>
              </a:extLst>
            </p:cNvPr>
            <p:cNvSpPr/>
            <p:nvPr/>
          </p:nvSpPr>
          <p:spPr>
            <a:xfrm rot="16200000" flipV="1">
              <a:off x="6188686" y="1598628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3" name="Arrow: Chevron 1032">
              <a:extLst>
                <a:ext uri="{FF2B5EF4-FFF2-40B4-BE49-F238E27FC236}">
                  <a16:creationId xmlns:a16="http://schemas.microsoft.com/office/drawing/2014/main" id="{343B4BFD-01E6-764E-E86A-8543232DFED0}"/>
                </a:ext>
              </a:extLst>
            </p:cNvPr>
            <p:cNvSpPr/>
            <p:nvPr/>
          </p:nvSpPr>
          <p:spPr>
            <a:xfrm rot="16200000" flipV="1">
              <a:off x="6188686" y="2121808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4" name="Arrow: Chevron 1033">
              <a:extLst>
                <a:ext uri="{FF2B5EF4-FFF2-40B4-BE49-F238E27FC236}">
                  <a16:creationId xmlns:a16="http://schemas.microsoft.com/office/drawing/2014/main" id="{96C62C57-BECA-69C1-7DB0-8600754D0422}"/>
                </a:ext>
              </a:extLst>
            </p:cNvPr>
            <p:cNvSpPr/>
            <p:nvPr/>
          </p:nvSpPr>
          <p:spPr>
            <a:xfrm rot="16200000" flipV="1">
              <a:off x="6188686" y="1947414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8" name="Arrow: Chevron 1037">
              <a:extLst>
                <a:ext uri="{FF2B5EF4-FFF2-40B4-BE49-F238E27FC236}">
                  <a16:creationId xmlns:a16="http://schemas.microsoft.com/office/drawing/2014/main" id="{8F9A2DE7-A6C0-3CCC-DD3E-947AF267F6C0}"/>
                </a:ext>
              </a:extLst>
            </p:cNvPr>
            <p:cNvSpPr/>
            <p:nvPr/>
          </p:nvSpPr>
          <p:spPr>
            <a:xfrm rot="16200000" flipV="1">
              <a:off x="4330490" y="2066201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9" name="Arrow: Chevron 1038">
              <a:extLst>
                <a:ext uri="{FF2B5EF4-FFF2-40B4-BE49-F238E27FC236}">
                  <a16:creationId xmlns:a16="http://schemas.microsoft.com/office/drawing/2014/main" id="{3B8AAB4C-6273-73B1-9AC3-53B070E8433E}"/>
                </a:ext>
              </a:extLst>
            </p:cNvPr>
            <p:cNvSpPr/>
            <p:nvPr/>
          </p:nvSpPr>
          <p:spPr>
            <a:xfrm rot="16200000" flipV="1">
              <a:off x="4330490" y="1891807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040" name="Graphic 1039" descr="Gravestone">
              <a:extLst>
                <a:ext uri="{FF2B5EF4-FFF2-40B4-BE49-F238E27FC236}">
                  <a16:creationId xmlns:a16="http://schemas.microsoft.com/office/drawing/2014/main" id="{FAF3B016-0667-7376-C90A-31451FE0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88087" y="2591090"/>
              <a:ext cx="395408" cy="395408"/>
            </a:xfrm>
            <a:prstGeom prst="rect">
              <a:avLst/>
            </a:prstGeom>
          </p:spPr>
        </p:pic>
        <p:pic>
          <p:nvPicPr>
            <p:cNvPr id="1041" name="Graphic 1040" descr="Gravestone">
              <a:extLst>
                <a:ext uri="{FF2B5EF4-FFF2-40B4-BE49-F238E27FC236}">
                  <a16:creationId xmlns:a16="http://schemas.microsoft.com/office/drawing/2014/main" id="{4D86656C-3FFE-12C9-1661-D5B1AF1F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5977" y="2626750"/>
              <a:ext cx="395408" cy="395408"/>
            </a:xfrm>
            <a:prstGeom prst="rect">
              <a:avLst/>
            </a:prstGeom>
          </p:spPr>
        </p:pic>
        <p:pic>
          <p:nvPicPr>
            <p:cNvPr id="1042" name="Graphic 1041" descr="Gravestone">
              <a:extLst>
                <a:ext uri="{FF2B5EF4-FFF2-40B4-BE49-F238E27FC236}">
                  <a16:creationId xmlns:a16="http://schemas.microsoft.com/office/drawing/2014/main" id="{2E1BE672-CF91-AE4F-1D2E-F4B3F986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77531" y="2626750"/>
              <a:ext cx="395408" cy="395408"/>
            </a:xfrm>
            <a:prstGeom prst="rect">
              <a:avLst/>
            </a:prstGeom>
          </p:spPr>
        </p:pic>
        <p:pic>
          <p:nvPicPr>
            <p:cNvPr id="1043" name="Graphic 1042" descr="Gravestone">
              <a:extLst>
                <a:ext uri="{FF2B5EF4-FFF2-40B4-BE49-F238E27FC236}">
                  <a16:creationId xmlns:a16="http://schemas.microsoft.com/office/drawing/2014/main" id="{62986DD6-1C7D-7B47-946C-45AEA39B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4122" y="2626750"/>
              <a:ext cx="395408" cy="39540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2857D06-7B4F-6F4A-A75B-384C31F88641}"/>
              </a:ext>
            </a:extLst>
          </p:cNvPr>
          <p:cNvSpPr txBox="1"/>
          <p:nvPr/>
        </p:nvSpPr>
        <p:spPr>
          <a:xfrm>
            <a:off x="4419681" y="2261745"/>
            <a:ext cx="2521356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515" marR="5080" indent="-44450" algn="ctr">
              <a:lnSpc>
                <a:spcPts val="2160"/>
              </a:lnSpc>
            </a:pPr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</a:rPr>
              <a:t>Fold</a:t>
            </a:r>
            <a:r>
              <a:rPr lang="en-US" sz="1200" kern="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</a:rPr>
              <a:t>increase</a:t>
            </a:r>
            <a:r>
              <a:rPr lang="en-US" sz="1200" kern="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200" kern="0" spc="-25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</a:rPr>
              <a:t>relative</a:t>
            </a:r>
            <a:r>
              <a:rPr lang="en-US" sz="1200" kern="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</a:rPr>
              <a:t>CV</a:t>
            </a:r>
            <a:r>
              <a:rPr lang="en-US" sz="1200" kern="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200" kern="0" spc="-20" dirty="0">
                <a:solidFill>
                  <a:prstClr val="black"/>
                </a:solidFill>
                <a:latin typeface="Arial"/>
                <a:cs typeface="Arial"/>
              </a:rPr>
              <a:t>risk</a:t>
            </a:r>
            <a:endParaRPr lang="en-US" sz="1200" kern="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697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4283AD-C848-EA71-ABB2-DFDC0C3CA4D4}"/>
              </a:ext>
            </a:extLst>
          </p:cNvPr>
          <p:cNvSpPr txBox="1"/>
          <p:nvPr/>
        </p:nvSpPr>
        <p:spPr>
          <a:xfrm>
            <a:off x="1864207" y="5656940"/>
            <a:ext cx="52078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URWPalladioL-Bold"/>
                <a:hlinkClick r:id="rId3" action="ppaction://hlinkfile"/>
              </a:rPr>
              <a:t>1. </a:t>
            </a:r>
            <a:r>
              <a:rPr lang="en-US" sz="900" dirty="0" err="1">
                <a:solidFill>
                  <a:prstClr val="black"/>
                </a:solidFill>
                <a:latin typeface="URWPalladioL-Bold"/>
                <a:hlinkClick r:id="rId3" action="ppaction://hlinkfile"/>
              </a:rPr>
              <a:t>Bhagavathula</a:t>
            </a:r>
            <a:r>
              <a:rPr lang="en-US" sz="900" dirty="0">
                <a:solidFill>
                  <a:prstClr val="black"/>
                </a:solidFill>
                <a:latin typeface="URWPalladioL-Bold"/>
                <a:hlinkClick r:id="rId3" action="ppaction://hlinkfile"/>
              </a:rPr>
              <a:t>, A.S., Shah, et al., 2021. Prevalence, awareness, treatment, and control of hypertension in the United Arab Emirates: a systematic review and meta-analysis. International Journal of Environmental Research and Public Health, 18(23), p.12693.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265FB-FD5E-79D3-3DFF-AB348165F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C0320-0546-B863-C9BE-9AD9C6D15BBE}"/>
              </a:ext>
            </a:extLst>
          </p:cNvPr>
          <p:cNvSpPr txBox="1"/>
          <p:nvPr/>
        </p:nvSpPr>
        <p:spPr>
          <a:xfrm>
            <a:off x="1948969" y="5341699"/>
            <a:ext cx="630396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srgbClr val="000000"/>
                </a:solidFill>
                <a:latin typeface="Calibri Light" panose="020F0302020204030204"/>
              </a:rPr>
              <a:t>DBP: diastolic blood pressure, IHD: ischemic heart disease, SBP: systolic blood pressure. </a:t>
            </a:r>
            <a:endParaRPr lang="en-US" sz="7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5E181-EF90-7668-BB6C-9C5DAD41762C}"/>
              </a:ext>
            </a:extLst>
          </p:cNvPr>
          <p:cNvSpPr txBox="1"/>
          <p:nvPr/>
        </p:nvSpPr>
        <p:spPr>
          <a:xfrm>
            <a:off x="1767797" y="916212"/>
            <a:ext cx="45732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Each 10-mmhg increase in SBP increased the risk of</a:t>
            </a:r>
            <a:r>
              <a:rPr lang="en-US" sz="1350" baseline="30000" dirty="0">
                <a:solidFill>
                  <a:prstClr val="black"/>
                </a:solidFill>
                <a:latin typeface="Calibri" panose="020F0502020204030204"/>
              </a:rPr>
              <a:t> *1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8183C3-778A-63C0-D067-2976814DD607}"/>
              </a:ext>
            </a:extLst>
          </p:cNvPr>
          <p:cNvGrpSpPr/>
          <p:nvPr/>
        </p:nvGrpSpPr>
        <p:grpSpPr>
          <a:xfrm>
            <a:off x="3673316" y="2494049"/>
            <a:ext cx="1304991" cy="2151424"/>
            <a:chOff x="2865753" y="2182398"/>
            <a:chExt cx="1739988" cy="28685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C95CF2-8D18-61C7-261B-51677A4FF4B8}"/>
                </a:ext>
              </a:extLst>
            </p:cNvPr>
            <p:cNvSpPr txBox="1"/>
            <p:nvPr/>
          </p:nvSpPr>
          <p:spPr>
            <a:xfrm>
              <a:off x="2865753" y="4373856"/>
              <a:ext cx="173998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srgbClr val="000000"/>
                  </a:solidFill>
                  <a:latin typeface="Calibri Light" panose="020F0302020204030204"/>
                </a:rPr>
                <a:t>Ischemic heart disease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BB406FD0-64B4-5D9F-D0EA-1BFA04181716}"/>
                </a:ext>
              </a:extLst>
            </p:cNvPr>
            <p:cNvSpPr/>
            <p:nvPr/>
          </p:nvSpPr>
          <p:spPr>
            <a:xfrm rot="16200000">
              <a:off x="3527248" y="2017297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D46E71-738E-60FB-3061-55B3E579BF7B}"/>
                </a:ext>
              </a:extLst>
            </p:cNvPr>
            <p:cNvSpPr txBox="1"/>
            <p:nvPr/>
          </p:nvSpPr>
          <p:spPr>
            <a:xfrm>
              <a:off x="3107740" y="3771922"/>
              <a:ext cx="12560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700" b="1" dirty="0">
                  <a:solidFill>
                    <a:srgbClr val="9A3582"/>
                  </a:solidFill>
                  <a:latin typeface="URWPalladioL-Roma"/>
                </a:rPr>
                <a:t>45% </a:t>
              </a:r>
              <a:endParaRPr lang="en-US" sz="270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5F6B42A-0D8C-D682-E75C-992BBFC87DC8}"/>
              </a:ext>
            </a:extLst>
          </p:cNvPr>
          <p:cNvSpPr txBox="1"/>
          <p:nvPr/>
        </p:nvSpPr>
        <p:spPr>
          <a:xfrm>
            <a:off x="1948969" y="5221974"/>
            <a:ext cx="630396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prstClr val="black"/>
                </a:solidFill>
                <a:latin typeface="Calibri Light" panose="020F0302020204030204"/>
              </a:rPr>
              <a:t>* In those aged 55–64 years.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36632F-DD63-D7B7-2000-C13DCFB7EADD}"/>
              </a:ext>
            </a:extLst>
          </p:cNvPr>
          <p:cNvGrpSpPr/>
          <p:nvPr/>
        </p:nvGrpSpPr>
        <p:grpSpPr>
          <a:xfrm>
            <a:off x="6628856" y="2494050"/>
            <a:ext cx="942012" cy="1875561"/>
            <a:chOff x="4919016" y="2571077"/>
            <a:chExt cx="1256016" cy="2500747"/>
          </a:xfrm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826740EF-0306-3EA5-A50E-732C418D8DFE}"/>
                </a:ext>
              </a:extLst>
            </p:cNvPr>
            <p:cNvSpPr/>
            <p:nvPr/>
          </p:nvSpPr>
          <p:spPr>
            <a:xfrm rot="16200000">
              <a:off x="5249411" y="2405976"/>
              <a:ext cx="437162" cy="767364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14FFE0-4570-D812-F3C3-28AF2AF30561}"/>
                </a:ext>
              </a:extLst>
            </p:cNvPr>
            <p:cNvSpPr txBox="1"/>
            <p:nvPr/>
          </p:nvSpPr>
          <p:spPr>
            <a:xfrm>
              <a:off x="4919016" y="4125385"/>
              <a:ext cx="12560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700" b="1" dirty="0">
                  <a:solidFill>
                    <a:srgbClr val="9A3582"/>
                  </a:solidFill>
                  <a:latin typeface="URWPalladioL-Roma"/>
                </a:rPr>
                <a:t>65% </a:t>
              </a:r>
              <a:endParaRPr lang="en-US" sz="270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0DE80B-D3A5-D331-5155-5156D97C038C}"/>
                </a:ext>
              </a:extLst>
            </p:cNvPr>
            <p:cNvSpPr txBox="1"/>
            <p:nvPr/>
          </p:nvSpPr>
          <p:spPr>
            <a:xfrm>
              <a:off x="5161003" y="4671715"/>
              <a:ext cx="758148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black"/>
                  </a:solidFill>
                  <a:latin typeface="Calibri Light" panose="020F0302020204030204"/>
                </a:rPr>
                <a:t>stork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4AB5C2-9688-BF50-25AA-1E72ADD19651}"/>
              </a:ext>
            </a:extLst>
          </p:cNvPr>
          <p:cNvSpPr txBox="1"/>
          <p:nvPr/>
        </p:nvSpPr>
        <p:spPr>
          <a:xfrm>
            <a:off x="1767797" y="702599"/>
            <a:ext cx="582871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Hypertension is a well established risk factor for cardiovascular disease </a:t>
            </a:r>
            <a:r>
              <a:rPr lang="en-US" sz="1500" b="1" baseline="30000" dirty="0">
                <a:solidFill>
                  <a:srgbClr val="9A3582"/>
                </a:solidFill>
                <a:latin typeface="Calibri Light" panose="020F0302020204030204"/>
              </a:rPr>
              <a:t>1</a:t>
            </a:r>
            <a:endParaRPr lang="en-US" sz="1500" b="1" dirty="0">
              <a:solidFill>
                <a:srgbClr val="9A3582"/>
              </a:solidFill>
              <a:latin typeface="Calibri Light" panose="020F0302020204030204"/>
            </a:endParaRPr>
          </a:p>
        </p:txBody>
      </p:sp>
      <p:pic>
        <p:nvPicPr>
          <p:cNvPr id="21" name="Graphic 20" descr="Brain">
            <a:extLst>
              <a:ext uri="{FF2B5EF4-FFF2-40B4-BE49-F238E27FC236}">
                <a16:creationId xmlns:a16="http://schemas.microsoft.com/office/drawing/2014/main" id="{721CE063-E766-74E8-4377-D4436E05A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2910" y="2987915"/>
            <a:ext cx="685800" cy="685800"/>
          </a:xfrm>
          <a:prstGeom prst="rect">
            <a:avLst/>
          </a:prstGeom>
        </p:spPr>
      </p:pic>
      <p:pic>
        <p:nvPicPr>
          <p:cNvPr id="22" name="Graphic 21" descr="Heart organ">
            <a:extLst>
              <a:ext uri="{FF2B5EF4-FFF2-40B4-BE49-F238E27FC236}">
                <a16:creationId xmlns:a16="http://schemas.microsoft.com/office/drawing/2014/main" id="{D5FA7EC9-92F1-FBC5-C701-EBE97113B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6962" y="294164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7265FB-FD5E-79D3-3DFF-AB348165F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28C8A1-1DF2-8330-C78B-657F2068350C}"/>
              </a:ext>
            </a:extLst>
          </p:cNvPr>
          <p:cNvSpPr txBox="1"/>
          <p:nvPr/>
        </p:nvSpPr>
        <p:spPr>
          <a:xfrm>
            <a:off x="1068370" y="1263599"/>
            <a:ext cx="87423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High blood pressure is a major risk factors for; the leading cause of death worldwide; the cardiovascular disease </a:t>
            </a:r>
            <a:r>
              <a:rPr lang="en-US" sz="1500" b="1" baseline="30000" dirty="0">
                <a:solidFill>
                  <a:srgbClr val="9A3582"/>
                </a:solidFill>
                <a:latin typeface="Calibri Light" panose="020F0302020204030204"/>
              </a:rPr>
              <a:t>1,2</a:t>
            </a:r>
            <a:r>
              <a:rPr lang="en-US" sz="1500" b="1" dirty="0">
                <a:solidFill>
                  <a:srgbClr val="9A3582"/>
                </a:solidFill>
                <a:latin typeface="Calibri Light" panose="020F0302020204030204"/>
              </a:rPr>
              <a:t> </a:t>
            </a:r>
            <a:endParaRPr lang="en-US" sz="15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487E7-3060-697B-282F-C65F024D3645}"/>
              </a:ext>
            </a:extLst>
          </p:cNvPr>
          <p:cNvSpPr txBox="1"/>
          <p:nvPr/>
        </p:nvSpPr>
        <p:spPr>
          <a:xfrm>
            <a:off x="948129" y="5795254"/>
            <a:ext cx="609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+mj-lt"/>
                <a:hlinkClick r:id="rId4" action="ppaction://hlinkfile"/>
              </a:rPr>
              <a:t>1.Bhagavathula, A.S., Shah, et al., 2021. Prevalence, awareness, treatment, and control of hypertension in the United Arab Emirates: a systematic review and meta-analysis. International Journal of Environmental Research and Public Health, 18(23), p.12693.</a:t>
            </a:r>
            <a:r>
              <a:rPr lang="en-US" sz="800" dirty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800" dirty="0">
                <a:solidFill>
                  <a:srgbClr val="222222"/>
                </a:solidFill>
                <a:latin typeface="+mj-lt"/>
                <a:hlinkClick r:id="rId5" action="ppaction://hlinkfile"/>
              </a:rPr>
              <a:t>2 .Amini, M., </a:t>
            </a:r>
            <a:r>
              <a:rPr lang="en-US" sz="800" dirty="0" err="1">
                <a:solidFill>
                  <a:srgbClr val="222222"/>
                </a:solidFill>
                <a:latin typeface="+mj-lt"/>
                <a:hlinkClick r:id="rId5" action="ppaction://hlinkfile"/>
              </a:rPr>
              <a:t>Zayeri</a:t>
            </a:r>
            <a:r>
              <a:rPr lang="en-US" sz="800" dirty="0">
                <a:solidFill>
                  <a:srgbClr val="222222"/>
                </a:solidFill>
                <a:latin typeface="+mj-lt"/>
                <a:hlinkClick r:id="rId5" action="ppaction://hlinkfile"/>
              </a:rPr>
              <a:t>, F. and Salehi, M., 2021. Trend analysis of cardiovascular disease mortality, incidence, and mortality-to-incidence ratio: results from global burden of disease study 2017. </a:t>
            </a:r>
            <a:r>
              <a:rPr lang="en-US" sz="800" i="1" dirty="0">
                <a:solidFill>
                  <a:srgbClr val="222222"/>
                </a:solidFill>
                <a:latin typeface="+mj-lt"/>
                <a:hlinkClick r:id="rId5" action="ppaction://hlinkfile"/>
              </a:rPr>
              <a:t>BMC Public Health</a:t>
            </a:r>
            <a:r>
              <a:rPr lang="en-US" sz="800" dirty="0">
                <a:solidFill>
                  <a:srgbClr val="222222"/>
                </a:solidFill>
                <a:latin typeface="+mj-lt"/>
                <a:hlinkClick r:id="rId5" action="ppaction://hlinkfile"/>
              </a:rPr>
              <a:t>, </a:t>
            </a:r>
            <a:r>
              <a:rPr lang="en-US" sz="800" i="1" dirty="0">
                <a:solidFill>
                  <a:srgbClr val="222222"/>
                </a:solidFill>
                <a:latin typeface="+mj-lt"/>
                <a:hlinkClick r:id="rId5" action="ppaction://hlinkfile"/>
              </a:rPr>
              <a:t>21</a:t>
            </a:r>
            <a:r>
              <a:rPr lang="en-US" sz="800" dirty="0">
                <a:solidFill>
                  <a:srgbClr val="222222"/>
                </a:solidFill>
                <a:latin typeface="+mj-lt"/>
                <a:hlinkClick r:id="rId5" action="ppaction://hlinkfile"/>
              </a:rPr>
              <a:t>(1), pp.1-12. 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3 .Ordunez, P., Campbell, N.R.,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Arcila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, G.P.G., Angell, S.Y., Lombardi, C.,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Brettler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, J.W., Morales, Y.A.R., Connell, K.L.,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Gamarra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, A.,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DiPette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, D.J. and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Rosende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, A., 2022. HEARTS in the Americas: innovations for improving hypertension and cardiovascular disease risk management in primary care. 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Revista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 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Panamericana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 de 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Salud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 </a:t>
            </a:r>
            <a:r>
              <a:rPr lang="en-US" sz="800" b="0" i="1" dirty="0" err="1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Pública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46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+mj-lt"/>
                <a:hlinkClick r:id="rId6" action="ppaction://hlinkfile"/>
              </a:rPr>
              <a:t>.</a:t>
            </a:r>
            <a:endParaRPr lang="en-US" sz="800" dirty="0"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240745-F665-E217-E3E9-DCE2E11C7F14}"/>
              </a:ext>
            </a:extLst>
          </p:cNvPr>
          <p:cNvGrpSpPr/>
          <p:nvPr/>
        </p:nvGrpSpPr>
        <p:grpSpPr>
          <a:xfrm>
            <a:off x="3049250" y="2447628"/>
            <a:ext cx="6093500" cy="1738119"/>
            <a:chOff x="3498069" y="2973394"/>
            <a:chExt cx="6093500" cy="17381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B8F5C6-A9DD-F594-7BF1-E64500373432}"/>
                </a:ext>
              </a:extLst>
            </p:cNvPr>
            <p:cNvSpPr txBox="1"/>
            <p:nvPr/>
          </p:nvSpPr>
          <p:spPr>
            <a:xfrm>
              <a:off x="3498069" y="4065182"/>
              <a:ext cx="60935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9A3582"/>
                  </a:solidFill>
                </a:rPr>
                <a:t>Over half </a:t>
              </a:r>
              <a:r>
                <a:rPr lang="en-US" dirty="0"/>
                <a:t>of ischemic heart disease events and strokes are attributable to high blood pressure </a:t>
              </a:r>
              <a:r>
                <a:rPr lang="en-US" baseline="30000" dirty="0"/>
                <a:t>3</a:t>
              </a:r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4BB207-B21A-048E-9D33-2C2FA3268902}"/>
                </a:ext>
              </a:extLst>
            </p:cNvPr>
            <p:cNvGrpSpPr/>
            <p:nvPr/>
          </p:nvGrpSpPr>
          <p:grpSpPr>
            <a:xfrm>
              <a:off x="5753619" y="2973394"/>
              <a:ext cx="1582400" cy="914400"/>
              <a:chOff x="5181600" y="2973394"/>
              <a:chExt cx="1582400" cy="914400"/>
            </a:xfrm>
          </p:grpSpPr>
          <p:pic>
            <p:nvPicPr>
              <p:cNvPr id="16" name="Graphic 15" descr="Man">
                <a:extLst>
                  <a:ext uri="{FF2B5EF4-FFF2-40B4-BE49-F238E27FC236}">
                    <a16:creationId xmlns:a16="http://schemas.microsoft.com/office/drawing/2014/main" id="{C7965C17-D247-E5BD-4F16-BD1529A1B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81600" y="29733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Man">
                <a:extLst>
                  <a:ext uri="{FF2B5EF4-FFF2-40B4-BE49-F238E27FC236}">
                    <a16:creationId xmlns:a16="http://schemas.microsoft.com/office/drawing/2014/main" id="{39C561FB-AE77-73CC-2F74-43657A556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49600" y="2973394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9564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5656940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543550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8C4EDEB-785D-F0A4-E6DF-EE69745B1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339298" y="5598337"/>
            <a:ext cx="2390027" cy="309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C00B8-EF11-2BB2-3F78-681611E34186}"/>
              </a:ext>
            </a:extLst>
          </p:cNvPr>
          <p:cNvSpPr txBox="1"/>
          <p:nvPr/>
        </p:nvSpPr>
        <p:spPr>
          <a:xfrm>
            <a:off x="1912874" y="1364224"/>
            <a:ext cx="620564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dirty="0">
                <a:solidFill>
                  <a:srgbClr val="0A0A0A"/>
                </a:solidFill>
                <a:latin typeface="Lato" panose="020F0502020204030203" pitchFamily="34" charset="0"/>
              </a:rPr>
              <a:t>A </a:t>
            </a:r>
            <a:r>
              <a:rPr lang="en-US" sz="1500" b="1" dirty="0">
                <a:solidFill>
                  <a:srgbClr val="9A3582"/>
                </a:solidFill>
                <a:latin typeface="Lato" panose="020F0502020204030203" pitchFamily="34" charset="0"/>
              </a:rPr>
              <a:t>10 mm Hg reduction </a:t>
            </a:r>
            <a:r>
              <a:rPr lang="en-US" sz="1500" dirty="0">
                <a:solidFill>
                  <a:srgbClr val="0A0A0A"/>
                </a:solidFill>
                <a:latin typeface="Lato" panose="020F0502020204030203" pitchFamily="34" charset="0"/>
              </a:rPr>
              <a:t>of systolic blood pressure </a:t>
            </a:r>
            <a:r>
              <a:rPr lang="en-US" sz="1500" b="1" dirty="0">
                <a:solidFill>
                  <a:srgbClr val="0A0A0A"/>
                </a:solidFill>
                <a:latin typeface="Lato" panose="020F0502020204030203" pitchFamily="34" charset="0"/>
              </a:rPr>
              <a:t>reduces</a:t>
            </a:r>
            <a:r>
              <a:rPr lang="en-US" sz="1500" dirty="0">
                <a:solidFill>
                  <a:srgbClr val="0A0A0A"/>
                </a:solidFill>
                <a:latin typeface="Lato" panose="020F0502020204030203" pitchFamily="34" charset="0"/>
              </a:rPr>
              <a:t> the </a:t>
            </a:r>
            <a:r>
              <a:rPr lang="en-US" sz="1500" b="1" dirty="0">
                <a:solidFill>
                  <a:srgbClr val="0A0A0A"/>
                </a:solidFill>
                <a:latin typeface="Lato" panose="020F0502020204030203" pitchFamily="34" charset="0"/>
              </a:rPr>
              <a:t>risk</a:t>
            </a:r>
            <a:r>
              <a:rPr lang="en-US" sz="1500" dirty="0">
                <a:solidFill>
                  <a:srgbClr val="0A0A0A"/>
                </a:solidFill>
                <a:latin typeface="Lato" panose="020F0502020204030203" pitchFamily="34" charset="0"/>
              </a:rPr>
              <a:t> of:</a:t>
            </a:r>
            <a:r>
              <a:rPr lang="en-US" sz="1500" baseline="30000" dirty="0">
                <a:solidFill>
                  <a:srgbClr val="0A0A0A"/>
                </a:solidFill>
                <a:latin typeface="Lato" panose="020F0502020204030203" pitchFamily="34" charset="0"/>
              </a:rPr>
              <a:t>1</a:t>
            </a:r>
            <a:r>
              <a:rPr lang="en-US" sz="1500" dirty="0">
                <a:solidFill>
                  <a:srgbClr val="0A0A0A"/>
                </a:solidFill>
                <a:latin typeface="Lato" panose="020F0502020204030203" pitchFamily="34" charset="0"/>
              </a:rPr>
              <a:t> 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28C831C-86A1-2F47-DB57-05D83C91DFC1}"/>
              </a:ext>
            </a:extLst>
          </p:cNvPr>
          <p:cNvGrpSpPr/>
          <p:nvPr/>
        </p:nvGrpSpPr>
        <p:grpSpPr>
          <a:xfrm>
            <a:off x="2327099" y="2093396"/>
            <a:ext cx="7537805" cy="2809711"/>
            <a:chOff x="1092420" y="1614765"/>
            <a:chExt cx="10050406" cy="37462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BD9086-E793-CBBF-ECAC-B4DBAC9FDED6}"/>
                </a:ext>
              </a:extLst>
            </p:cNvPr>
            <p:cNvGrpSpPr/>
            <p:nvPr/>
          </p:nvGrpSpPr>
          <p:grpSpPr>
            <a:xfrm>
              <a:off x="1092420" y="1621337"/>
              <a:ext cx="3157363" cy="1662096"/>
              <a:chOff x="632438" y="1327230"/>
              <a:chExt cx="3157363" cy="166209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16482C4-CC62-DB13-1F97-4E5F8AD05D5E}"/>
                  </a:ext>
                </a:extLst>
              </p:cNvPr>
              <p:cNvGrpSpPr/>
              <p:nvPr/>
            </p:nvGrpSpPr>
            <p:grpSpPr>
              <a:xfrm>
                <a:off x="632438" y="1327230"/>
                <a:ext cx="3157363" cy="1662096"/>
                <a:chOff x="3178237" y="458444"/>
                <a:chExt cx="3157363" cy="1662096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D9B914-723A-8B31-4D2F-8C3327F7FA1C}"/>
                    </a:ext>
                  </a:extLst>
                </p:cNvPr>
                <p:cNvSpPr txBox="1"/>
                <p:nvPr/>
              </p:nvSpPr>
              <p:spPr>
                <a:xfrm>
                  <a:off x="3178237" y="458444"/>
                  <a:ext cx="3157363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685800"/>
                  <a:r>
                    <a:rPr lang="en-US" sz="1050" b="1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Major cardiovascular disease events</a:t>
                  </a:r>
                  <a:r>
                    <a:rPr lang="en-US" sz="1350" b="1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 </a:t>
                  </a:r>
                  <a:endParaRPr lang="en-US" sz="1350" b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885494E-D841-23D2-9FD2-DD8998D8DD22}"/>
                    </a:ext>
                  </a:extLst>
                </p:cNvPr>
                <p:cNvSpPr txBox="1"/>
                <p:nvPr/>
              </p:nvSpPr>
              <p:spPr>
                <a:xfrm>
                  <a:off x="3429054" y="1843541"/>
                  <a:ext cx="240167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685800"/>
                  <a:r>
                    <a:rPr lang="en-US" sz="750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(RR= 0.80, 95% CI= 0.77 - 0.83)</a:t>
                  </a:r>
                  <a:endParaRPr lang="en-US" sz="7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9C2519-F3DC-6866-BD49-A63EB9817C70}"/>
                  </a:ext>
                </a:extLst>
              </p:cNvPr>
              <p:cNvSpPr txBox="1"/>
              <p:nvPr/>
            </p:nvSpPr>
            <p:spPr>
              <a:xfrm>
                <a:off x="1747034" y="1725851"/>
                <a:ext cx="928171" cy="55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2100" b="1" dirty="0">
                    <a:solidFill>
                      <a:srgbClr val="9A3582"/>
                    </a:solidFill>
                    <a:latin typeface="Calibri" panose="020F0502020204030204"/>
                  </a:rPr>
                  <a:t>20%</a:t>
                </a:r>
              </a:p>
            </p:txBody>
          </p:sp>
          <p:sp>
            <p:nvSpPr>
              <p:cNvPr id="19" name="Arrow: Chevron 18">
                <a:extLst>
                  <a:ext uri="{FF2B5EF4-FFF2-40B4-BE49-F238E27FC236}">
                    <a16:creationId xmlns:a16="http://schemas.microsoft.com/office/drawing/2014/main" id="{AB518C8E-245D-8CDB-567A-7C363AB8ACFF}"/>
                  </a:ext>
                </a:extLst>
              </p:cNvPr>
              <p:cNvSpPr/>
              <p:nvPr/>
            </p:nvSpPr>
            <p:spPr>
              <a:xfrm rot="5400000">
                <a:off x="1992538" y="1978868"/>
                <a:ext cx="437162" cy="767364"/>
              </a:xfrm>
              <a:prstGeom prst="chevron">
                <a:avLst>
                  <a:gd name="adj" fmla="val 7297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5A39240F-048C-2497-F079-48FA6833541A}"/>
                </a:ext>
              </a:extLst>
            </p:cNvPr>
            <p:cNvGrpSpPr/>
            <p:nvPr/>
          </p:nvGrpSpPr>
          <p:grpSpPr>
            <a:xfrm>
              <a:off x="5191013" y="1614765"/>
              <a:ext cx="3038564" cy="1675239"/>
              <a:chOff x="5288184" y="1748846"/>
              <a:chExt cx="3038564" cy="167523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0D53B0D-138A-BDBF-0AB8-F9AC04991647}"/>
                  </a:ext>
                </a:extLst>
              </p:cNvPr>
              <p:cNvGrpSpPr/>
              <p:nvPr/>
            </p:nvGrpSpPr>
            <p:grpSpPr>
              <a:xfrm>
                <a:off x="5288184" y="1748846"/>
                <a:ext cx="3038564" cy="1675239"/>
                <a:chOff x="7487155" y="1111151"/>
                <a:chExt cx="3038564" cy="1675239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9DF3896-B3BB-2C19-51E9-95806ECCFF0F}"/>
                    </a:ext>
                  </a:extLst>
                </p:cNvPr>
                <p:cNvSpPr txBox="1"/>
                <p:nvPr/>
              </p:nvSpPr>
              <p:spPr>
                <a:xfrm>
                  <a:off x="7487155" y="1111151"/>
                  <a:ext cx="3038564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685800"/>
                  <a:r>
                    <a:rPr lang="en-US" sz="1050" b="1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Coronary heart disease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E8B6820-1F8A-3E5D-6A74-9E8C85067554}"/>
                    </a:ext>
                  </a:extLst>
                </p:cNvPr>
                <p:cNvSpPr txBox="1"/>
                <p:nvPr/>
              </p:nvSpPr>
              <p:spPr>
                <a:xfrm>
                  <a:off x="7805598" y="2478614"/>
                  <a:ext cx="2401677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685800"/>
                  <a:r>
                    <a:rPr lang="en-US" sz="900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(</a:t>
                  </a:r>
                  <a:r>
                    <a:rPr lang="en-US" sz="750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RR= 0.83, 95% CI= 0.78 - 0.88)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C557-B48C-99FC-A34E-96A3455A9DA0}"/>
                  </a:ext>
                </a:extLst>
              </p:cNvPr>
              <p:cNvSpPr txBox="1"/>
              <p:nvPr/>
            </p:nvSpPr>
            <p:spPr>
              <a:xfrm>
                <a:off x="6392956" y="2123670"/>
                <a:ext cx="1649049" cy="553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sz="2100" b="1" dirty="0">
                    <a:solidFill>
                      <a:srgbClr val="9A3582"/>
                    </a:solidFill>
                    <a:latin typeface="Calibri" panose="020F0502020204030204"/>
                  </a:rPr>
                  <a:t>17%</a:t>
                </a: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17B35309-75F8-215A-C35C-03905ACC7AE1}"/>
                  </a:ext>
                </a:extLst>
              </p:cNvPr>
              <p:cNvSpPr/>
              <p:nvPr/>
            </p:nvSpPr>
            <p:spPr>
              <a:xfrm rot="5400000">
                <a:off x="6587223" y="2415051"/>
                <a:ext cx="437162" cy="764037"/>
              </a:xfrm>
              <a:prstGeom prst="chevron">
                <a:avLst>
                  <a:gd name="adj" fmla="val 7297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B2066497-A3CC-FDFD-E063-58D809C8E006}"/>
                </a:ext>
              </a:extLst>
            </p:cNvPr>
            <p:cNvGrpSpPr/>
            <p:nvPr/>
          </p:nvGrpSpPr>
          <p:grpSpPr>
            <a:xfrm>
              <a:off x="9170807" y="1732197"/>
              <a:ext cx="1972019" cy="1440376"/>
              <a:chOff x="9170807" y="1819804"/>
              <a:chExt cx="1972019" cy="14403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CBEEE5-BE61-0946-55FE-2474F4E7D74A}"/>
                  </a:ext>
                </a:extLst>
              </p:cNvPr>
              <p:cNvGrpSpPr/>
              <p:nvPr/>
            </p:nvGrpSpPr>
            <p:grpSpPr>
              <a:xfrm>
                <a:off x="9170807" y="1819804"/>
                <a:ext cx="1972019" cy="1440376"/>
                <a:chOff x="7666893" y="3073962"/>
                <a:chExt cx="1972019" cy="1440376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9D1C57F-1BAA-648D-8A53-39C37D28EC28}"/>
                    </a:ext>
                  </a:extLst>
                </p:cNvPr>
                <p:cNvSpPr txBox="1"/>
                <p:nvPr/>
              </p:nvSpPr>
              <p:spPr>
                <a:xfrm>
                  <a:off x="7793438" y="3073962"/>
                  <a:ext cx="1743419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50" b="1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Heart failure </a:t>
                  </a:r>
                </a:p>
                <a:p>
                  <a:pPr algn="ctr" defTabSz="685800">
                    <a:defRPr/>
                  </a:pPr>
                  <a:r>
                    <a:rPr lang="en-US" sz="2100" b="1" dirty="0">
                      <a:solidFill>
                        <a:srgbClr val="9A3582"/>
                      </a:solidFill>
                      <a:latin typeface="Calibri" panose="020F0502020204030204"/>
                    </a:rPr>
                    <a:t>28%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0E7C8-309D-C2DF-532F-E3272D82E375}"/>
                    </a:ext>
                  </a:extLst>
                </p:cNvPr>
                <p:cNvSpPr txBox="1"/>
                <p:nvPr/>
              </p:nvSpPr>
              <p:spPr>
                <a:xfrm>
                  <a:off x="7666893" y="4237339"/>
                  <a:ext cx="197201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85800"/>
                  <a:r>
                    <a:rPr lang="pl-PL" sz="750" dirty="0">
                      <a:solidFill>
                        <a:prstClr val="black"/>
                      </a:solidFill>
                      <a:latin typeface="Calibri" panose="020F0502020204030204"/>
                    </a:rPr>
                    <a:t>(RR= 0.72, 95% CI= 0.67 to 0.78) </a:t>
                  </a:r>
                  <a:endParaRPr lang="en-US" sz="7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3F733DA0-0D84-9BBC-6737-671764F80294}"/>
                  </a:ext>
                </a:extLst>
              </p:cNvPr>
              <p:cNvSpPr/>
              <p:nvPr/>
            </p:nvSpPr>
            <p:spPr>
              <a:xfrm rot="5400000">
                <a:off x="9938235" y="2329674"/>
                <a:ext cx="437162" cy="767364"/>
              </a:xfrm>
              <a:prstGeom prst="chevron">
                <a:avLst>
                  <a:gd name="adj" fmla="val 72971"/>
                </a:avLst>
              </a:prstGeom>
              <a:solidFill>
                <a:srgbClr val="9A35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EFF7D640-E99D-2D43-3401-0F24E6A65835}"/>
                </a:ext>
              </a:extLst>
            </p:cNvPr>
            <p:cNvGrpSpPr/>
            <p:nvPr/>
          </p:nvGrpSpPr>
          <p:grpSpPr>
            <a:xfrm>
              <a:off x="3304239" y="3678291"/>
              <a:ext cx="6254592" cy="1682754"/>
              <a:chOff x="3304239" y="3678291"/>
              <a:chExt cx="6254592" cy="1682754"/>
            </a:xfrm>
          </p:grpSpPr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633CACE-705C-7881-66CE-7907828EA134}"/>
                  </a:ext>
                </a:extLst>
              </p:cNvPr>
              <p:cNvGrpSpPr/>
              <p:nvPr/>
            </p:nvGrpSpPr>
            <p:grpSpPr>
              <a:xfrm>
                <a:off x="7671367" y="3678291"/>
                <a:ext cx="1887464" cy="1682754"/>
                <a:chOff x="7671367" y="3633309"/>
                <a:chExt cx="1887464" cy="168275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59BAED5-7F49-9A7E-B84E-6E6A4A4B686D}"/>
                    </a:ext>
                  </a:extLst>
                </p:cNvPr>
                <p:cNvGrpSpPr/>
                <p:nvPr/>
              </p:nvGrpSpPr>
              <p:grpSpPr>
                <a:xfrm>
                  <a:off x="7671367" y="3633309"/>
                  <a:ext cx="1887464" cy="1682754"/>
                  <a:chOff x="4025504" y="3036951"/>
                  <a:chExt cx="1887464" cy="1682754"/>
                </a:xfrm>
              </p:grpSpPr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9514DB9-0B91-5145-F6DB-625C855D2F9A}"/>
                      </a:ext>
                    </a:extLst>
                  </p:cNvPr>
                  <p:cNvSpPr txBox="1"/>
                  <p:nvPr/>
                </p:nvSpPr>
                <p:spPr>
                  <a:xfrm>
                    <a:off x="4328031" y="3036951"/>
                    <a:ext cx="116588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defTabSz="685800">
                      <a:defRPr/>
                    </a:pPr>
                    <a:r>
                      <a:rPr lang="en-US" sz="1050" b="1" dirty="0">
                        <a:solidFill>
                          <a:srgbClr val="0A0A0A"/>
                        </a:solidFill>
                        <a:latin typeface="Lato" panose="020F0502020204030203" pitchFamily="34" charset="0"/>
                      </a:rPr>
                      <a:t>Stroke </a:t>
                    </a:r>
                    <a:r>
                      <a:rPr lang="en-US" sz="2100" b="1" dirty="0">
                        <a:solidFill>
                          <a:srgbClr val="9A3582"/>
                        </a:solidFill>
                        <a:latin typeface="Calibri" panose="020F0502020204030204"/>
                      </a:rPr>
                      <a:t>27%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B2F56F-ED12-2243-1D80-45BACEDBD0B0}"/>
                      </a:ext>
                    </a:extLst>
                  </p:cNvPr>
                  <p:cNvSpPr txBox="1"/>
                  <p:nvPr/>
                </p:nvSpPr>
                <p:spPr>
                  <a:xfrm>
                    <a:off x="4025504" y="4288818"/>
                    <a:ext cx="1887464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defTabSz="685800"/>
                    <a:r>
                      <a:rPr lang="pl-PL" sz="75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(RR</a:t>
                    </a:r>
                    <a:r>
                      <a:rPr lang="en-US" sz="75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=</a:t>
                    </a:r>
                    <a:r>
                      <a:rPr lang="pl-PL" sz="75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 0.73, 95% CI</a:t>
                    </a:r>
                    <a:r>
                      <a:rPr lang="en-US" sz="75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=</a:t>
                    </a:r>
                    <a:r>
                      <a:rPr lang="pl-PL" sz="750" dirty="0">
                        <a:solidFill>
                          <a:prstClr val="black"/>
                        </a:solidFill>
                        <a:latin typeface="Calibri" panose="020F0502020204030204"/>
                      </a:rPr>
                      <a:t> 0.68 to 0.77)</a:t>
                    </a:r>
                    <a:endParaRPr lang="en-US" sz="75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5" name="Arrow: Chevron 24">
                  <a:extLst>
                    <a:ext uri="{FF2B5EF4-FFF2-40B4-BE49-F238E27FC236}">
                      <a16:creationId xmlns:a16="http://schemas.microsoft.com/office/drawing/2014/main" id="{44CDA323-A142-7E5F-D39E-00819F257561}"/>
                    </a:ext>
                  </a:extLst>
                </p:cNvPr>
                <p:cNvSpPr/>
                <p:nvPr/>
              </p:nvSpPr>
              <p:spPr>
                <a:xfrm rot="5400000">
                  <a:off x="8338252" y="4266632"/>
                  <a:ext cx="437162" cy="767364"/>
                </a:xfrm>
                <a:prstGeom prst="chevron">
                  <a:avLst>
                    <a:gd name="adj" fmla="val 72971"/>
                  </a:avLst>
                </a:prstGeom>
                <a:solidFill>
                  <a:srgbClr val="9A35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EF39AC1-8BA6-E33E-A980-C8165C549A33}"/>
                  </a:ext>
                </a:extLst>
              </p:cNvPr>
              <p:cNvGrpSpPr/>
              <p:nvPr/>
            </p:nvGrpSpPr>
            <p:grpSpPr>
              <a:xfrm>
                <a:off x="3304239" y="3683111"/>
                <a:ext cx="2745954" cy="1673115"/>
                <a:chOff x="2376421" y="3749778"/>
                <a:chExt cx="2745954" cy="167311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AF4566C-0816-043C-82E3-0E46B6E68D6B}"/>
                    </a:ext>
                  </a:extLst>
                </p:cNvPr>
                <p:cNvSpPr txBox="1"/>
                <p:nvPr/>
              </p:nvSpPr>
              <p:spPr>
                <a:xfrm>
                  <a:off x="2376421" y="3749778"/>
                  <a:ext cx="2745954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685800"/>
                  <a:r>
                    <a:rPr lang="en-US" sz="1050" b="1" dirty="0">
                      <a:solidFill>
                        <a:srgbClr val="0A0A0A"/>
                      </a:solidFill>
                      <a:latin typeface="Lato" panose="020F0502020204030203" pitchFamily="34" charset="0"/>
                    </a:rPr>
                    <a:t>Death from all causes </a:t>
                  </a:r>
                </a:p>
                <a:p>
                  <a:pPr algn="ctr" defTabSz="685800"/>
                  <a:r>
                    <a:rPr lang="en-US" sz="2100" b="1" dirty="0">
                      <a:solidFill>
                        <a:srgbClr val="9A3582"/>
                      </a:solidFill>
                      <a:latin typeface="Calibri" panose="020F0502020204030204"/>
                    </a:rPr>
                    <a:t>13%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B93BBC-C3AB-8AE3-1FDF-9A468CC2C9A6}"/>
                    </a:ext>
                  </a:extLst>
                </p:cNvPr>
                <p:cNvSpPr txBox="1"/>
                <p:nvPr/>
              </p:nvSpPr>
              <p:spPr>
                <a:xfrm>
                  <a:off x="2781760" y="4992006"/>
                  <a:ext cx="188664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85800"/>
                  <a:r>
                    <a:rPr lang="pl-PL" sz="750" dirty="0">
                      <a:solidFill>
                        <a:prstClr val="black"/>
                      </a:solidFill>
                      <a:latin typeface="Calibri" panose="020F0502020204030204"/>
                    </a:rPr>
                    <a:t>(RR= 0.87, 95% CI= 0.84 to 0.91)</a:t>
                  </a:r>
                  <a:endParaRPr lang="en-US" sz="7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Arrow: Chevron 28">
                  <a:extLst>
                    <a:ext uri="{FF2B5EF4-FFF2-40B4-BE49-F238E27FC236}">
                      <a16:creationId xmlns:a16="http://schemas.microsoft.com/office/drawing/2014/main" id="{6F6EB165-C061-A14B-CE3E-EAE70B778E65}"/>
                    </a:ext>
                  </a:extLst>
                </p:cNvPr>
                <p:cNvSpPr/>
                <p:nvPr/>
              </p:nvSpPr>
              <p:spPr>
                <a:xfrm rot="5400000">
                  <a:off x="3506497" y="4353112"/>
                  <a:ext cx="437162" cy="767364"/>
                </a:xfrm>
                <a:prstGeom prst="chevron">
                  <a:avLst>
                    <a:gd name="adj" fmla="val 72971"/>
                  </a:avLst>
                </a:prstGeom>
                <a:solidFill>
                  <a:srgbClr val="9A35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D61FC4-EA61-2389-B7BF-E0E4029F0510}"/>
              </a:ext>
            </a:extLst>
          </p:cNvPr>
          <p:cNvSpPr txBox="1"/>
          <p:nvPr/>
        </p:nvSpPr>
        <p:spPr>
          <a:xfrm>
            <a:off x="2252396" y="5565879"/>
            <a:ext cx="4573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1. Ettehad, D.,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Emdin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, C.A., Kiran, A., Anderson, S.G.,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Callender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, T.,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Emberson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, J., Chalmers, J., Rodgers, A. and Rahimi, K., 2016. Blood pressure lowering for prevention of cardiovascular disease and death: a systematic review and meta-analysis.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The Lancet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,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387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4" action="ppaction://hlinkfile"/>
              </a:rPr>
              <a:t>(10022), pp.957-967.</a:t>
            </a:r>
            <a:endParaRPr lang="en-US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3A8E3F-7C19-B7F8-1E9E-2F4E38F81CF8}"/>
              </a:ext>
            </a:extLst>
          </p:cNvPr>
          <p:cNvSpPr txBox="1"/>
          <p:nvPr/>
        </p:nvSpPr>
        <p:spPr>
          <a:xfrm>
            <a:off x="2406039" y="5199577"/>
            <a:ext cx="457337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baseline="300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A meta-analysis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80A26CE-9A24-B4D0-333B-03ED872E1002}"/>
              </a:ext>
            </a:extLst>
          </p:cNvPr>
          <p:cNvSpPr txBox="1"/>
          <p:nvPr/>
        </p:nvSpPr>
        <p:spPr>
          <a:xfrm>
            <a:off x="2474206" y="5343795"/>
            <a:ext cx="5304621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RR: relative risk, CI: </a:t>
            </a:r>
            <a:r>
              <a:rPr lang="en-US" sz="750" dirty="0">
                <a:solidFill>
                  <a:srgbClr val="0A0A0A"/>
                </a:solidFill>
                <a:latin typeface="Lato" panose="020F0502020204030203" pitchFamily="34" charset="0"/>
              </a:rPr>
              <a:t>confidence interval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E140433-E4DF-6D78-32C8-935026596127}"/>
              </a:ext>
            </a:extLst>
          </p:cNvPr>
          <p:cNvSpPr/>
          <p:nvPr/>
        </p:nvSpPr>
        <p:spPr>
          <a:xfrm>
            <a:off x="2032640" y="1759001"/>
            <a:ext cx="8126720" cy="3340001"/>
          </a:xfrm>
          <a:prstGeom prst="rect">
            <a:avLst/>
          </a:prstGeom>
          <a:noFill/>
          <a:ln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299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6C85E2-CD65-E06E-0210-D4E939A7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5700" y="3210305"/>
            <a:ext cx="11125877" cy="615553"/>
          </a:xfrm>
        </p:spPr>
        <p:txBody>
          <a:bodyPr/>
          <a:lstStyle/>
          <a:p>
            <a:r>
              <a:rPr lang="en-US" sz="2000" b="1" dirty="0">
                <a:solidFill>
                  <a:srgbClr val="00B050"/>
                </a:solidFill>
              </a:rPr>
              <a:t>3. Hypertension </a:t>
            </a:r>
            <a:r>
              <a:rPr lang="en-US" sz="2000" dirty="0">
                <a:solidFill>
                  <a:srgbClr val="00B050"/>
                </a:solidFill>
              </a:rPr>
              <a:t>Guidelines 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b="1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498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023E91-41AA-9002-4E56-900A1A15E568}"/>
              </a:ext>
            </a:extLst>
          </p:cNvPr>
          <p:cNvSpPr txBox="1"/>
          <p:nvPr/>
        </p:nvSpPr>
        <p:spPr>
          <a:xfrm>
            <a:off x="3763676" y="3244334"/>
            <a:ext cx="466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baseline="0" dirty="0">
                <a:latin typeface="+mj-lt"/>
              </a:rPr>
              <a:t>The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b="1" u="none" strike="noStrike" baseline="0" dirty="0">
                <a:solidFill>
                  <a:srgbClr val="C00000"/>
                </a:solidFill>
                <a:latin typeface="+mj-lt"/>
              </a:rPr>
              <a:t>latest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 </a:t>
            </a:r>
            <a:r>
              <a:rPr lang="en-US" b="1" dirty="0">
                <a:solidFill>
                  <a:srgbClr val="E02330"/>
                </a:solidFill>
                <a:latin typeface="AdvSTONE-R"/>
              </a:rPr>
              <a:t>ESC/ESH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vSTONE-R"/>
                <a:ea typeface="+mn-ea"/>
                <a:cs typeface="+mn-cs"/>
              </a:rPr>
              <a:t>hypertension guidelines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BB97C84-423C-A5DD-DBB3-02C703472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89" y="1094915"/>
            <a:ext cx="2051980" cy="10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uropean Society of Hypertension">
            <a:extLst>
              <a:ext uri="{FF2B5EF4-FFF2-40B4-BE49-F238E27FC236}">
                <a16:creationId xmlns:a16="http://schemas.microsoft.com/office/drawing/2014/main" id="{F23A3BA2-E175-D879-9BDF-C7CEC60D7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58" y="1235231"/>
            <a:ext cx="1878884" cy="5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02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21473" y="552280"/>
            <a:ext cx="10963275" cy="65851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39395" algn="l">
              <a:spcBef>
                <a:spcPts val="575"/>
              </a:spcBef>
            </a:pPr>
            <a:r>
              <a:rPr sz="2000" b="0" dirty="0">
                <a:solidFill>
                  <a:srgbClr val="C00000"/>
                </a:solidFill>
              </a:rPr>
              <a:t>ESH/ESC</a:t>
            </a:r>
            <a:r>
              <a:rPr lang="en-US" sz="2000" b="0" dirty="0">
                <a:solidFill>
                  <a:srgbClr val="C00000"/>
                </a:solidFill>
              </a:rPr>
              <a:t> 2018</a:t>
            </a:r>
            <a:r>
              <a:rPr sz="2000" b="0" spc="-35" dirty="0">
                <a:solidFill>
                  <a:srgbClr val="C00000"/>
                </a:solidFill>
              </a:rPr>
              <a:t> </a:t>
            </a:r>
            <a:r>
              <a:rPr lang="en-US" sz="2000" b="0" spc="-10" dirty="0">
                <a:solidFill>
                  <a:srgbClr val="C00000"/>
                </a:solidFill>
              </a:rPr>
              <a:t>Hypertension </a:t>
            </a:r>
            <a:r>
              <a:rPr sz="2000" b="0" dirty="0">
                <a:solidFill>
                  <a:srgbClr val="C00000"/>
                </a:solidFill>
              </a:rPr>
              <a:t>Guideline</a:t>
            </a:r>
            <a:r>
              <a:rPr lang="en-US" sz="2000" b="0" dirty="0">
                <a:solidFill>
                  <a:srgbClr val="C00000"/>
                </a:solidFill>
              </a:rPr>
              <a:t>s</a:t>
            </a:r>
            <a:br>
              <a:rPr lang="en-US" sz="2000" b="0" dirty="0"/>
            </a:br>
            <a:r>
              <a:rPr sz="1800" b="0" dirty="0">
                <a:solidFill>
                  <a:srgbClr val="000000"/>
                </a:solidFill>
              </a:rPr>
              <a:t>Classification</a:t>
            </a:r>
            <a:r>
              <a:rPr sz="1800" b="0" spc="-35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of</a:t>
            </a:r>
            <a:r>
              <a:rPr sz="1800" b="0" spc="-25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hypertension</a:t>
            </a:r>
            <a:r>
              <a:rPr sz="1800" b="0" spc="-35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stages</a:t>
            </a:r>
            <a:r>
              <a:rPr sz="1800" b="0" spc="-20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according</a:t>
            </a:r>
            <a:r>
              <a:rPr sz="1800" b="0" spc="-35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to</a:t>
            </a:r>
            <a:r>
              <a:rPr sz="1800" b="0" spc="-20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blood</a:t>
            </a:r>
            <a:r>
              <a:rPr sz="1800" b="0" spc="-35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pressure</a:t>
            </a:r>
            <a:r>
              <a:rPr sz="1800" b="0" spc="-25" dirty="0">
                <a:solidFill>
                  <a:srgbClr val="000000"/>
                </a:solidFill>
              </a:rPr>
              <a:t> </a:t>
            </a:r>
            <a:r>
              <a:rPr sz="1800" b="0" spc="-10" dirty="0">
                <a:solidFill>
                  <a:srgbClr val="000000"/>
                </a:solidFill>
              </a:rPr>
              <a:t>levels, </a:t>
            </a:r>
            <a:r>
              <a:rPr sz="1800" b="0" dirty="0">
                <a:solidFill>
                  <a:srgbClr val="000000"/>
                </a:solidFill>
              </a:rPr>
              <a:t>presence</a:t>
            </a:r>
            <a:r>
              <a:rPr sz="1800" b="0" spc="-35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of</a:t>
            </a:r>
            <a:r>
              <a:rPr sz="1800" b="0" spc="-20" dirty="0">
                <a:solidFill>
                  <a:srgbClr val="000000"/>
                </a:solidFill>
              </a:rPr>
              <a:t> </a:t>
            </a:r>
            <a:r>
              <a:rPr sz="1800" b="0" dirty="0">
                <a:solidFill>
                  <a:srgbClr val="000000"/>
                </a:solidFill>
              </a:rPr>
              <a:t>cardiovascular</a:t>
            </a:r>
            <a:r>
              <a:rPr sz="1800" b="0" spc="-15" dirty="0">
                <a:solidFill>
                  <a:srgbClr val="000000"/>
                </a:solidFill>
              </a:rPr>
              <a:t> </a:t>
            </a:r>
            <a:r>
              <a:rPr sz="1800" b="0" spc="-10" dirty="0">
                <a:solidFill>
                  <a:srgbClr val="000000"/>
                </a:solidFill>
              </a:rPr>
              <a:t>risk</a:t>
            </a:r>
            <a:r>
              <a:rPr sz="1800" b="0" spc="-15" baseline="25462" dirty="0">
                <a:solidFill>
                  <a:srgbClr val="000000"/>
                </a:solidFill>
              </a:rPr>
              <a:t>1</a:t>
            </a:r>
            <a:endParaRPr sz="1800" baseline="25462" dirty="0"/>
          </a:p>
        </p:txBody>
      </p:sp>
      <p:sp>
        <p:nvSpPr>
          <p:cNvPr id="3" name="object 3"/>
          <p:cNvSpPr txBox="1"/>
          <p:nvPr/>
        </p:nvSpPr>
        <p:spPr>
          <a:xfrm>
            <a:off x="621473" y="1481653"/>
            <a:ext cx="9299227" cy="243656"/>
          </a:xfrm>
          <a:prstGeom prst="rect">
            <a:avLst/>
          </a:prstGeom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1600" dirty="0">
                <a:solidFill>
                  <a:srgbClr val="112946"/>
                </a:solidFill>
                <a:latin typeface="+mj-lt"/>
                <a:cs typeface="Arial"/>
              </a:rPr>
              <a:t>Hypertension</a:t>
            </a:r>
            <a:r>
              <a:rPr sz="1600" spc="-40" dirty="0">
                <a:solidFill>
                  <a:srgbClr val="112946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Arial"/>
              </a:rPr>
              <a:t>is</a:t>
            </a:r>
            <a:r>
              <a:rPr sz="1600" spc="-30" dirty="0">
                <a:solidFill>
                  <a:srgbClr val="112946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Arial"/>
              </a:rPr>
              <a:t>defined</a:t>
            </a:r>
            <a:r>
              <a:rPr sz="1600" spc="-25" dirty="0">
                <a:solidFill>
                  <a:srgbClr val="112946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Arial"/>
              </a:rPr>
              <a:t>as</a:t>
            </a:r>
            <a:r>
              <a:rPr sz="1600" spc="-20" dirty="0">
                <a:solidFill>
                  <a:srgbClr val="112946"/>
                </a:solidFill>
                <a:latin typeface="+mj-lt"/>
                <a:cs typeface="Arial"/>
              </a:rPr>
              <a:t> </a:t>
            </a:r>
            <a:r>
              <a:rPr sz="1600" spc="-10" dirty="0">
                <a:solidFill>
                  <a:srgbClr val="112946"/>
                </a:solidFill>
                <a:latin typeface="+mj-lt"/>
                <a:cs typeface="Arial"/>
              </a:rPr>
              <a:t>values</a:t>
            </a:r>
            <a:r>
              <a:rPr lang="en-US" sz="1600" spc="-10" dirty="0">
                <a:latin typeface="+mj-lt"/>
                <a:cs typeface="Arial"/>
              </a:rPr>
              <a:t> </a:t>
            </a:r>
            <a:r>
              <a:rPr sz="1600" b="1" dirty="0">
                <a:solidFill>
                  <a:srgbClr val="112946"/>
                </a:solidFill>
                <a:latin typeface="+mj-lt"/>
                <a:cs typeface="Calibri"/>
              </a:rPr>
              <a:t>≥</a:t>
            </a:r>
            <a:r>
              <a:rPr sz="1600" b="1" spc="-10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b="1" dirty="0">
                <a:solidFill>
                  <a:srgbClr val="112946"/>
                </a:solidFill>
                <a:latin typeface="+mj-lt"/>
                <a:cs typeface="Calibri"/>
              </a:rPr>
              <a:t>140 mmHg</a:t>
            </a:r>
            <a:r>
              <a:rPr sz="1600" b="1" spc="-15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b="1" dirty="0">
                <a:solidFill>
                  <a:srgbClr val="112946"/>
                </a:solidFill>
                <a:latin typeface="+mj-lt"/>
                <a:cs typeface="Calibri"/>
              </a:rPr>
              <a:t>SBP or/and</a:t>
            </a:r>
            <a:r>
              <a:rPr sz="1600" b="1" spc="350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b="1" dirty="0">
                <a:solidFill>
                  <a:srgbClr val="112946"/>
                </a:solidFill>
                <a:latin typeface="+mj-lt"/>
                <a:cs typeface="Calibri"/>
              </a:rPr>
              <a:t>≥</a:t>
            </a:r>
            <a:r>
              <a:rPr sz="1600" b="1" spc="-5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b="1" dirty="0">
                <a:solidFill>
                  <a:srgbClr val="112946"/>
                </a:solidFill>
                <a:latin typeface="+mj-lt"/>
                <a:cs typeface="Calibri"/>
              </a:rPr>
              <a:t>90</a:t>
            </a:r>
            <a:r>
              <a:rPr sz="1600" b="1" spc="-5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b="1" spc="-20" dirty="0">
                <a:solidFill>
                  <a:srgbClr val="112946"/>
                </a:solidFill>
                <a:latin typeface="+mj-lt"/>
                <a:cs typeface="Calibri"/>
              </a:rPr>
              <a:t>mmHg </a:t>
            </a:r>
            <a:r>
              <a:rPr sz="1600" b="1" dirty="0">
                <a:solidFill>
                  <a:srgbClr val="112946"/>
                </a:solidFill>
                <a:latin typeface="+mj-lt"/>
                <a:cs typeface="Calibri"/>
              </a:rPr>
              <a:t>DBP</a:t>
            </a:r>
            <a:r>
              <a:rPr sz="1600" dirty="0">
                <a:solidFill>
                  <a:srgbClr val="112946"/>
                </a:solidFill>
                <a:latin typeface="+mj-lt"/>
                <a:cs typeface="Calibri"/>
              </a:rPr>
              <a:t>,</a:t>
            </a:r>
            <a:r>
              <a:rPr sz="1600" spc="-10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Calibri"/>
              </a:rPr>
              <a:t>base</a:t>
            </a:r>
            <a:r>
              <a:rPr sz="1600" spc="-30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Calibri"/>
              </a:rPr>
              <a:t>on</a:t>
            </a:r>
            <a:r>
              <a:rPr sz="1600" spc="-20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Calibri"/>
              </a:rPr>
              <a:t>evidence</a:t>
            </a:r>
            <a:r>
              <a:rPr sz="1600" spc="-25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dirty="0">
                <a:solidFill>
                  <a:srgbClr val="112946"/>
                </a:solidFill>
                <a:latin typeface="+mj-lt"/>
                <a:cs typeface="Calibri"/>
              </a:rPr>
              <a:t>from</a:t>
            </a:r>
            <a:r>
              <a:rPr sz="1600" spc="-15" dirty="0">
                <a:solidFill>
                  <a:srgbClr val="112946"/>
                </a:solidFill>
                <a:latin typeface="+mj-lt"/>
                <a:cs typeface="Calibri"/>
              </a:rPr>
              <a:t> </a:t>
            </a:r>
            <a:r>
              <a:rPr sz="1600" spc="-20" dirty="0">
                <a:solidFill>
                  <a:srgbClr val="112946"/>
                </a:solidFill>
                <a:latin typeface="Calibri"/>
                <a:cs typeface="Calibri"/>
              </a:rPr>
              <a:t>RCT</a:t>
            </a:r>
            <a:r>
              <a:rPr sz="1575" spc="-30" baseline="26455" dirty="0">
                <a:solidFill>
                  <a:srgbClr val="112946"/>
                </a:solidFill>
                <a:latin typeface="Calibri"/>
                <a:cs typeface="Calibri"/>
              </a:rPr>
              <a:t>1</a:t>
            </a:r>
            <a:endParaRPr sz="1575" baseline="26455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089" y="2073847"/>
            <a:ext cx="6294042" cy="3462687"/>
          </a:xfrm>
          <a:prstGeom prst="rect">
            <a:avLst/>
          </a:prstGeom>
          <a:ln>
            <a:noFill/>
          </a:ln>
        </p:spPr>
      </p:pic>
      <p:sp>
        <p:nvSpPr>
          <p:cNvPr id="8" name="object 8"/>
          <p:cNvSpPr txBox="1"/>
          <p:nvPr/>
        </p:nvSpPr>
        <p:spPr>
          <a:xfrm>
            <a:off x="800122" y="6399588"/>
            <a:ext cx="661189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/>
            <a:r>
              <a:rPr sz="800" dirty="0">
                <a:latin typeface="+mj-lt"/>
                <a:cs typeface="Arial"/>
              </a:rPr>
              <a:t>1.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Williams</a:t>
            </a:r>
            <a:r>
              <a:rPr sz="800" spc="-3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B,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Mancia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G,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Spiering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W,</a:t>
            </a:r>
            <a:r>
              <a:rPr sz="800" spc="-3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et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al.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2018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ESC/ESH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Guidelines</a:t>
            </a:r>
            <a:r>
              <a:rPr sz="800" spc="-1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for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the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management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of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arterial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spc="-10" dirty="0">
                <a:latin typeface="+mj-lt"/>
                <a:cs typeface="Arial"/>
              </a:rPr>
              <a:t>hypertension </a:t>
            </a:r>
            <a:r>
              <a:rPr sz="800" dirty="0">
                <a:latin typeface="+mj-lt"/>
                <a:cs typeface="Arial"/>
              </a:rPr>
              <a:t>[published correction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appears</a:t>
            </a:r>
            <a:r>
              <a:rPr sz="800" spc="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in</a:t>
            </a:r>
            <a:r>
              <a:rPr sz="800" spc="-1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Eur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Heart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J.</a:t>
            </a:r>
            <a:r>
              <a:rPr sz="800" spc="-1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2019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Feb</a:t>
            </a:r>
            <a:r>
              <a:rPr sz="800" spc="-5" dirty="0">
                <a:latin typeface="+mj-lt"/>
                <a:cs typeface="Arial"/>
              </a:rPr>
              <a:t> </a:t>
            </a:r>
            <a:r>
              <a:rPr sz="800" dirty="0">
                <a:latin typeface="+mj-lt"/>
                <a:cs typeface="Arial"/>
              </a:rPr>
              <a:t>1;40(5):475].</a:t>
            </a:r>
            <a:r>
              <a:rPr sz="800" spc="15" dirty="0">
                <a:latin typeface="+mj-lt"/>
                <a:cs typeface="Arial"/>
              </a:rPr>
              <a:t> </a:t>
            </a:r>
            <a:r>
              <a:rPr sz="800" i="1" dirty="0">
                <a:latin typeface="+mj-lt"/>
                <a:cs typeface="Arial"/>
              </a:rPr>
              <a:t>Eur</a:t>
            </a:r>
            <a:r>
              <a:rPr sz="800" i="1" spc="-10" dirty="0">
                <a:latin typeface="+mj-lt"/>
                <a:cs typeface="Arial"/>
              </a:rPr>
              <a:t> </a:t>
            </a:r>
            <a:r>
              <a:rPr sz="800" i="1" dirty="0">
                <a:latin typeface="+mj-lt"/>
                <a:cs typeface="Arial"/>
              </a:rPr>
              <a:t>Heart</a:t>
            </a:r>
            <a:r>
              <a:rPr sz="800" i="1" spc="-10" dirty="0">
                <a:latin typeface="+mj-lt"/>
                <a:cs typeface="Arial"/>
              </a:rPr>
              <a:t> </a:t>
            </a:r>
            <a:r>
              <a:rPr sz="800" i="1" dirty="0">
                <a:latin typeface="+mj-lt"/>
                <a:cs typeface="Arial"/>
              </a:rPr>
              <a:t>J</a:t>
            </a:r>
            <a:r>
              <a:rPr sz="800" dirty="0">
                <a:latin typeface="+mj-lt"/>
                <a:cs typeface="Arial"/>
              </a:rPr>
              <a:t>.</a:t>
            </a:r>
            <a:r>
              <a:rPr sz="800" spc="-20" dirty="0">
                <a:latin typeface="+mj-lt"/>
                <a:cs typeface="Arial"/>
              </a:rPr>
              <a:t> </a:t>
            </a:r>
            <a:r>
              <a:rPr sz="800" spc="-10" dirty="0">
                <a:latin typeface="+mj-lt"/>
                <a:cs typeface="Arial"/>
              </a:rPr>
              <a:t>2018;39(33):3021-3104.</a:t>
            </a:r>
            <a:endParaRPr sz="800" dirty="0">
              <a:latin typeface="+mj-lt"/>
              <a:cs typeface="Arial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0D44DC5-4A35-6645-F2CC-B5CF0574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D38A1D-9AA9-8AD3-235E-A6C7666CF0F6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CB84C9C-A0ED-604A-905C-84D060B18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1722" y="1140543"/>
            <a:ext cx="981381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50" marR="17780" indent="-590550">
              <a:spcBef>
                <a:spcPts val="100"/>
              </a:spcBef>
            </a:pP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Initiation</a:t>
            </a:r>
            <a:r>
              <a:rPr sz="160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1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blood</a:t>
            </a:r>
            <a:r>
              <a:rPr sz="1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80808"/>
                </a:solidFill>
                <a:latin typeface="Arial"/>
                <a:cs typeface="Arial"/>
              </a:rPr>
              <a:t>pressure-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lowering</a:t>
            </a:r>
            <a:r>
              <a:rPr sz="1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treatment</a:t>
            </a:r>
            <a:r>
              <a:rPr sz="160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80808"/>
                </a:solidFill>
                <a:latin typeface="Arial"/>
                <a:cs typeface="Arial"/>
              </a:rPr>
              <a:t>(lifestyle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changes</a:t>
            </a:r>
            <a:r>
              <a:rPr sz="160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16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medication)</a:t>
            </a:r>
            <a:r>
              <a:rPr sz="1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808"/>
                </a:solidFill>
                <a:latin typeface="Arial"/>
                <a:cs typeface="Arial"/>
              </a:rPr>
              <a:t>at different</a:t>
            </a:r>
            <a:r>
              <a:rPr sz="1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80808"/>
                </a:solidFill>
                <a:latin typeface="Arial"/>
                <a:cs typeface="Arial"/>
              </a:rPr>
              <a:t>initial</a:t>
            </a:r>
            <a:r>
              <a:rPr sz="1575" spc="-15" baseline="26455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endParaRPr sz="1575" baseline="26455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1093"/>
          <a:stretch/>
        </p:blipFill>
        <p:spPr>
          <a:xfrm>
            <a:off x="2377098" y="1719275"/>
            <a:ext cx="7423394" cy="39981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80646" y="457299"/>
            <a:ext cx="516731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0" dirty="0">
                <a:solidFill>
                  <a:srgbClr val="C00000"/>
                </a:solidFill>
              </a:rPr>
              <a:t>ESH/ESC 2018 </a:t>
            </a:r>
            <a:r>
              <a:rPr lang="en-US" sz="2000" b="0" dirty="0">
                <a:solidFill>
                  <a:schemeClr val="tx1"/>
                </a:solidFill>
              </a:rPr>
              <a:t>Hypertension Guidelines</a:t>
            </a:r>
            <a:endParaRPr sz="2000" b="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188" y="6411468"/>
            <a:ext cx="5099124" cy="2277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/>
            <a:r>
              <a:rPr sz="800" dirty="0">
                <a:latin typeface="Arial"/>
                <a:cs typeface="Arial"/>
              </a:rPr>
              <a:t>1</a:t>
            </a:r>
            <a:r>
              <a:rPr sz="600" dirty="0">
                <a:latin typeface="Arial"/>
                <a:cs typeface="Arial"/>
              </a:rPr>
              <a:t>.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Williams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B,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Mancia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G,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Spiering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W,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al.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2018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ESC/ESH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Guidelines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for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the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management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of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arterial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hypertension </a:t>
            </a:r>
            <a:r>
              <a:rPr sz="600" dirty="0">
                <a:latin typeface="Arial"/>
                <a:cs typeface="Arial"/>
              </a:rPr>
              <a:t>[published correction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appears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in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Eur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Heart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J.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2019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Feb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1;40(5):475].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i="1" dirty="0">
                <a:latin typeface="Arial"/>
                <a:cs typeface="Arial"/>
              </a:rPr>
              <a:t>Eur</a:t>
            </a:r>
            <a:r>
              <a:rPr sz="600" i="1" spc="-10" dirty="0">
                <a:latin typeface="Arial"/>
                <a:cs typeface="Arial"/>
              </a:rPr>
              <a:t> </a:t>
            </a:r>
            <a:r>
              <a:rPr sz="600" i="1" dirty="0">
                <a:latin typeface="Arial"/>
                <a:cs typeface="Arial"/>
              </a:rPr>
              <a:t>Heart</a:t>
            </a:r>
            <a:r>
              <a:rPr sz="600" i="1" spc="-10" dirty="0">
                <a:latin typeface="Arial"/>
                <a:cs typeface="Arial"/>
              </a:rPr>
              <a:t> </a:t>
            </a:r>
            <a:r>
              <a:rPr sz="600" i="1" dirty="0">
                <a:latin typeface="Arial"/>
                <a:cs typeface="Arial"/>
              </a:rPr>
              <a:t>J</a:t>
            </a:r>
            <a:r>
              <a:rPr sz="600" dirty="0">
                <a:latin typeface="Arial"/>
                <a:cs typeface="Arial"/>
              </a:rPr>
              <a:t>.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2018;39(33):3021-3104.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C6F9972-231A-2049-28A9-80086D99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11CC95-369F-48B6-EAC4-7D2C964B955C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B8C93-CA98-0D06-D855-A211C1FDE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923" y="1057076"/>
            <a:ext cx="96795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Core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drug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treatment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strategy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uncomplicated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hypertension.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lang="en-US" sz="1600" spc="-25" dirty="0">
                <a:latin typeface="Arial"/>
                <a:cs typeface="Arial"/>
              </a:rPr>
              <a:t>The </a:t>
            </a:r>
            <a:r>
              <a:rPr lang="en-US" sz="1600" dirty="0">
                <a:latin typeface="Arial"/>
                <a:cs typeface="Arial"/>
              </a:rPr>
              <a:t>core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algorithm</a:t>
            </a:r>
            <a:r>
              <a:rPr lang="en-US" sz="1600" spc="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is also appropriate</a:t>
            </a:r>
            <a:r>
              <a:rPr lang="en-US" sz="1600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for most patients</a:t>
            </a:r>
            <a:r>
              <a:rPr lang="en-US" sz="1600" spc="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with</a:t>
            </a:r>
            <a:r>
              <a:rPr lang="en-US" sz="1600" spc="10" dirty="0">
                <a:latin typeface="Arial"/>
                <a:cs typeface="Arial"/>
              </a:rPr>
              <a:t> </a:t>
            </a:r>
            <a:r>
              <a:rPr lang="en-US" sz="1600" spc="-20" dirty="0">
                <a:latin typeface="Arial"/>
                <a:cs typeface="Arial"/>
              </a:rPr>
              <a:t>HMOD </a:t>
            </a:r>
            <a:r>
              <a:rPr lang="en-US" sz="1600" spc="-10" dirty="0">
                <a:latin typeface="Arial"/>
                <a:cs typeface="Arial"/>
              </a:rPr>
              <a:t>(hypertension-</a:t>
            </a:r>
            <a:r>
              <a:rPr lang="en-US" sz="1600" dirty="0">
                <a:latin typeface="Arial"/>
                <a:cs typeface="Arial"/>
              </a:rPr>
              <a:t>mediated</a:t>
            </a:r>
            <a:r>
              <a:rPr lang="en-US" sz="1600" spc="5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organ</a:t>
            </a:r>
            <a:r>
              <a:rPr lang="en-US" sz="1600" spc="5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damage</a:t>
            </a:r>
            <a:r>
              <a:rPr lang="en-US" sz="1600" spc="-15" baseline="26455" dirty="0">
                <a:latin typeface="Arial"/>
                <a:cs typeface="Arial"/>
              </a:rPr>
              <a:t>1</a:t>
            </a:r>
            <a:endParaRPr sz="1600" baseline="26455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3386" y="1875157"/>
            <a:ext cx="6545722" cy="38430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468923" y="539651"/>
            <a:ext cx="77537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0" dirty="0">
                <a:solidFill>
                  <a:srgbClr val="C00000"/>
                </a:solidFill>
              </a:rPr>
              <a:t>ESH/ESC 2018 </a:t>
            </a:r>
            <a:r>
              <a:rPr lang="en-US" sz="2000" b="0" dirty="0">
                <a:solidFill>
                  <a:schemeClr val="tx1"/>
                </a:solidFill>
              </a:rPr>
              <a:t>Hypertension Guidelines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053" y="6399586"/>
            <a:ext cx="555453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/>
            <a:r>
              <a:rPr sz="700" dirty="0">
                <a:latin typeface="Arial"/>
                <a:cs typeface="Arial"/>
              </a:rPr>
              <a:t>1.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Williams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Mancia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Spiering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al.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2018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ESC/ESH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Guidelines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management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arterial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hypertension </a:t>
            </a:r>
            <a:r>
              <a:rPr sz="700" dirty="0">
                <a:latin typeface="Arial"/>
                <a:cs typeface="Arial"/>
              </a:rPr>
              <a:t>[published correction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appears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Eur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Heart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J.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2019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Feb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1;40(5):475].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Eur</a:t>
            </a:r>
            <a:r>
              <a:rPr sz="700" i="1" spc="-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Heart</a:t>
            </a:r>
            <a:r>
              <a:rPr sz="700" i="1" spc="-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J</a:t>
            </a:r>
            <a:r>
              <a:rPr sz="700" dirty="0">
                <a:latin typeface="Arial"/>
                <a:cs typeface="Arial"/>
              </a:rPr>
              <a:t>.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2018;39(33):3021-3104.</a:t>
            </a:r>
            <a:endParaRPr sz="700" dirty="0">
              <a:latin typeface="Arial"/>
              <a:cs typeface="Arial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6A90A80-AA9B-0B24-FA1E-244D5EDA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18AE48-DDDB-9ADF-723A-B8E2F2F6A6B7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6055A-C947-FB85-7D3F-F59AFD1AD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0914E1-8838-9482-95F1-CB43690EF4B1}"/>
              </a:ext>
            </a:extLst>
          </p:cNvPr>
          <p:cNvSpPr txBox="1"/>
          <p:nvPr/>
        </p:nvSpPr>
        <p:spPr>
          <a:xfrm>
            <a:off x="657113" y="5975674"/>
            <a:ext cx="9905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ACEi: Angiotensin converting enzyme inhibitor, ARB: Angiotensin receptor blocker, CCB: calcium channel blocker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492571" y="1503575"/>
            <a:ext cx="1278238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Drug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treatment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strategy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for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hypertension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coronary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artery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disease</a:t>
            </a:r>
            <a:r>
              <a:rPr sz="1575" b="1" spc="-15" baseline="26455" dirty="0">
                <a:latin typeface="Arial"/>
                <a:cs typeface="Arial"/>
              </a:rPr>
              <a:t>1</a:t>
            </a:r>
            <a:endParaRPr sz="1575" baseline="26455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758" y="2092085"/>
            <a:ext cx="6264071" cy="32157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423778" y="636105"/>
            <a:ext cx="71393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0" dirty="0">
                <a:solidFill>
                  <a:srgbClr val="C00000"/>
                </a:solidFill>
                <a:latin typeface="+mj-lt"/>
              </a:rPr>
              <a:t>ESH/ESC 2018</a:t>
            </a:r>
            <a:r>
              <a:rPr lang="en-US" sz="2000" b="0" dirty="0">
                <a:solidFill>
                  <a:schemeClr val="tx1"/>
                </a:solidFill>
                <a:latin typeface="+mj-lt"/>
              </a:rPr>
              <a:t> Hypertension Guidelines</a:t>
            </a:r>
            <a:endParaRPr sz="2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61E43CE-49CA-E833-A7F6-BAB41A6B0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DB116F-536E-A7AD-BFD6-8167FF15BEB5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683BE6B-B665-88D0-67FC-C5F885C3A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76405A-A9AD-1F43-13EC-37DE944A4A14}"/>
              </a:ext>
            </a:extLst>
          </p:cNvPr>
          <p:cNvSpPr txBox="1"/>
          <p:nvPr/>
        </p:nvSpPr>
        <p:spPr>
          <a:xfrm>
            <a:off x="1043353" y="63934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" marR="5080"/>
            <a:r>
              <a:rPr lang="en-US" sz="700" dirty="0">
                <a:latin typeface="Arial"/>
                <a:cs typeface="Arial"/>
              </a:rPr>
              <a:t>1.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Williams</a:t>
            </a:r>
            <a:r>
              <a:rPr lang="en-US" sz="700" spc="-3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B,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dirty="0" err="1">
                <a:latin typeface="Arial"/>
                <a:cs typeface="Arial"/>
              </a:rPr>
              <a:t>Mancia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G,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Spiering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W,</a:t>
            </a:r>
            <a:r>
              <a:rPr lang="en-US" sz="700" spc="-3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et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al.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2018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ESC/ESH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Guidelines</a:t>
            </a:r>
            <a:r>
              <a:rPr lang="en-US" sz="700" spc="-10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for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the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management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of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arterial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spc="-10" dirty="0">
                <a:latin typeface="Arial"/>
                <a:cs typeface="Arial"/>
              </a:rPr>
              <a:t>hypertension </a:t>
            </a:r>
            <a:r>
              <a:rPr lang="en-US" sz="700" dirty="0">
                <a:latin typeface="Arial"/>
                <a:cs typeface="Arial"/>
              </a:rPr>
              <a:t>[published correction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appears</a:t>
            </a:r>
            <a:r>
              <a:rPr lang="en-US" sz="700" spc="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in</a:t>
            </a:r>
            <a:r>
              <a:rPr lang="en-US" sz="700" spc="-10" dirty="0">
                <a:latin typeface="Arial"/>
                <a:cs typeface="Arial"/>
              </a:rPr>
              <a:t> </a:t>
            </a:r>
            <a:r>
              <a:rPr lang="en-US" sz="700" dirty="0" err="1">
                <a:latin typeface="Arial"/>
                <a:cs typeface="Arial"/>
              </a:rPr>
              <a:t>Eur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Heart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J.</a:t>
            </a:r>
            <a:r>
              <a:rPr lang="en-US" sz="700" spc="-1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2019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Feb</a:t>
            </a:r>
            <a:r>
              <a:rPr lang="en-US" sz="700" spc="-5" dirty="0">
                <a:latin typeface="Arial"/>
                <a:cs typeface="Arial"/>
              </a:rPr>
              <a:t> </a:t>
            </a:r>
            <a:r>
              <a:rPr lang="en-US" sz="700" dirty="0">
                <a:latin typeface="Arial"/>
                <a:cs typeface="Arial"/>
              </a:rPr>
              <a:t>1;40(5):475].</a:t>
            </a:r>
            <a:r>
              <a:rPr lang="en-US" sz="700" spc="15" dirty="0">
                <a:latin typeface="Arial"/>
                <a:cs typeface="Arial"/>
              </a:rPr>
              <a:t> </a:t>
            </a:r>
            <a:r>
              <a:rPr lang="en-US" sz="700" i="1" dirty="0" err="1">
                <a:latin typeface="Arial"/>
                <a:cs typeface="Arial"/>
              </a:rPr>
              <a:t>Eur</a:t>
            </a:r>
            <a:r>
              <a:rPr lang="en-US" sz="700" i="1" spc="-10" dirty="0">
                <a:latin typeface="Arial"/>
                <a:cs typeface="Arial"/>
              </a:rPr>
              <a:t> </a:t>
            </a:r>
            <a:r>
              <a:rPr lang="en-US" sz="700" i="1" dirty="0">
                <a:latin typeface="Arial"/>
                <a:cs typeface="Arial"/>
              </a:rPr>
              <a:t>Heart</a:t>
            </a:r>
            <a:r>
              <a:rPr lang="en-US" sz="700" i="1" spc="-10" dirty="0">
                <a:latin typeface="Arial"/>
                <a:cs typeface="Arial"/>
              </a:rPr>
              <a:t> </a:t>
            </a:r>
            <a:r>
              <a:rPr lang="en-US" sz="700" i="1" dirty="0">
                <a:latin typeface="Arial"/>
                <a:cs typeface="Arial"/>
              </a:rPr>
              <a:t>J</a:t>
            </a:r>
            <a:r>
              <a:rPr lang="en-US" sz="700" dirty="0">
                <a:latin typeface="Arial"/>
                <a:cs typeface="Arial"/>
              </a:rPr>
              <a:t>.</a:t>
            </a:r>
            <a:r>
              <a:rPr lang="en-US" sz="700" spc="-20" dirty="0">
                <a:latin typeface="Arial"/>
                <a:cs typeface="Arial"/>
              </a:rPr>
              <a:t> </a:t>
            </a:r>
            <a:r>
              <a:rPr lang="en-US" sz="700" spc="-10" dirty="0">
                <a:latin typeface="Arial"/>
                <a:cs typeface="Arial"/>
              </a:rPr>
              <a:t>2018;39(33):3021-3104.</a:t>
            </a:r>
            <a:endParaRPr lang="en-US" sz="7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4F80C-1300-3270-D5C4-2FDE9C577DF8}"/>
              </a:ext>
            </a:extLst>
          </p:cNvPr>
          <p:cNvSpPr txBox="1"/>
          <p:nvPr/>
        </p:nvSpPr>
        <p:spPr>
          <a:xfrm>
            <a:off x="657113" y="5975674"/>
            <a:ext cx="9905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ACEi: Angiotensin converting enzyme inhibitor, ARB: Angiotensin receptor blocker, CCB: calcium channel blocker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752601"/>
            <a:ext cx="7625644" cy="25239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5698" y="1279246"/>
            <a:ext cx="68206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6825" marR="30480" indent="-249936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Drug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treatment strategy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hypertension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chronic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kidney disease.</a:t>
            </a:r>
            <a:r>
              <a:rPr sz="1575" spc="-15" baseline="26455" dirty="0">
                <a:latin typeface="Arial"/>
                <a:cs typeface="Arial"/>
              </a:rPr>
              <a:t>1</a:t>
            </a:r>
            <a:endParaRPr sz="1575" baseline="26455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6907" y="1896364"/>
            <a:ext cx="5943600" cy="28295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657113" y="534462"/>
            <a:ext cx="51673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</a:rPr>
              <a:t>2018</a:t>
            </a:r>
            <a:r>
              <a:rPr sz="2000" spc="-20" dirty="0">
                <a:solidFill>
                  <a:srgbClr val="C00000"/>
                </a:solidFill>
              </a:rPr>
              <a:t> </a:t>
            </a:r>
            <a:r>
              <a:rPr sz="2000" dirty="0">
                <a:solidFill>
                  <a:srgbClr val="C00000"/>
                </a:solidFill>
              </a:rPr>
              <a:t>ESH/ESC</a:t>
            </a:r>
            <a:r>
              <a:rPr sz="2000" spc="-30" dirty="0">
                <a:solidFill>
                  <a:srgbClr val="C00000"/>
                </a:solidFill>
              </a:rPr>
              <a:t> </a:t>
            </a:r>
            <a:r>
              <a:rPr sz="2000" dirty="0"/>
              <a:t>Guideline</a:t>
            </a:r>
            <a:r>
              <a:rPr sz="2000" spc="10" dirty="0"/>
              <a:t> </a:t>
            </a:r>
            <a:r>
              <a:rPr sz="2000" spc="-10" dirty="0"/>
              <a:t>Hypertension</a:t>
            </a:r>
            <a:endParaRPr sz="2000" dirty="0"/>
          </a:p>
        </p:txBody>
      </p:sp>
      <p:sp>
        <p:nvSpPr>
          <p:cNvPr id="7" name="object 7"/>
          <p:cNvSpPr txBox="1"/>
          <p:nvPr/>
        </p:nvSpPr>
        <p:spPr>
          <a:xfrm>
            <a:off x="8347710" y="4704842"/>
            <a:ext cx="90106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Adapted</a:t>
            </a:r>
            <a:r>
              <a:rPr sz="80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from</a:t>
            </a:r>
            <a:r>
              <a:rPr sz="8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ref.</a:t>
            </a:r>
            <a:r>
              <a:rPr sz="8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430" y="6291719"/>
            <a:ext cx="5194935" cy="373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950" dirty="0">
              <a:latin typeface="Arial"/>
              <a:cs typeface="Arial"/>
            </a:endParaRPr>
          </a:p>
          <a:p>
            <a:pPr marL="13970" marR="5080"/>
            <a:r>
              <a:rPr sz="700" dirty="0">
                <a:latin typeface="Arial"/>
                <a:cs typeface="Arial"/>
              </a:rPr>
              <a:t>1.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Williams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Mancia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G,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Spiering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W,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al.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2018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ESC/ESH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Guidelines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management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arterial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hypertension </a:t>
            </a:r>
            <a:r>
              <a:rPr sz="700" dirty="0">
                <a:latin typeface="Arial"/>
                <a:cs typeface="Arial"/>
              </a:rPr>
              <a:t>[published correction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appears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Eur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Heart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J.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2019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Feb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1;40(5):475].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Eur</a:t>
            </a:r>
            <a:r>
              <a:rPr sz="700" i="1" spc="-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Heart</a:t>
            </a:r>
            <a:r>
              <a:rPr sz="700" i="1" spc="-10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J</a:t>
            </a:r>
            <a:r>
              <a:rPr sz="700" dirty="0">
                <a:latin typeface="Arial"/>
                <a:cs typeface="Arial"/>
              </a:rPr>
              <a:t>.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2018;39(33):3021-3104.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254" y="4823715"/>
            <a:ext cx="5678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675" baseline="24691" dirty="0">
                <a:latin typeface="Arial"/>
                <a:cs typeface="Arial"/>
              </a:rPr>
              <a:t>a</a:t>
            </a:r>
            <a:r>
              <a:rPr sz="700" dirty="0">
                <a:latin typeface="Arial"/>
                <a:cs typeface="Arial"/>
              </a:rPr>
              <a:t>CKD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is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defined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as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eGFR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&lt;60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mL/min/1.72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</a:t>
            </a:r>
            <a:r>
              <a:rPr sz="675" baseline="24691" dirty="0">
                <a:latin typeface="Arial"/>
                <a:cs typeface="Arial"/>
              </a:rPr>
              <a:t>2</a:t>
            </a:r>
            <a:r>
              <a:rPr sz="675" spc="97" baseline="2469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with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or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without</a:t>
            </a:r>
            <a:r>
              <a:rPr sz="700" spc="-10" dirty="0">
                <a:latin typeface="Arial"/>
                <a:cs typeface="Arial"/>
              </a:rPr>
              <a:t> proteinuria.</a:t>
            </a:r>
            <a:endParaRPr sz="700">
              <a:latin typeface="Arial"/>
              <a:cs typeface="Arial"/>
            </a:endParaRPr>
          </a:p>
          <a:p>
            <a:pPr marL="50800" marR="43180"/>
            <a:r>
              <a:rPr sz="675" baseline="24691" dirty="0">
                <a:latin typeface="Arial"/>
                <a:cs typeface="Arial"/>
              </a:rPr>
              <a:t>b</a:t>
            </a:r>
            <a:r>
              <a:rPr sz="700" dirty="0">
                <a:latin typeface="Arial"/>
                <a:cs typeface="Arial"/>
              </a:rPr>
              <a:t>Use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loop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diuretics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when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eGFR is &lt;30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mL/min/1.72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</a:t>
            </a:r>
            <a:r>
              <a:rPr sz="675" baseline="24691" dirty="0">
                <a:latin typeface="Arial"/>
                <a:cs typeface="Arial"/>
              </a:rPr>
              <a:t>2</a:t>
            </a:r>
            <a:r>
              <a:rPr sz="700" dirty="0">
                <a:latin typeface="Arial"/>
                <a:cs typeface="Arial"/>
              </a:rPr>
              <a:t>,</a:t>
            </a:r>
            <a:r>
              <a:rPr sz="700" spc="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because </a:t>
            </a:r>
            <a:r>
              <a:rPr sz="700" spc="-10" dirty="0">
                <a:latin typeface="Arial"/>
                <a:cs typeface="Arial"/>
              </a:rPr>
              <a:t>thiazide/thiazide-</a:t>
            </a:r>
            <a:r>
              <a:rPr sz="700" dirty="0">
                <a:latin typeface="Arial"/>
                <a:cs typeface="Arial"/>
              </a:rPr>
              <a:t>like </a:t>
            </a:r>
            <a:r>
              <a:rPr sz="700" spc="-10" dirty="0">
                <a:latin typeface="Arial"/>
                <a:cs typeface="Arial"/>
              </a:rPr>
              <a:t>diuretics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are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much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less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effective/ineffective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when </a:t>
            </a:r>
            <a:r>
              <a:rPr sz="700" spc="-20" dirty="0">
                <a:latin typeface="Arial"/>
                <a:cs typeface="Arial"/>
              </a:rPr>
              <a:t>eGFR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reduced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to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this</a:t>
            </a:r>
            <a:r>
              <a:rPr sz="700" spc="-10" dirty="0">
                <a:latin typeface="Arial"/>
                <a:cs typeface="Arial"/>
              </a:rPr>
              <a:t> level.</a:t>
            </a:r>
            <a:endParaRPr sz="700">
              <a:latin typeface="Arial"/>
              <a:cs typeface="Arial"/>
            </a:endParaRPr>
          </a:p>
          <a:p>
            <a:pPr marL="50800"/>
            <a:r>
              <a:rPr sz="675" baseline="24691" dirty="0">
                <a:latin typeface="Arial"/>
                <a:cs typeface="Arial"/>
              </a:rPr>
              <a:t>c</a:t>
            </a:r>
            <a:r>
              <a:rPr sz="700" dirty="0">
                <a:latin typeface="Arial"/>
                <a:cs typeface="Arial"/>
              </a:rPr>
              <a:t>Caution: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risk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hyperkalaemia</a:t>
            </a:r>
            <a:r>
              <a:rPr sz="700" dirty="0">
                <a:latin typeface="Arial"/>
                <a:cs typeface="Arial"/>
              </a:rPr>
              <a:t> with </a:t>
            </a:r>
            <a:r>
              <a:rPr sz="700" spc="-10" dirty="0">
                <a:latin typeface="Arial"/>
                <a:cs typeface="Arial"/>
              </a:rPr>
              <a:t>spironolactone, especially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when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eGFR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is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&lt;45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mL/min/1.72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</a:t>
            </a:r>
            <a:r>
              <a:rPr sz="675" baseline="24691" dirty="0">
                <a:latin typeface="Arial"/>
                <a:cs typeface="Arial"/>
              </a:rPr>
              <a:t>2</a:t>
            </a:r>
            <a:r>
              <a:rPr sz="675" spc="127" baseline="2469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or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baseline </a:t>
            </a:r>
            <a:r>
              <a:rPr sz="700" dirty="0">
                <a:latin typeface="Arial"/>
                <a:cs typeface="Arial"/>
              </a:rPr>
              <a:t>Kþ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≥4.5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mmol/L.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815CF-23A6-BEF7-8988-723CE8164944}"/>
              </a:ext>
            </a:extLst>
          </p:cNvPr>
          <p:cNvSpPr txBox="1"/>
          <p:nvPr/>
        </p:nvSpPr>
        <p:spPr>
          <a:xfrm>
            <a:off x="657113" y="5975674"/>
            <a:ext cx="9905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ACEi: Angiotensin converting enzyme inhibitor, ARB: Angiotensin receptor blocker, CCB: calcium channel blocker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5AED9B2-F237-DA89-7592-C2E95160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9D7F0-8A77-9F00-B45E-6779F82A410A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220F1-AA57-D0F8-F54D-49B4F7FC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39949" y="380500"/>
            <a:ext cx="11125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0775" marR="30480" indent="-2042160">
              <a:spcBef>
                <a:spcPts val="100"/>
              </a:spcBef>
            </a:pPr>
            <a:r>
              <a:rPr sz="2000" b="0" dirty="0">
                <a:solidFill>
                  <a:srgbClr val="C00000"/>
                </a:solidFill>
                <a:latin typeface="+mj-lt"/>
              </a:rPr>
              <a:t>JNC</a:t>
            </a:r>
            <a:r>
              <a:rPr sz="2000" b="0" spc="-70" dirty="0">
                <a:solidFill>
                  <a:srgbClr val="C00000"/>
                </a:solidFill>
                <a:latin typeface="+mj-lt"/>
              </a:rPr>
              <a:t> </a:t>
            </a:r>
            <a:r>
              <a:rPr sz="2000" b="0" dirty="0">
                <a:solidFill>
                  <a:srgbClr val="C00000"/>
                </a:solidFill>
                <a:latin typeface="+mj-lt"/>
              </a:rPr>
              <a:t>8</a:t>
            </a:r>
            <a:r>
              <a:rPr sz="2000" b="0" spc="-80" dirty="0">
                <a:solidFill>
                  <a:srgbClr val="C00000"/>
                </a:solidFill>
                <a:latin typeface="+mj-lt"/>
              </a:rPr>
              <a:t> </a:t>
            </a:r>
            <a:r>
              <a:rPr sz="2000" b="0" spc="-10" dirty="0">
                <a:solidFill>
                  <a:srgbClr val="C00000"/>
                </a:solidFill>
                <a:latin typeface="+mj-lt"/>
              </a:rPr>
              <a:t>Treatment</a:t>
            </a:r>
            <a:r>
              <a:rPr sz="2000" b="0" spc="-70" dirty="0">
                <a:solidFill>
                  <a:srgbClr val="C00000"/>
                </a:solidFill>
                <a:latin typeface="+mj-lt"/>
              </a:rPr>
              <a:t> </a:t>
            </a:r>
            <a:r>
              <a:rPr sz="2000" b="0" dirty="0">
                <a:solidFill>
                  <a:srgbClr val="C00000"/>
                </a:solidFill>
                <a:latin typeface="+mj-lt"/>
              </a:rPr>
              <a:t>Strategies:</a:t>
            </a:r>
            <a:r>
              <a:rPr sz="2000" b="0" spc="-70" dirty="0">
                <a:solidFill>
                  <a:srgbClr val="C00000"/>
                </a:solidFill>
                <a:latin typeface="+mj-lt"/>
              </a:rPr>
              <a:t> </a:t>
            </a:r>
            <a:r>
              <a:rPr sz="2000" b="0" spc="-10" dirty="0">
                <a:solidFill>
                  <a:schemeClr val="tx1"/>
                </a:solidFill>
                <a:latin typeface="+mj-lt"/>
              </a:rPr>
              <a:t>Hypertension</a:t>
            </a:r>
            <a:r>
              <a:rPr sz="2000" b="0" spc="-85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b="0" spc="-10" dirty="0">
                <a:solidFill>
                  <a:schemeClr val="tx1"/>
                </a:solidFill>
                <a:latin typeface="+mj-lt"/>
              </a:rPr>
              <a:t>Guideline Management</a:t>
            </a:r>
            <a:r>
              <a:rPr sz="2000" b="0" spc="-150" dirty="0">
                <a:solidFill>
                  <a:schemeClr val="tx1"/>
                </a:solidFill>
                <a:latin typeface="+mj-lt"/>
              </a:rPr>
              <a:t> </a:t>
            </a:r>
            <a:r>
              <a:rPr sz="2000" b="0" spc="-10" dirty="0">
                <a:solidFill>
                  <a:schemeClr val="tx1"/>
                </a:solidFill>
                <a:latin typeface="+mj-lt"/>
              </a:rPr>
              <a:t>Algorithm</a:t>
            </a:r>
            <a:r>
              <a:rPr sz="2000" b="0" spc="-15" baseline="24305" dirty="0">
                <a:solidFill>
                  <a:schemeClr val="tx1"/>
                </a:solidFill>
                <a:latin typeface="+mj-lt"/>
              </a:rPr>
              <a:t>1</a:t>
            </a:r>
            <a:endParaRPr sz="2000" b="0" baseline="24305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833" y="1054672"/>
            <a:ext cx="6693191" cy="46886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53638" y="6508305"/>
            <a:ext cx="123825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5"/>
              </a:lnSpc>
            </a:pPr>
            <a:r>
              <a:rPr sz="700" spc="-25" dirty="0">
                <a:latin typeface="Arial"/>
                <a:cs typeface="Arial"/>
              </a:rPr>
              <a:t>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1568" y="6396553"/>
            <a:ext cx="6130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sz="700" dirty="0">
                <a:latin typeface="Arial"/>
                <a:cs typeface="Arial"/>
              </a:rPr>
              <a:t>1.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James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PA,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Oparil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S,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Carter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BL,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et al.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2014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evidence-</a:t>
            </a:r>
            <a:r>
              <a:rPr sz="700" dirty="0">
                <a:latin typeface="Arial"/>
                <a:cs typeface="Arial"/>
              </a:rPr>
              <a:t>based</a:t>
            </a:r>
            <a:r>
              <a:rPr sz="700" spc="-10" dirty="0">
                <a:latin typeface="Arial"/>
                <a:cs typeface="Arial"/>
              </a:rPr>
              <a:t> guideline </a:t>
            </a:r>
            <a:r>
              <a:rPr sz="700" dirty="0">
                <a:latin typeface="Arial"/>
                <a:cs typeface="Arial"/>
              </a:rPr>
              <a:t>for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management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high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blood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pressure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adults: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report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from the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panel</a:t>
            </a:r>
            <a:r>
              <a:rPr sz="700" spc="-20" dirty="0">
                <a:latin typeface="Arial"/>
                <a:cs typeface="Arial"/>
              </a:rPr>
              <a:t> memb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appointed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to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the Eighth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Joint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National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Committee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(JNC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8) [published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correction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appears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in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JAMA. 2014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May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7;311(17):1809].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i="1" dirty="0">
                <a:latin typeface="Arial"/>
                <a:cs typeface="Arial"/>
              </a:rPr>
              <a:t>JAMA</a:t>
            </a:r>
            <a:r>
              <a:rPr sz="700" dirty="0">
                <a:latin typeface="Arial"/>
                <a:cs typeface="Arial"/>
              </a:rPr>
              <a:t>.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2014;311(5):507-</a:t>
            </a:r>
            <a:r>
              <a:rPr sz="700" spc="-20" dirty="0">
                <a:latin typeface="Arial"/>
                <a:cs typeface="Arial"/>
              </a:rPr>
              <a:t>520.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4556" y="5821472"/>
            <a:ext cx="3425341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050" baseline="25641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ACEIs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ARBs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should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not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be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used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combination.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088ED10-C2C9-EC10-1D05-634FE883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6A5244-E2E5-FD3A-C698-DCC921243AEF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8CF44A3-3257-C280-4D95-30FDA0F10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92431F-677A-F818-0F43-D105B7B1DA4D}"/>
              </a:ext>
            </a:extLst>
          </p:cNvPr>
          <p:cNvSpPr txBox="1"/>
          <p:nvPr/>
        </p:nvSpPr>
        <p:spPr>
          <a:xfrm>
            <a:off x="780644" y="5982636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ACEi: Angiotensin converting enzyme inhibitor, ARB: Angiotensin receptor blocker, </a:t>
            </a:r>
            <a:r>
              <a:rPr lang="en-US" sz="1000" dirty="0">
                <a:latin typeface="+mj-lt"/>
                <a:cs typeface="Arial"/>
              </a:rPr>
              <a:t>JNC=Joint</a:t>
            </a:r>
            <a:r>
              <a:rPr lang="en-US" sz="1000" spc="5" dirty="0">
                <a:latin typeface="+mj-lt"/>
                <a:cs typeface="Arial"/>
              </a:rPr>
              <a:t> </a:t>
            </a:r>
            <a:r>
              <a:rPr lang="en-US" sz="1000" spc="-10" dirty="0">
                <a:latin typeface="+mj-lt"/>
                <a:cs typeface="Arial"/>
              </a:rPr>
              <a:t>National Committee.</a:t>
            </a:r>
            <a:endParaRPr lang="en-US" sz="1000" dirty="0"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40777" y="1131037"/>
            <a:ext cx="6872591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Prescription</a:t>
            </a:r>
            <a:r>
              <a:rPr sz="2000" spc="-3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an</a:t>
            </a:r>
            <a:r>
              <a:rPr sz="2000" spc="-30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appropriate</a:t>
            </a:r>
            <a:r>
              <a:rPr sz="2000" spc="-30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therapeutic</a:t>
            </a:r>
            <a:r>
              <a:rPr sz="2000" spc="-3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regimen</a:t>
            </a:r>
            <a:r>
              <a:rPr sz="2000" spc="-3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A3582"/>
                </a:solidFill>
                <a:latin typeface="Arial"/>
                <a:cs typeface="Arial"/>
              </a:rPr>
              <a:t>crucial.</a:t>
            </a:r>
            <a:r>
              <a:rPr sz="2000" spc="-30" dirty="0">
                <a:solidFill>
                  <a:srgbClr val="9A3582"/>
                </a:solidFill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This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might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achieved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through:</a:t>
            </a:r>
            <a:r>
              <a:rPr spc="-15" baseline="24305" dirty="0">
                <a:latin typeface="Arial"/>
                <a:cs typeface="Arial"/>
              </a:rPr>
              <a:t>1</a:t>
            </a:r>
            <a:endParaRPr baseline="24305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0209" y="6431550"/>
            <a:ext cx="51930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/>
            <a:r>
              <a:rPr sz="800" dirty="0">
                <a:latin typeface="Arial"/>
                <a:cs typeface="Arial"/>
              </a:rPr>
              <a:t>1.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Williams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Mancia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Spiering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W,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al.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2018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ESC/ESH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Guidelines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management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arterial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hypertension </a:t>
            </a:r>
            <a:r>
              <a:rPr sz="800" dirty="0">
                <a:latin typeface="Arial"/>
                <a:cs typeface="Arial"/>
              </a:rPr>
              <a:t>[published correction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appears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Eur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Heart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J.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2019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Feb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1;40(5):475].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Eur</a:t>
            </a:r>
            <a:r>
              <a:rPr sz="800" i="1" spc="-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Heart</a:t>
            </a:r>
            <a:r>
              <a:rPr sz="800" i="1" spc="-10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J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2018;39(33):3021-3104.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2C5C2DE9-6857-9660-98FF-9033D810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180649-7E0C-8C4B-D42F-D79756D63C07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58E5F2-82AF-725E-D28C-6F6608811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24AC0701-D786-B576-4582-A792EA2C7DA3}"/>
              </a:ext>
            </a:extLst>
          </p:cNvPr>
          <p:cNvGrpSpPr/>
          <p:nvPr/>
        </p:nvGrpSpPr>
        <p:grpSpPr>
          <a:xfrm>
            <a:off x="990256" y="2644168"/>
            <a:ext cx="2593232" cy="1425783"/>
            <a:chOff x="1066742" y="1729036"/>
            <a:chExt cx="2593232" cy="1425783"/>
          </a:xfrm>
        </p:grpSpPr>
        <p:pic>
          <p:nvPicPr>
            <p:cNvPr id="7170" name="Picture 2" descr="ONGENTYS® (opicapone) capsules | Patient &amp; Care Partner Site">
              <a:extLst>
                <a:ext uri="{FF2B5EF4-FFF2-40B4-BE49-F238E27FC236}">
                  <a16:creationId xmlns:a16="http://schemas.microsoft.com/office/drawing/2014/main" id="{13733A2D-4BFD-02D7-82B0-C94E9E230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746" y="1729036"/>
              <a:ext cx="909225" cy="90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68" name="TextBox 7167">
              <a:extLst>
                <a:ext uri="{FF2B5EF4-FFF2-40B4-BE49-F238E27FC236}">
                  <a16:creationId xmlns:a16="http://schemas.microsoft.com/office/drawing/2014/main" id="{DACC9DFF-30F7-1B27-EA05-93E4C54AD6D4}"/>
                </a:ext>
              </a:extLst>
            </p:cNvPr>
            <p:cNvSpPr txBox="1"/>
            <p:nvPr/>
          </p:nvSpPr>
          <p:spPr>
            <a:xfrm>
              <a:off x="1066742" y="2693154"/>
              <a:ext cx="25932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065" marR="0" lvl="0" algn="ctr" defTabSz="914400" rtl="0" eaLnBrk="1" fontAlgn="auto" latinLnBrk="0" hangingPunct="1">
                <a:spcBef>
                  <a:spcPts val="100"/>
                </a:spcBef>
                <a:spcAft>
                  <a:spcPts val="0"/>
                </a:spcAft>
                <a:buClrTx/>
                <a:buSzTx/>
                <a:tabLst>
                  <a:tab pos="106680" algn="l"/>
                </a:tabLst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Using</a:t>
              </a:r>
              <a:r>
                <a:rPr kumimoji="0" lang="en-US" sz="1200" b="0" i="0" u="none" strike="noStrike" kern="1200" cap="none" spc="-2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200" b="0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long-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acting</a:t>
              </a:r>
              <a:r>
                <a:rPr kumimoji="0" lang="en-US" sz="1200" b="0" i="0" u="none" strike="noStrike" kern="1200" cap="none" spc="-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drugs</a:t>
              </a:r>
              <a:r>
                <a:rPr kumimoji="0" lang="en-US" sz="1200" b="0" i="0" u="none" strike="noStrike" kern="1200" cap="none" spc="-3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that</a:t>
              </a:r>
              <a:r>
                <a:rPr kumimoji="0" lang="en-US" sz="1200" b="0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require</a:t>
              </a:r>
              <a:r>
                <a:rPr kumimoji="0" lang="en-US" sz="1200" b="0" i="0" u="none" strike="noStrike" kern="1200" cap="none" spc="-2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once</a:t>
              </a:r>
              <a:r>
                <a:rPr kumimoji="0" lang="en-US" sz="1200" i="0" u="none" strike="noStrike" kern="1200" cap="none" spc="-1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daily </a:t>
              </a:r>
              <a:r>
                <a:rPr kumimoji="0" lang="en-US" sz="1200" i="0" u="none" strike="noStrike" kern="1200" cap="none" spc="-1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dosage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7183" name="Group 7182">
            <a:extLst>
              <a:ext uri="{FF2B5EF4-FFF2-40B4-BE49-F238E27FC236}">
                <a16:creationId xmlns:a16="http://schemas.microsoft.com/office/drawing/2014/main" id="{F2C608C8-B4B4-EDF7-E7E4-D9FA29DA066A}"/>
              </a:ext>
            </a:extLst>
          </p:cNvPr>
          <p:cNvGrpSpPr/>
          <p:nvPr/>
        </p:nvGrpSpPr>
        <p:grpSpPr>
          <a:xfrm>
            <a:off x="3799249" y="2611678"/>
            <a:ext cx="2341296" cy="1490763"/>
            <a:chOff x="1005019" y="3956228"/>
            <a:chExt cx="2341296" cy="1490763"/>
          </a:xfrm>
        </p:grpSpPr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CF130550-1424-EBD7-D1A2-EF9FF56D3745}"/>
                </a:ext>
              </a:extLst>
            </p:cNvPr>
            <p:cNvSpPr txBox="1"/>
            <p:nvPr/>
          </p:nvSpPr>
          <p:spPr>
            <a:xfrm>
              <a:off x="1005019" y="4985326"/>
              <a:ext cx="23412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065" marR="0" lvl="0" algn="ctr" defTabSz="914400" rtl="0" eaLnBrk="1" fontAlgn="auto" latinLnBrk="0" hangingPunct="1">
                <a:spcBef>
                  <a:spcPts val="100"/>
                </a:spcBef>
                <a:spcAft>
                  <a:spcPts val="0"/>
                </a:spcAft>
                <a:buClrTx/>
                <a:buSzTx/>
                <a:tabLst>
                  <a:tab pos="106680" algn="l"/>
                </a:tabLst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single-pill combinations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whenever possible</a:t>
              </a:r>
            </a:p>
          </p:txBody>
        </p:sp>
        <p:pic>
          <p:nvPicPr>
            <p:cNvPr id="7178" name="Picture 6" descr="Combination of 9 repurposed drugs with low-dose chemotherapy in brain cancer">
              <a:extLst>
                <a:ext uri="{FF2B5EF4-FFF2-40B4-BE49-F238E27FC236}">
                  <a16:creationId xmlns:a16="http://schemas.microsoft.com/office/drawing/2014/main" id="{997E5FF1-1152-C0EF-A2CB-2FB9FA5F3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055" y="3956228"/>
              <a:ext cx="909225" cy="90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D79984A-4415-1299-BDE4-9229D17AA685}"/>
              </a:ext>
            </a:extLst>
          </p:cNvPr>
          <p:cNvGrpSpPr/>
          <p:nvPr/>
        </p:nvGrpSpPr>
        <p:grpSpPr>
          <a:xfrm>
            <a:off x="6356306" y="2572035"/>
            <a:ext cx="2593232" cy="1570049"/>
            <a:chOff x="2630280" y="3844460"/>
            <a:chExt cx="2593232" cy="1570049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133B7DFD-6D3E-0E52-2D1F-A6665EE67EC3}"/>
                </a:ext>
              </a:extLst>
            </p:cNvPr>
            <p:cNvSpPr txBox="1"/>
            <p:nvPr/>
          </p:nvSpPr>
          <p:spPr>
            <a:xfrm>
              <a:off x="2630280" y="4952844"/>
              <a:ext cx="25932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065" marR="0" lvl="0" algn="ctr" defTabSz="914400" rtl="0" eaLnBrk="1" fontAlgn="auto" latinLnBrk="0" hangingPunct="1">
                <a:spcBef>
                  <a:spcPts val="100"/>
                </a:spcBef>
                <a:spcAft>
                  <a:spcPts val="0"/>
                </a:spcAft>
                <a:buClrTx/>
                <a:buSzTx/>
                <a:tabLst>
                  <a:tab pos="106680" algn="l"/>
                </a:tabLst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Avoiding 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complex dosing schedules</a:t>
              </a:r>
            </a:p>
          </p:txBody>
        </p:sp>
        <p:pic>
          <p:nvPicPr>
            <p:cNvPr id="7179" name="Picture 8" descr="Celnova Pharma">
              <a:extLst>
                <a:ext uri="{FF2B5EF4-FFF2-40B4-BE49-F238E27FC236}">
                  <a16:creationId xmlns:a16="http://schemas.microsoft.com/office/drawing/2014/main" id="{4582EBF4-4D17-E27E-0571-685CDB61F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501" y="3844460"/>
              <a:ext cx="1070791" cy="1070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53242972-075D-574A-6EAB-1BDDAE01BEC0}"/>
              </a:ext>
            </a:extLst>
          </p:cNvPr>
          <p:cNvGrpSpPr/>
          <p:nvPr/>
        </p:nvGrpSpPr>
        <p:grpSpPr>
          <a:xfrm>
            <a:off x="9165300" y="2611212"/>
            <a:ext cx="2026654" cy="1491695"/>
            <a:chOff x="4443879" y="1674323"/>
            <a:chExt cx="2026654" cy="1491695"/>
          </a:xfrm>
        </p:grpSpPr>
        <p:sp>
          <p:nvSpPr>
            <p:cNvPr id="7171" name="TextBox 7170">
              <a:extLst>
                <a:ext uri="{FF2B5EF4-FFF2-40B4-BE49-F238E27FC236}">
                  <a16:creationId xmlns:a16="http://schemas.microsoft.com/office/drawing/2014/main" id="{C7091DA2-D036-55F2-68E7-857700FE67E3}"/>
                </a:ext>
              </a:extLst>
            </p:cNvPr>
            <p:cNvSpPr txBox="1"/>
            <p:nvPr/>
          </p:nvSpPr>
          <p:spPr>
            <a:xfrm>
              <a:off x="4443879" y="2704353"/>
              <a:ext cx="20266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065" marR="0" lvl="0" algn="ctr" defTabSz="914400" rtl="0" eaLnBrk="1" fontAlgn="auto" latinLnBrk="0" hangingPunct="1">
                <a:spcBef>
                  <a:spcPts val="100"/>
                </a:spcBef>
                <a:spcAft>
                  <a:spcPts val="0"/>
                </a:spcAft>
                <a:buClrTx/>
                <a:buSzTx/>
                <a:tabLst>
                  <a:tab pos="106680" algn="l"/>
                </a:tabLst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Possible drug-related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adverse events</a:t>
              </a:r>
            </a:p>
          </p:txBody>
        </p:sp>
        <p:pic>
          <p:nvPicPr>
            <p:cNvPr id="7180" name="Picture 10" descr="dizziness Icon - Free PNG &amp; SVG 2610736 - Noun Project">
              <a:extLst>
                <a:ext uri="{FF2B5EF4-FFF2-40B4-BE49-F238E27FC236}">
                  <a16:creationId xmlns:a16="http://schemas.microsoft.com/office/drawing/2014/main" id="{C3799D37-4730-8166-6BA4-1867BE12B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450" y="1674323"/>
              <a:ext cx="1055513" cy="1055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485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430" y="6028774"/>
            <a:ext cx="5766435" cy="18466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spcBef>
                <a:spcPts val="240"/>
              </a:spcBef>
            </a:pP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ECM</a:t>
            </a:r>
            <a:r>
              <a:rPr lang="en-US" sz="1000" dirty="0">
                <a:solidFill>
                  <a:srgbClr val="080808"/>
                </a:solidFill>
                <a:latin typeface="+mj-lt"/>
                <a:cs typeface="Arial"/>
              </a:rPr>
              <a:t>: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extracellular</a:t>
            </a:r>
            <a:r>
              <a:rPr sz="1000" spc="5" dirty="0">
                <a:solidFill>
                  <a:srgbClr val="080808"/>
                </a:solidFill>
                <a:latin typeface="+mj-lt"/>
                <a:cs typeface="Arial"/>
              </a:rPr>
              <a:t>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matrix</a:t>
            </a:r>
            <a:r>
              <a:rPr lang="en-US" sz="1000" dirty="0">
                <a:solidFill>
                  <a:srgbClr val="080808"/>
                </a:solidFill>
                <a:latin typeface="+mj-lt"/>
                <a:cs typeface="Arial"/>
              </a:rPr>
              <a:t>,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NO</a:t>
            </a:r>
            <a:r>
              <a:rPr lang="en-US" sz="1000" dirty="0">
                <a:solidFill>
                  <a:srgbClr val="080808"/>
                </a:solidFill>
                <a:latin typeface="+mj-lt"/>
                <a:cs typeface="Arial"/>
              </a:rPr>
              <a:t>: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nitric</a:t>
            </a:r>
            <a:r>
              <a:rPr sz="1000" spc="-10" dirty="0">
                <a:solidFill>
                  <a:srgbClr val="080808"/>
                </a:solidFill>
                <a:latin typeface="+mj-lt"/>
                <a:cs typeface="Arial"/>
              </a:rPr>
              <a:t>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oxide</a:t>
            </a:r>
            <a:r>
              <a:rPr lang="en-US" sz="1000" dirty="0">
                <a:solidFill>
                  <a:srgbClr val="080808"/>
                </a:solidFill>
                <a:latin typeface="+mj-lt"/>
                <a:cs typeface="Arial"/>
              </a:rPr>
              <a:t>,</a:t>
            </a:r>
            <a:r>
              <a:rPr sz="1000" spc="-5" dirty="0">
                <a:solidFill>
                  <a:srgbClr val="080808"/>
                </a:solidFill>
                <a:latin typeface="+mj-lt"/>
                <a:cs typeface="Arial"/>
              </a:rPr>
              <a:t>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VSMC</a:t>
            </a:r>
            <a:r>
              <a:rPr lang="en-US" sz="1000" dirty="0">
                <a:solidFill>
                  <a:srgbClr val="080808"/>
                </a:solidFill>
                <a:latin typeface="+mj-lt"/>
                <a:cs typeface="Arial"/>
              </a:rPr>
              <a:t>:</a:t>
            </a:r>
            <a:r>
              <a:rPr sz="1000" spc="-30" dirty="0">
                <a:solidFill>
                  <a:srgbClr val="080808"/>
                </a:solidFill>
                <a:latin typeface="+mj-lt"/>
                <a:cs typeface="Arial"/>
              </a:rPr>
              <a:t>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vascular smooth</a:t>
            </a:r>
            <a:r>
              <a:rPr sz="1000" spc="-20" dirty="0">
                <a:solidFill>
                  <a:srgbClr val="080808"/>
                </a:solidFill>
                <a:latin typeface="+mj-lt"/>
                <a:cs typeface="Arial"/>
              </a:rPr>
              <a:t> </a:t>
            </a:r>
            <a:r>
              <a:rPr sz="1000" dirty="0">
                <a:solidFill>
                  <a:srgbClr val="080808"/>
                </a:solidFill>
                <a:latin typeface="+mj-lt"/>
                <a:cs typeface="Arial"/>
              </a:rPr>
              <a:t>muscle</a:t>
            </a:r>
            <a:r>
              <a:rPr sz="1000" spc="-10" dirty="0">
                <a:solidFill>
                  <a:srgbClr val="080808"/>
                </a:solidFill>
                <a:latin typeface="+mj-lt"/>
                <a:cs typeface="Arial"/>
              </a:rPr>
              <a:t> </a:t>
            </a:r>
            <a:r>
              <a:rPr sz="1000" spc="-20" dirty="0">
                <a:solidFill>
                  <a:srgbClr val="080808"/>
                </a:solidFill>
                <a:latin typeface="+mj-lt"/>
                <a:cs typeface="Arial"/>
              </a:rPr>
              <a:t>cell</a:t>
            </a:r>
            <a:r>
              <a:rPr lang="en-US" sz="1000" spc="-20" dirty="0">
                <a:solidFill>
                  <a:srgbClr val="080808"/>
                </a:solidFill>
                <a:latin typeface="+mj-lt"/>
                <a:cs typeface="Arial"/>
              </a:rPr>
              <a:t>.</a:t>
            </a:r>
            <a:endParaRPr sz="1000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0230" y="5250818"/>
            <a:ext cx="9271540" cy="5809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0" tIns="72390" rIns="0" bIns="0" rtlCol="0">
            <a:spAutoFit/>
          </a:bodyPr>
          <a:lstStyle/>
          <a:p>
            <a:pPr algn="ctr">
              <a:spcBef>
                <a:spcPts val="570"/>
              </a:spcBef>
            </a:pPr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2018</a:t>
            </a:r>
            <a:r>
              <a:rPr sz="1100" b="1" spc="-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ESH/ESC</a:t>
            </a:r>
            <a:r>
              <a:rPr sz="11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guideline</a:t>
            </a:r>
            <a:r>
              <a:rPr sz="11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Arial"/>
                <a:cs typeface="Arial"/>
              </a:rPr>
              <a:t>recommendations</a:t>
            </a:r>
            <a:endParaRPr sz="110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215900" marR="208279" indent="-1905" algn="ctr"/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ARBs</a:t>
            </a:r>
            <a:r>
              <a:rPr sz="11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(e.g.</a:t>
            </a:r>
            <a:r>
              <a:rPr sz="11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Arial"/>
                <a:cs typeface="Arial"/>
              </a:rPr>
              <a:t>telmisartan)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ACE</a:t>
            </a:r>
            <a:r>
              <a:rPr sz="11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inhibitors,</a:t>
            </a:r>
            <a:r>
              <a:rPr sz="11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thiazides</a:t>
            </a:r>
            <a:r>
              <a:rPr sz="11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thiazide-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like</a:t>
            </a:r>
            <a:r>
              <a:rPr sz="11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diuretics,</a:t>
            </a:r>
            <a:r>
              <a:rPr sz="11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β-blockers,</a:t>
            </a:r>
            <a:r>
              <a:rPr sz="11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calcium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channel</a:t>
            </a:r>
            <a:r>
              <a:rPr sz="11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blockers</a:t>
            </a:r>
            <a:r>
              <a:rPr sz="11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Arial"/>
                <a:cs typeface="Arial"/>
              </a:rPr>
              <a:t>recommended</a:t>
            </a:r>
            <a:r>
              <a:rPr sz="11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11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C00000"/>
                </a:solidFill>
                <a:latin typeface="Arial"/>
                <a:cs typeface="Arial"/>
              </a:rPr>
              <a:t>antihypertensive</a:t>
            </a:r>
            <a:r>
              <a:rPr sz="11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C00000"/>
                </a:solidFill>
                <a:latin typeface="Arial"/>
                <a:cs typeface="Arial"/>
              </a:rPr>
              <a:t>treatment</a:t>
            </a:r>
            <a:r>
              <a:rPr sz="11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(as</a:t>
            </a:r>
            <a:r>
              <a:rPr sz="11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combination</a:t>
            </a:r>
            <a:r>
              <a:rPr sz="11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00000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Arial"/>
                <a:cs typeface="Arial"/>
              </a:rPr>
              <a:t>monotherapy)</a:t>
            </a:r>
            <a:r>
              <a:rPr sz="1100" spc="-15" baseline="24691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 sz="1100" baseline="2469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7338" y="1516206"/>
            <a:ext cx="118110" cy="483234"/>
          </a:xfrm>
          <a:custGeom>
            <a:avLst/>
            <a:gdLst/>
            <a:ahLst/>
            <a:cxnLst/>
            <a:rect l="l" t="t" r="r" b="b"/>
            <a:pathLst>
              <a:path w="118110" h="483235">
                <a:moveTo>
                  <a:pt x="13842" y="368046"/>
                </a:moveTo>
                <a:lnTo>
                  <a:pt x="1904" y="375412"/>
                </a:lnTo>
                <a:lnTo>
                  <a:pt x="0" y="383159"/>
                </a:lnTo>
                <a:lnTo>
                  <a:pt x="3683" y="389127"/>
                </a:lnTo>
                <a:lnTo>
                  <a:pt x="60960" y="483108"/>
                </a:lnTo>
                <a:lnTo>
                  <a:pt x="74874" y="458088"/>
                </a:lnTo>
                <a:lnTo>
                  <a:pt x="47751" y="458088"/>
                </a:lnTo>
                <a:lnTo>
                  <a:pt x="46812" y="411094"/>
                </a:lnTo>
                <a:lnTo>
                  <a:pt x="25400" y="375920"/>
                </a:lnTo>
                <a:lnTo>
                  <a:pt x="21716" y="369950"/>
                </a:lnTo>
                <a:lnTo>
                  <a:pt x="13842" y="368046"/>
                </a:lnTo>
                <a:close/>
              </a:path>
              <a:path w="118110" h="483235">
                <a:moveTo>
                  <a:pt x="46812" y="411094"/>
                </a:moveTo>
                <a:lnTo>
                  <a:pt x="47751" y="458088"/>
                </a:lnTo>
                <a:lnTo>
                  <a:pt x="73151" y="457581"/>
                </a:lnTo>
                <a:lnTo>
                  <a:pt x="73032" y="451612"/>
                </a:lnTo>
                <a:lnTo>
                  <a:pt x="49402" y="451612"/>
                </a:lnTo>
                <a:lnTo>
                  <a:pt x="59958" y="432687"/>
                </a:lnTo>
                <a:lnTo>
                  <a:pt x="46812" y="411094"/>
                </a:lnTo>
                <a:close/>
              </a:path>
              <a:path w="118110" h="483235">
                <a:moveTo>
                  <a:pt x="103377" y="366267"/>
                </a:moveTo>
                <a:lnTo>
                  <a:pt x="95758" y="368426"/>
                </a:lnTo>
                <a:lnTo>
                  <a:pt x="92328" y="374650"/>
                </a:lnTo>
                <a:lnTo>
                  <a:pt x="72215" y="410711"/>
                </a:lnTo>
                <a:lnTo>
                  <a:pt x="73151" y="457581"/>
                </a:lnTo>
                <a:lnTo>
                  <a:pt x="47751" y="458088"/>
                </a:lnTo>
                <a:lnTo>
                  <a:pt x="74874" y="458088"/>
                </a:lnTo>
                <a:lnTo>
                  <a:pt x="114426" y="386969"/>
                </a:lnTo>
                <a:lnTo>
                  <a:pt x="117855" y="380873"/>
                </a:lnTo>
                <a:lnTo>
                  <a:pt x="115697" y="373125"/>
                </a:lnTo>
                <a:lnTo>
                  <a:pt x="109600" y="369697"/>
                </a:lnTo>
                <a:lnTo>
                  <a:pt x="103377" y="366267"/>
                </a:lnTo>
                <a:close/>
              </a:path>
              <a:path w="118110" h="483235">
                <a:moveTo>
                  <a:pt x="59958" y="432687"/>
                </a:moveTo>
                <a:lnTo>
                  <a:pt x="49402" y="451612"/>
                </a:lnTo>
                <a:lnTo>
                  <a:pt x="71247" y="451231"/>
                </a:lnTo>
                <a:lnTo>
                  <a:pt x="59958" y="432687"/>
                </a:lnTo>
                <a:close/>
              </a:path>
              <a:path w="118110" h="483235">
                <a:moveTo>
                  <a:pt x="72215" y="410711"/>
                </a:moveTo>
                <a:lnTo>
                  <a:pt x="59958" y="432687"/>
                </a:lnTo>
                <a:lnTo>
                  <a:pt x="71247" y="451231"/>
                </a:lnTo>
                <a:lnTo>
                  <a:pt x="49402" y="451612"/>
                </a:lnTo>
                <a:lnTo>
                  <a:pt x="73032" y="451612"/>
                </a:lnTo>
                <a:lnTo>
                  <a:pt x="72215" y="410711"/>
                </a:lnTo>
                <a:close/>
              </a:path>
              <a:path w="118110" h="483235">
                <a:moveTo>
                  <a:pt x="64008" y="0"/>
                </a:moveTo>
                <a:lnTo>
                  <a:pt x="38608" y="508"/>
                </a:lnTo>
                <a:lnTo>
                  <a:pt x="46812" y="411094"/>
                </a:lnTo>
                <a:lnTo>
                  <a:pt x="59958" y="432687"/>
                </a:lnTo>
                <a:lnTo>
                  <a:pt x="72215" y="410711"/>
                </a:lnTo>
                <a:lnTo>
                  <a:pt x="64008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3980689" y="975399"/>
            <a:ext cx="2853055" cy="561051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370965">
              <a:spcBef>
                <a:spcPts val="875"/>
              </a:spcBef>
            </a:pPr>
            <a:r>
              <a:rPr sz="1400" dirty="0">
                <a:solidFill>
                  <a:srgbClr val="1B6A24"/>
                </a:solidFill>
                <a:latin typeface="Arial"/>
                <a:cs typeface="Arial"/>
              </a:rPr>
              <a:t>Angiotensin</a:t>
            </a:r>
            <a:r>
              <a:rPr sz="1400" spc="-9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B6A24"/>
                </a:solidFill>
                <a:latin typeface="Arial"/>
                <a:cs typeface="Arial"/>
              </a:rPr>
              <a:t>I</a:t>
            </a:r>
            <a:endParaRPr sz="1400" dirty="0">
              <a:latin typeface="Arial"/>
              <a:cs typeface="Arial"/>
            </a:endParaRPr>
          </a:p>
          <a:p>
            <a:pPr marL="12700">
              <a:spcBef>
                <a:spcPts val="540"/>
              </a:spcBef>
            </a:pP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Angiotensin</a:t>
            </a:r>
            <a:r>
              <a:rPr sz="1050" spc="-5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converting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0454" y="1653536"/>
            <a:ext cx="117856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50" dirty="0">
                <a:solidFill>
                  <a:srgbClr val="88959F"/>
                </a:solidFill>
                <a:latin typeface="Arial"/>
                <a:cs typeface="Arial"/>
              </a:rPr>
              <a:t>enzyme</a:t>
            </a:r>
            <a:r>
              <a:rPr sz="1050" spc="-80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(ACE)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7804" y="1508756"/>
            <a:ext cx="178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7242" y="1470605"/>
            <a:ext cx="1581150" cy="210314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algn="ctr">
              <a:spcBef>
                <a:spcPts val="32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ACE</a:t>
            </a:r>
            <a:r>
              <a:rPr sz="10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inhibitors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49695" y="1539998"/>
            <a:ext cx="807085" cy="239395"/>
            <a:chOff x="4373879" y="1801367"/>
            <a:chExt cx="807085" cy="2393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879" y="1801367"/>
              <a:ext cx="806958" cy="2392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93386" y="1849500"/>
              <a:ext cx="646430" cy="103505"/>
            </a:xfrm>
            <a:custGeom>
              <a:avLst/>
              <a:gdLst/>
              <a:ahLst/>
              <a:cxnLst/>
              <a:rect l="l" t="t" r="r" b="b"/>
              <a:pathLst>
                <a:path w="646429" h="103505">
                  <a:moveTo>
                    <a:pt x="88646" y="0"/>
                  </a:moveTo>
                  <a:lnTo>
                    <a:pt x="0" y="51815"/>
                  </a:lnTo>
                  <a:lnTo>
                    <a:pt x="88646" y="103504"/>
                  </a:lnTo>
                  <a:lnTo>
                    <a:pt x="92455" y="102488"/>
                  </a:lnTo>
                  <a:lnTo>
                    <a:pt x="96012" y="96393"/>
                  </a:lnTo>
                  <a:lnTo>
                    <a:pt x="94996" y="92456"/>
                  </a:lnTo>
                  <a:lnTo>
                    <a:pt x="36213" y="58165"/>
                  </a:lnTo>
                  <a:lnTo>
                    <a:pt x="12573" y="58165"/>
                  </a:lnTo>
                  <a:lnTo>
                    <a:pt x="12573" y="45465"/>
                  </a:lnTo>
                  <a:lnTo>
                    <a:pt x="35995" y="45465"/>
                  </a:lnTo>
                  <a:lnTo>
                    <a:pt x="94996" y="11049"/>
                  </a:lnTo>
                  <a:lnTo>
                    <a:pt x="96012" y="7112"/>
                  </a:lnTo>
                  <a:lnTo>
                    <a:pt x="92455" y="1015"/>
                  </a:lnTo>
                  <a:lnTo>
                    <a:pt x="88646" y="0"/>
                  </a:lnTo>
                  <a:close/>
                </a:path>
                <a:path w="646429" h="103505">
                  <a:moveTo>
                    <a:pt x="35995" y="45465"/>
                  </a:moveTo>
                  <a:lnTo>
                    <a:pt x="12573" y="45465"/>
                  </a:lnTo>
                  <a:lnTo>
                    <a:pt x="12573" y="58165"/>
                  </a:lnTo>
                  <a:lnTo>
                    <a:pt x="36213" y="58165"/>
                  </a:lnTo>
                  <a:lnTo>
                    <a:pt x="34689" y="57276"/>
                  </a:lnTo>
                  <a:lnTo>
                    <a:pt x="15748" y="57276"/>
                  </a:lnTo>
                  <a:lnTo>
                    <a:pt x="15748" y="46227"/>
                  </a:lnTo>
                  <a:lnTo>
                    <a:pt x="34689" y="46227"/>
                  </a:lnTo>
                  <a:lnTo>
                    <a:pt x="35995" y="45465"/>
                  </a:lnTo>
                  <a:close/>
                </a:path>
                <a:path w="646429" h="103505">
                  <a:moveTo>
                    <a:pt x="645922" y="45465"/>
                  </a:moveTo>
                  <a:lnTo>
                    <a:pt x="35995" y="45465"/>
                  </a:lnTo>
                  <a:lnTo>
                    <a:pt x="25218" y="51752"/>
                  </a:lnTo>
                  <a:lnTo>
                    <a:pt x="36213" y="58165"/>
                  </a:lnTo>
                  <a:lnTo>
                    <a:pt x="645922" y="58165"/>
                  </a:lnTo>
                  <a:lnTo>
                    <a:pt x="645922" y="45465"/>
                  </a:lnTo>
                  <a:close/>
                </a:path>
                <a:path w="646429" h="103505">
                  <a:moveTo>
                    <a:pt x="15748" y="46227"/>
                  </a:moveTo>
                  <a:lnTo>
                    <a:pt x="15748" y="57276"/>
                  </a:lnTo>
                  <a:lnTo>
                    <a:pt x="25218" y="51752"/>
                  </a:lnTo>
                  <a:lnTo>
                    <a:pt x="15748" y="46227"/>
                  </a:lnTo>
                  <a:close/>
                </a:path>
                <a:path w="646429" h="103505">
                  <a:moveTo>
                    <a:pt x="25218" y="51752"/>
                  </a:moveTo>
                  <a:lnTo>
                    <a:pt x="15748" y="57276"/>
                  </a:lnTo>
                  <a:lnTo>
                    <a:pt x="34689" y="57276"/>
                  </a:lnTo>
                  <a:lnTo>
                    <a:pt x="25218" y="51752"/>
                  </a:lnTo>
                  <a:close/>
                </a:path>
                <a:path w="646429" h="103505">
                  <a:moveTo>
                    <a:pt x="34689" y="46227"/>
                  </a:moveTo>
                  <a:lnTo>
                    <a:pt x="15748" y="46227"/>
                  </a:lnTo>
                  <a:lnTo>
                    <a:pt x="25218" y="51752"/>
                  </a:lnTo>
                  <a:lnTo>
                    <a:pt x="34689" y="4622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2" name="object 12"/>
          <p:cNvSpPr/>
          <p:nvPr/>
        </p:nvSpPr>
        <p:spPr>
          <a:xfrm>
            <a:off x="5775705" y="2489580"/>
            <a:ext cx="118110" cy="482600"/>
          </a:xfrm>
          <a:custGeom>
            <a:avLst/>
            <a:gdLst/>
            <a:ahLst/>
            <a:cxnLst/>
            <a:rect l="l" t="t" r="r" b="b"/>
            <a:pathLst>
              <a:path w="118110" h="482600">
                <a:moveTo>
                  <a:pt x="13843" y="367284"/>
                </a:moveTo>
                <a:lnTo>
                  <a:pt x="1905" y="374650"/>
                </a:lnTo>
                <a:lnTo>
                  <a:pt x="0" y="382397"/>
                </a:lnTo>
                <a:lnTo>
                  <a:pt x="3683" y="388366"/>
                </a:lnTo>
                <a:lnTo>
                  <a:pt x="60960" y="482346"/>
                </a:lnTo>
                <a:lnTo>
                  <a:pt x="74907" y="457327"/>
                </a:lnTo>
                <a:lnTo>
                  <a:pt x="47752" y="457327"/>
                </a:lnTo>
                <a:lnTo>
                  <a:pt x="46809" y="410228"/>
                </a:lnTo>
                <a:lnTo>
                  <a:pt x="25400" y="375158"/>
                </a:lnTo>
                <a:lnTo>
                  <a:pt x="21717" y="369189"/>
                </a:lnTo>
                <a:lnTo>
                  <a:pt x="13843" y="367284"/>
                </a:lnTo>
                <a:close/>
              </a:path>
              <a:path w="118110" h="482600">
                <a:moveTo>
                  <a:pt x="46809" y="410228"/>
                </a:moveTo>
                <a:lnTo>
                  <a:pt x="47752" y="457327"/>
                </a:lnTo>
                <a:lnTo>
                  <a:pt x="73152" y="456819"/>
                </a:lnTo>
                <a:lnTo>
                  <a:pt x="73032" y="450850"/>
                </a:lnTo>
                <a:lnTo>
                  <a:pt x="49403" y="450850"/>
                </a:lnTo>
                <a:lnTo>
                  <a:pt x="60003" y="431843"/>
                </a:lnTo>
                <a:lnTo>
                  <a:pt x="46809" y="410228"/>
                </a:lnTo>
                <a:close/>
              </a:path>
              <a:path w="118110" h="482600">
                <a:moveTo>
                  <a:pt x="103505" y="365506"/>
                </a:moveTo>
                <a:lnTo>
                  <a:pt x="95758" y="367665"/>
                </a:lnTo>
                <a:lnTo>
                  <a:pt x="92329" y="373888"/>
                </a:lnTo>
                <a:lnTo>
                  <a:pt x="72213" y="409952"/>
                </a:lnTo>
                <a:lnTo>
                  <a:pt x="73152" y="456819"/>
                </a:lnTo>
                <a:lnTo>
                  <a:pt x="47752" y="457327"/>
                </a:lnTo>
                <a:lnTo>
                  <a:pt x="74907" y="457327"/>
                </a:lnTo>
                <a:lnTo>
                  <a:pt x="114554" y="386207"/>
                </a:lnTo>
                <a:lnTo>
                  <a:pt x="117856" y="380111"/>
                </a:lnTo>
                <a:lnTo>
                  <a:pt x="115697" y="372364"/>
                </a:lnTo>
                <a:lnTo>
                  <a:pt x="103505" y="365506"/>
                </a:lnTo>
                <a:close/>
              </a:path>
              <a:path w="118110" h="482600">
                <a:moveTo>
                  <a:pt x="60003" y="431843"/>
                </a:moveTo>
                <a:lnTo>
                  <a:pt x="49403" y="450850"/>
                </a:lnTo>
                <a:lnTo>
                  <a:pt x="71374" y="450469"/>
                </a:lnTo>
                <a:lnTo>
                  <a:pt x="60003" y="431843"/>
                </a:lnTo>
                <a:close/>
              </a:path>
              <a:path w="118110" h="482600">
                <a:moveTo>
                  <a:pt x="72213" y="409952"/>
                </a:moveTo>
                <a:lnTo>
                  <a:pt x="60003" y="431843"/>
                </a:lnTo>
                <a:lnTo>
                  <a:pt x="71374" y="450469"/>
                </a:lnTo>
                <a:lnTo>
                  <a:pt x="49403" y="450850"/>
                </a:lnTo>
                <a:lnTo>
                  <a:pt x="73032" y="450850"/>
                </a:lnTo>
                <a:lnTo>
                  <a:pt x="72213" y="409952"/>
                </a:lnTo>
                <a:close/>
              </a:path>
              <a:path w="118110" h="482600">
                <a:moveTo>
                  <a:pt x="64008" y="0"/>
                </a:moveTo>
                <a:lnTo>
                  <a:pt x="38608" y="508"/>
                </a:lnTo>
                <a:lnTo>
                  <a:pt x="46809" y="410228"/>
                </a:lnTo>
                <a:lnTo>
                  <a:pt x="60003" y="431843"/>
                </a:lnTo>
                <a:lnTo>
                  <a:pt x="72213" y="409952"/>
                </a:lnTo>
                <a:lnTo>
                  <a:pt x="64008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 txBox="1"/>
          <p:nvPr/>
        </p:nvSpPr>
        <p:spPr>
          <a:xfrm>
            <a:off x="4980573" y="2083941"/>
            <a:ext cx="1704975" cy="4994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spcBef>
                <a:spcPts val="475"/>
              </a:spcBef>
            </a:pPr>
            <a:r>
              <a:rPr sz="1400" b="1" dirty="0">
                <a:solidFill>
                  <a:srgbClr val="1B6A24"/>
                </a:solidFill>
                <a:latin typeface="Arial"/>
                <a:cs typeface="Arial"/>
              </a:rPr>
              <a:t>Angiotensin</a:t>
            </a:r>
            <a:r>
              <a:rPr sz="1400" b="1" spc="-11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1B6A24"/>
                </a:solidFill>
                <a:latin typeface="Arial"/>
                <a:cs typeface="Arial"/>
              </a:rPr>
              <a:t>II</a:t>
            </a:r>
            <a:endParaRPr sz="1400" dirty="0">
              <a:latin typeface="Arial"/>
              <a:cs typeface="Arial"/>
            </a:endParaRPr>
          </a:p>
          <a:p>
            <a:pPr marL="8255" algn="ctr">
              <a:spcBef>
                <a:spcPts val="345"/>
              </a:spcBef>
            </a:pP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5427" y="2425650"/>
            <a:ext cx="2642251" cy="36484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1440" marR="162560" algn="ctr">
              <a:spcBef>
                <a:spcPts val="325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Angiotensin</a:t>
            </a:r>
            <a:r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receptor</a:t>
            </a:r>
            <a:r>
              <a:rPr sz="1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blockers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(ARBs)</a:t>
            </a:r>
            <a:r>
              <a:rPr sz="1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e.g.</a:t>
            </a:r>
            <a:r>
              <a:rPr sz="1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telmisartan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37055" y="2635260"/>
            <a:ext cx="697865" cy="156845"/>
            <a:chOff x="4513054" y="2635259"/>
            <a:chExt cx="697865" cy="1568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054" y="2635259"/>
              <a:ext cx="697539" cy="1564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37201" y="2641599"/>
              <a:ext cx="646430" cy="103505"/>
            </a:xfrm>
            <a:custGeom>
              <a:avLst/>
              <a:gdLst/>
              <a:ahLst/>
              <a:cxnLst/>
              <a:rect l="l" t="t" r="r" b="b"/>
              <a:pathLst>
                <a:path w="646429" h="103505">
                  <a:moveTo>
                    <a:pt x="88646" y="0"/>
                  </a:moveTo>
                  <a:lnTo>
                    <a:pt x="85725" y="1650"/>
                  </a:lnTo>
                  <a:lnTo>
                    <a:pt x="0" y="51688"/>
                  </a:lnTo>
                  <a:lnTo>
                    <a:pt x="85725" y="101600"/>
                  </a:lnTo>
                  <a:lnTo>
                    <a:pt x="88646" y="103377"/>
                  </a:lnTo>
                  <a:lnTo>
                    <a:pt x="92583" y="102362"/>
                  </a:lnTo>
                  <a:lnTo>
                    <a:pt x="96138" y="96265"/>
                  </a:lnTo>
                  <a:lnTo>
                    <a:pt x="95123" y="92328"/>
                  </a:lnTo>
                  <a:lnTo>
                    <a:pt x="36340" y="58038"/>
                  </a:lnTo>
                  <a:lnTo>
                    <a:pt x="12700" y="58038"/>
                  </a:lnTo>
                  <a:lnTo>
                    <a:pt x="12700" y="45338"/>
                  </a:lnTo>
                  <a:lnTo>
                    <a:pt x="36122" y="45338"/>
                  </a:lnTo>
                  <a:lnTo>
                    <a:pt x="95123" y="10922"/>
                  </a:lnTo>
                  <a:lnTo>
                    <a:pt x="96138" y="6985"/>
                  </a:lnTo>
                  <a:lnTo>
                    <a:pt x="94361" y="3937"/>
                  </a:lnTo>
                  <a:lnTo>
                    <a:pt x="92583" y="1015"/>
                  </a:lnTo>
                  <a:lnTo>
                    <a:pt x="88646" y="0"/>
                  </a:lnTo>
                  <a:close/>
                </a:path>
                <a:path w="646429" h="103505">
                  <a:moveTo>
                    <a:pt x="36122" y="45338"/>
                  </a:moveTo>
                  <a:lnTo>
                    <a:pt x="12700" y="45338"/>
                  </a:lnTo>
                  <a:lnTo>
                    <a:pt x="12700" y="58038"/>
                  </a:lnTo>
                  <a:lnTo>
                    <a:pt x="36340" y="58038"/>
                  </a:lnTo>
                  <a:lnTo>
                    <a:pt x="34816" y="57150"/>
                  </a:lnTo>
                  <a:lnTo>
                    <a:pt x="15875" y="57150"/>
                  </a:lnTo>
                  <a:lnTo>
                    <a:pt x="15875" y="46100"/>
                  </a:lnTo>
                  <a:lnTo>
                    <a:pt x="34816" y="46100"/>
                  </a:lnTo>
                  <a:lnTo>
                    <a:pt x="36122" y="45338"/>
                  </a:lnTo>
                  <a:close/>
                </a:path>
                <a:path w="646429" h="103505">
                  <a:moveTo>
                    <a:pt x="646049" y="45338"/>
                  </a:moveTo>
                  <a:lnTo>
                    <a:pt x="36122" y="45338"/>
                  </a:lnTo>
                  <a:lnTo>
                    <a:pt x="25345" y="51625"/>
                  </a:lnTo>
                  <a:lnTo>
                    <a:pt x="36340" y="58038"/>
                  </a:lnTo>
                  <a:lnTo>
                    <a:pt x="646049" y="58038"/>
                  </a:lnTo>
                  <a:lnTo>
                    <a:pt x="646049" y="45338"/>
                  </a:lnTo>
                  <a:close/>
                </a:path>
                <a:path w="646429" h="103505">
                  <a:moveTo>
                    <a:pt x="15875" y="46100"/>
                  </a:moveTo>
                  <a:lnTo>
                    <a:pt x="15875" y="57150"/>
                  </a:lnTo>
                  <a:lnTo>
                    <a:pt x="25345" y="51625"/>
                  </a:lnTo>
                  <a:lnTo>
                    <a:pt x="15875" y="46100"/>
                  </a:lnTo>
                  <a:close/>
                </a:path>
                <a:path w="646429" h="103505">
                  <a:moveTo>
                    <a:pt x="25345" y="51625"/>
                  </a:moveTo>
                  <a:lnTo>
                    <a:pt x="15875" y="57150"/>
                  </a:lnTo>
                  <a:lnTo>
                    <a:pt x="34816" y="57150"/>
                  </a:lnTo>
                  <a:lnTo>
                    <a:pt x="25345" y="51625"/>
                  </a:lnTo>
                  <a:close/>
                </a:path>
                <a:path w="646429" h="103505">
                  <a:moveTo>
                    <a:pt x="34816" y="46100"/>
                  </a:moveTo>
                  <a:lnTo>
                    <a:pt x="15875" y="46100"/>
                  </a:lnTo>
                  <a:lnTo>
                    <a:pt x="25345" y="51625"/>
                  </a:lnTo>
                  <a:lnTo>
                    <a:pt x="34816" y="461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41068" y="3764279"/>
            <a:ext cx="16141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spc="-20" dirty="0">
                <a:solidFill>
                  <a:srgbClr val="88959F"/>
                </a:solidFill>
                <a:latin typeface="Arial"/>
                <a:cs typeface="Arial"/>
              </a:rPr>
              <a:t>VSMC</a:t>
            </a:r>
            <a:endParaRPr sz="1100">
              <a:latin typeface="Arial"/>
              <a:cs typeface="Arial"/>
            </a:endParaRPr>
          </a:p>
          <a:p>
            <a:pPr marL="12700" marR="5080" algn="ctr">
              <a:spcBef>
                <a:spcPts val="10"/>
              </a:spcBef>
            </a:pPr>
            <a:r>
              <a:rPr sz="1050" dirty="0">
                <a:solidFill>
                  <a:srgbClr val="88959F"/>
                </a:solidFill>
                <a:latin typeface="Arial"/>
                <a:cs typeface="Arial"/>
              </a:rPr>
              <a:t>Growth,</a:t>
            </a:r>
            <a:r>
              <a:rPr sz="1050" spc="-70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contraction, </a:t>
            </a:r>
            <a:r>
              <a:rPr sz="1050" spc="-20" dirty="0">
                <a:solidFill>
                  <a:srgbClr val="88959F"/>
                </a:solidFill>
                <a:latin typeface="Arial"/>
                <a:cs typeface="Arial"/>
              </a:rPr>
              <a:t>hypertrophy,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 fibrosis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80689" y="3764279"/>
            <a:ext cx="17424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spcBef>
                <a:spcPts val="100"/>
              </a:spcBef>
            </a:pPr>
            <a:r>
              <a:rPr sz="1100" b="1" dirty="0">
                <a:solidFill>
                  <a:srgbClr val="88959F"/>
                </a:solidFill>
                <a:latin typeface="Arial"/>
                <a:cs typeface="Arial"/>
              </a:rPr>
              <a:t>Endothelial</a:t>
            </a:r>
            <a:r>
              <a:rPr sz="1100" b="1" spc="-20" dirty="0">
                <a:solidFill>
                  <a:srgbClr val="88959F"/>
                </a:solidFill>
                <a:latin typeface="Arial"/>
                <a:cs typeface="Arial"/>
              </a:rPr>
              <a:t> cells </a:t>
            </a:r>
            <a:r>
              <a:rPr sz="1050" dirty="0">
                <a:solidFill>
                  <a:srgbClr val="88959F"/>
                </a:solidFill>
                <a:latin typeface="Arial"/>
                <a:cs typeface="Arial"/>
              </a:rPr>
              <a:t>NO</a:t>
            </a:r>
            <a:r>
              <a:rPr sz="1050" spc="-30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imbalance, dysfunction,</a:t>
            </a:r>
            <a:r>
              <a:rPr sz="1050" spc="-20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adhesion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3158" y="3764279"/>
            <a:ext cx="204406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spcBef>
                <a:spcPts val="100"/>
              </a:spcBef>
            </a:pPr>
            <a:r>
              <a:rPr sz="1100" b="1" dirty="0">
                <a:solidFill>
                  <a:srgbClr val="88959F"/>
                </a:solidFill>
                <a:latin typeface="Arial"/>
                <a:cs typeface="Arial"/>
              </a:rPr>
              <a:t>Cardiac</a:t>
            </a:r>
            <a:r>
              <a:rPr sz="1100" b="1" spc="-5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88959F"/>
                </a:solidFill>
                <a:latin typeface="Arial"/>
                <a:cs typeface="Arial"/>
              </a:rPr>
              <a:t>cells </a:t>
            </a:r>
            <a:r>
              <a:rPr sz="1050" spc="-20" dirty="0">
                <a:solidFill>
                  <a:srgbClr val="88959F"/>
                </a:solidFill>
                <a:latin typeface="Arial"/>
                <a:cs typeface="Arial"/>
              </a:rPr>
              <a:t>Hypertrophy,</a:t>
            </a:r>
            <a:r>
              <a:rPr sz="1050" spc="5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remodelling, conduction</a:t>
            </a:r>
            <a:r>
              <a:rPr sz="1050" spc="-25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disturbance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6569" y="3764279"/>
            <a:ext cx="22542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spcBef>
                <a:spcPts val="100"/>
              </a:spcBef>
            </a:pPr>
            <a:r>
              <a:rPr sz="1100" b="1" spc="-25" dirty="0">
                <a:solidFill>
                  <a:srgbClr val="88959F"/>
                </a:solidFill>
                <a:latin typeface="Arial"/>
                <a:cs typeface="Arial"/>
              </a:rPr>
              <a:t>ECM</a:t>
            </a:r>
            <a:endParaRPr sz="1100">
              <a:latin typeface="Arial"/>
              <a:cs typeface="Arial"/>
            </a:endParaRPr>
          </a:p>
          <a:p>
            <a:pPr marL="12700" marR="5080" indent="635" algn="ctr">
              <a:spcBef>
                <a:spcPts val="10"/>
              </a:spcBef>
            </a:pPr>
            <a:r>
              <a:rPr sz="1050" dirty="0">
                <a:solidFill>
                  <a:srgbClr val="88959F"/>
                </a:solidFill>
                <a:latin typeface="Arial"/>
                <a:cs typeface="Arial"/>
              </a:rPr>
              <a:t>Synthesis,</a:t>
            </a:r>
            <a:r>
              <a:rPr sz="1050" spc="-85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degradation, </a:t>
            </a:r>
            <a:r>
              <a:rPr sz="1050" dirty="0">
                <a:solidFill>
                  <a:srgbClr val="88959F"/>
                </a:solidFill>
                <a:latin typeface="Arial"/>
                <a:cs typeface="Arial"/>
              </a:rPr>
              <a:t>adhesion,</a:t>
            </a:r>
            <a:r>
              <a:rPr sz="1050" spc="-90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88959F"/>
                </a:solidFill>
                <a:latin typeface="Arial"/>
                <a:cs typeface="Arial"/>
              </a:rPr>
              <a:t>cytokine</a:t>
            </a:r>
            <a:r>
              <a:rPr sz="1050" spc="-85" dirty="0">
                <a:solidFill>
                  <a:srgbClr val="88959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88959F"/>
                </a:solidFill>
                <a:latin typeface="Arial"/>
                <a:cs typeface="Arial"/>
              </a:rPr>
              <a:t>induction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89655" y="3359404"/>
            <a:ext cx="1908810" cy="417195"/>
          </a:xfrm>
          <a:custGeom>
            <a:avLst/>
            <a:gdLst/>
            <a:ahLst/>
            <a:cxnLst/>
            <a:rect l="l" t="t" r="r" b="b"/>
            <a:pathLst>
              <a:path w="1908810" h="417195">
                <a:moveTo>
                  <a:pt x="88137" y="301117"/>
                </a:moveTo>
                <a:lnTo>
                  <a:pt x="82804" y="305689"/>
                </a:lnTo>
                <a:lnTo>
                  <a:pt x="0" y="377952"/>
                </a:lnTo>
                <a:lnTo>
                  <a:pt x="103631" y="414528"/>
                </a:lnTo>
                <a:lnTo>
                  <a:pt x="110362" y="416814"/>
                </a:lnTo>
                <a:lnTo>
                  <a:pt x="117601" y="413385"/>
                </a:lnTo>
                <a:lnTo>
                  <a:pt x="122174" y="400177"/>
                </a:lnTo>
                <a:lnTo>
                  <a:pt x="118744" y="392938"/>
                </a:lnTo>
                <a:lnTo>
                  <a:pt x="112141" y="390525"/>
                </a:lnTo>
                <a:lnTo>
                  <a:pt x="98397" y="385699"/>
                </a:lnTo>
                <a:lnTo>
                  <a:pt x="27050" y="385699"/>
                </a:lnTo>
                <a:lnTo>
                  <a:pt x="22352" y="360807"/>
                </a:lnTo>
                <a:lnTo>
                  <a:pt x="68418" y="351973"/>
                </a:lnTo>
                <a:lnTo>
                  <a:pt x="99568" y="324866"/>
                </a:lnTo>
                <a:lnTo>
                  <a:pt x="104775" y="320167"/>
                </a:lnTo>
                <a:lnTo>
                  <a:pt x="105410" y="312166"/>
                </a:lnTo>
                <a:lnTo>
                  <a:pt x="96138" y="301625"/>
                </a:lnTo>
                <a:lnTo>
                  <a:pt x="88137" y="301117"/>
                </a:lnTo>
                <a:close/>
              </a:path>
              <a:path w="1908810" h="417195">
                <a:moveTo>
                  <a:pt x="68418" y="351973"/>
                </a:moveTo>
                <a:lnTo>
                  <a:pt x="22352" y="360807"/>
                </a:lnTo>
                <a:lnTo>
                  <a:pt x="27050" y="385699"/>
                </a:lnTo>
                <a:lnTo>
                  <a:pt x="42284" y="382778"/>
                </a:lnTo>
                <a:lnTo>
                  <a:pt x="33019" y="382778"/>
                </a:lnTo>
                <a:lnTo>
                  <a:pt x="28956" y="361315"/>
                </a:lnTo>
                <a:lnTo>
                  <a:pt x="57683" y="361315"/>
                </a:lnTo>
                <a:lnTo>
                  <a:pt x="68418" y="351973"/>
                </a:lnTo>
                <a:close/>
              </a:path>
              <a:path w="1908810" h="417195">
                <a:moveTo>
                  <a:pt x="73197" y="376850"/>
                </a:moveTo>
                <a:lnTo>
                  <a:pt x="27050" y="385699"/>
                </a:lnTo>
                <a:lnTo>
                  <a:pt x="98397" y="385699"/>
                </a:lnTo>
                <a:lnTo>
                  <a:pt x="73197" y="376850"/>
                </a:lnTo>
                <a:close/>
              </a:path>
              <a:path w="1908810" h="417195">
                <a:moveTo>
                  <a:pt x="28956" y="361315"/>
                </a:moveTo>
                <a:lnTo>
                  <a:pt x="33019" y="382778"/>
                </a:lnTo>
                <a:lnTo>
                  <a:pt x="49424" y="368502"/>
                </a:lnTo>
                <a:lnTo>
                  <a:pt x="28956" y="361315"/>
                </a:lnTo>
                <a:close/>
              </a:path>
              <a:path w="1908810" h="417195">
                <a:moveTo>
                  <a:pt x="49424" y="368502"/>
                </a:moveTo>
                <a:lnTo>
                  <a:pt x="33019" y="382778"/>
                </a:lnTo>
                <a:lnTo>
                  <a:pt x="42284" y="382778"/>
                </a:lnTo>
                <a:lnTo>
                  <a:pt x="73197" y="376850"/>
                </a:lnTo>
                <a:lnTo>
                  <a:pt x="49424" y="368502"/>
                </a:lnTo>
                <a:close/>
              </a:path>
              <a:path w="1908810" h="417195">
                <a:moveTo>
                  <a:pt x="1903857" y="0"/>
                </a:moveTo>
                <a:lnTo>
                  <a:pt x="68418" y="351973"/>
                </a:lnTo>
                <a:lnTo>
                  <a:pt x="49424" y="368502"/>
                </a:lnTo>
                <a:lnTo>
                  <a:pt x="73197" y="376850"/>
                </a:lnTo>
                <a:lnTo>
                  <a:pt x="1908683" y="24892"/>
                </a:lnTo>
                <a:lnTo>
                  <a:pt x="1903857" y="0"/>
                </a:lnTo>
                <a:close/>
              </a:path>
              <a:path w="1908810" h="417195">
                <a:moveTo>
                  <a:pt x="57683" y="361315"/>
                </a:moveTo>
                <a:lnTo>
                  <a:pt x="28956" y="361315"/>
                </a:lnTo>
                <a:lnTo>
                  <a:pt x="49424" y="368502"/>
                </a:lnTo>
                <a:lnTo>
                  <a:pt x="57683" y="361315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/>
          <p:nvPr/>
        </p:nvSpPr>
        <p:spPr>
          <a:xfrm>
            <a:off x="5429884" y="3433827"/>
            <a:ext cx="196850" cy="304165"/>
          </a:xfrm>
          <a:custGeom>
            <a:avLst/>
            <a:gdLst/>
            <a:ahLst/>
            <a:cxnLst/>
            <a:rect l="l" t="t" r="r" b="b"/>
            <a:pathLst>
              <a:path w="196850" h="304164">
                <a:moveTo>
                  <a:pt x="9525" y="181101"/>
                </a:moveTo>
                <a:lnTo>
                  <a:pt x="3682" y="186690"/>
                </a:lnTo>
                <a:lnTo>
                  <a:pt x="3405" y="194437"/>
                </a:lnTo>
                <a:lnTo>
                  <a:pt x="0" y="303656"/>
                </a:lnTo>
                <a:lnTo>
                  <a:pt x="28038" y="288925"/>
                </a:lnTo>
                <a:lnTo>
                  <a:pt x="24129" y="288925"/>
                </a:lnTo>
                <a:lnTo>
                  <a:pt x="2539" y="275463"/>
                </a:lnTo>
                <a:lnTo>
                  <a:pt x="27527" y="235552"/>
                </a:lnTo>
                <a:lnTo>
                  <a:pt x="28856" y="193675"/>
                </a:lnTo>
                <a:lnTo>
                  <a:pt x="29082" y="187451"/>
                </a:lnTo>
                <a:lnTo>
                  <a:pt x="23494" y="181610"/>
                </a:lnTo>
                <a:lnTo>
                  <a:pt x="9525" y="181101"/>
                </a:lnTo>
                <a:close/>
              </a:path>
              <a:path w="196850" h="304164">
                <a:moveTo>
                  <a:pt x="27527" y="235552"/>
                </a:moveTo>
                <a:lnTo>
                  <a:pt x="2539" y="275463"/>
                </a:lnTo>
                <a:lnTo>
                  <a:pt x="24129" y="288925"/>
                </a:lnTo>
                <a:lnTo>
                  <a:pt x="28025" y="282701"/>
                </a:lnTo>
                <a:lnTo>
                  <a:pt x="26035" y="282701"/>
                </a:lnTo>
                <a:lnTo>
                  <a:pt x="7492" y="271018"/>
                </a:lnTo>
                <a:lnTo>
                  <a:pt x="26724" y="260917"/>
                </a:lnTo>
                <a:lnTo>
                  <a:pt x="27527" y="235552"/>
                </a:lnTo>
                <a:close/>
              </a:path>
              <a:path w="196850" h="304164">
                <a:moveTo>
                  <a:pt x="91820" y="226694"/>
                </a:moveTo>
                <a:lnTo>
                  <a:pt x="48975" y="249231"/>
                </a:lnTo>
                <a:lnTo>
                  <a:pt x="24129" y="288925"/>
                </a:lnTo>
                <a:lnTo>
                  <a:pt x="28038" y="288925"/>
                </a:lnTo>
                <a:lnTo>
                  <a:pt x="103631" y="249174"/>
                </a:lnTo>
                <a:lnTo>
                  <a:pt x="105917" y="241554"/>
                </a:lnTo>
                <a:lnTo>
                  <a:pt x="102742" y="235331"/>
                </a:lnTo>
                <a:lnTo>
                  <a:pt x="99440" y="229107"/>
                </a:lnTo>
                <a:lnTo>
                  <a:pt x="91820" y="226694"/>
                </a:lnTo>
                <a:close/>
              </a:path>
              <a:path w="196850" h="304164">
                <a:moveTo>
                  <a:pt x="26724" y="260917"/>
                </a:moveTo>
                <a:lnTo>
                  <a:pt x="7492" y="271018"/>
                </a:lnTo>
                <a:lnTo>
                  <a:pt x="26035" y="282701"/>
                </a:lnTo>
                <a:lnTo>
                  <a:pt x="26724" y="260917"/>
                </a:lnTo>
                <a:close/>
              </a:path>
              <a:path w="196850" h="304164">
                <a:moveTo>
                  <a:pt x="48975" y="249231"/>
                </a:moveTo>
                <a:lnTo>
                  <a:pt x="26724" y="260917"/>
                </a:lnTo>
                <a:lnTo>
                  <a:pt x="26035" y="282701"/>
                </a:lnTo>
                <a:lnTo>
                  <a:pt x="28025" y="282701"/>
                </a:lnTo>
                <a:lnTo>
                  <a:pt x="48975" y="249231"/>
                </a:lnTo>
                <a:close/>
              </a:path>
              <a:path w="196850" h="304164">
                <a:moveTo>
                  <a:pt x="175005" y="0"/>
                </a:moveTo>
                <a:lnTo>
                  <a:pt x="27527" y="235552"/>
                </a:lnTo>
                <a:lnTo>
                  <a:pt x="26724" y="260917"/>
                </a:lnTo>
                <a:lnTo>
                  <a:pt x="48975" y="249231"/>
                </a:lnTo>
                <a:lnTo>
                  <a:pt x="196468" y="13588"/>
                </a:lnTo>
                <a:lnTo>
                  <a:pt x="175005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4" name="object 24"/>
          <p:cNvSpPr/>
          <p:nvPr/>
        </p:nvSpPr>
        <p:spPr>
          <a:xfrm>
            <a:off x="6052693" y="3431286"/>
            <a:ext cx="332105" cy="306705"/>
          </a:xfrm>
          <a:custGeom>
            <a:avLst/>
            <a:gdLst/>
            <a:ahLst/>
            <a:cxnLst/>
            <a:rect l="l" t="t" r="r" b="b"/>
            <a:pathLst>
              <a:path w="332104" h="306704">
                <a:moveTo>
                  <a:pt x="222758" y="256412"/>
                </a:moveTo>
                <a:lnTo>
                  <a:pt x="216027" y="260731"/>
                </a:lnTo>
                <a:lnTo>
                  <a:pt x="212979" y="274446"/>
                </a:lnTo>
                <a:lnTo>
                  <a:pt x="217297" y="281177"/>
                </a:lnTo>
                <a:lnTo>
                  <a:pt x="331597" y="306196"/>
                </a:lnTo>
                <a:lnTo>
                  <a:pt x="329211" y="298450"/>
                </a:lnTo>
                <a:lnTo>
                  <a:pt x="304546" y="298450"/>
                </a:lnTo>
                <a:lnTo>
                  <a:pt x="269959" y="266676"/>
                </a:lnTo>
                <a:lnTo>
                  <a:pt x="229616" y="257809"/>
                </a:lnTo>
                <a:lnTo>
                  <a:pt x="222758" y="256412"/>
                </a:lnTo>
                <a:close/>
              </a:path>
              <a:path w="332104" h="306704">
                <a:moveTo>
                  <a:pt x="269959" y="266676"/>
                </a:moveTo>
                <a:lnTo>
                  <a:pt x="304546" y="298450"/>
                </a:lnTo>
                <a:lnTo>
                  <a:pt x="309677" y="292862"/>
                </a:lnTo>
                <a:lnTo>
                  <a:pt x="300990" y="292862"/>
                </a:lnTo>
                <a:lnTo>
                  <a:pt x="294575" y="272085"/>
                </a:lnTo>
                <a:lnTo>
                  <a:pt x="269959" y="266676"/>
                </a:lnTo>
                <a:close/>
              </a:path>
              <a:path w="332104" h="306704">
                <a:moveTo>
                  <a:pt x="289941" y="190626"/>
                </a:moveTo>
                <a:lnTo>
                  <a:pt x="276606" y="194690"/>
                </a:lnTo>
                <a:lnTo>
                  <a:pt x="272796" y="201802"/>
                </a:lnTo>
                <a:lnTo>
                  <a:pt x="274955" y="208533"/>
                </a:lnTo>
                <a:lnTo>
                  <a:pt x="287156" y="248054"/>
                </a:lnTo>
                <a:lnTo>
                  <a:pt x="321691" y="279781"/>
                </a:lnTo>
                <a:lnTo>
                  <a:pt x="304546" y="298450"/>
                </a:lnTo>
                <a:lnTo>
                  <a:pt x="329211" y="298450"/>
                </a:lnTo>
                <a:lnTo>
                  <a:pt x="299212" y="201040"/>
                </a:lnTo>
                <a:lnTo>
                  <a:pt x="297053" y="194309"/>
                </a:lnTo>
                <a:lnTo>
                  <a:pt x="289941" y="190626"/>
                </a:lnTo>
                <a:close/>
              </a:path>
              <a:path w="332104" h="306704">
                <a:moveTo>
                  <a:pt x="294575" y="272085"/>
                </a:moveTo>
                <a:lnTo>
                  <a:pt x="300990" y="292862"/>
                </a:lnTo>
                <a:lnTo>
                  <a:pt x="315722" y="276732"/>
                </a:lnTo>
                <a:lnTo>
                  <a:pt x="294575" y="272085"/>
                </a:lnTo>
                <a:close/>
              </a:path>
              <a:path w="332104" h="306704">
                <a:moveTo>
                  <a:pt x="287156" y="248054"/>
                </a:moveTo>
                <a:lnTo>
                  <a:pt x="294575" y="272085"/>
                </a:lnTo>
                <a:lnTo>
                  <a:pt x="315722" y="276732"/>
                </a:lnTo>
                <a:lnTo>
                  <a:pt x="300990" y="292862"/>
                </a:lnTo>
                <a:lnTo>
                  <a:pt x="309677" y="292862"/>
                </a:lnTo>
                <a:lnTo>
                  <a:pt x="321691" y="279781"/>
                </a:lnTo>
                <a:lnTo>
                  <a:pt x="287156" y="248054"/>
                </a:lnTo>
                <a:close/>
              </a:path>
              <a:path w="332104" h="306704">
                <a:moveTo>
                  <a:pt x="17145" y="0"/>
                </a:moveTo>
                <a:lnTo>
                  <a:pt x="0" y="18668"/>
                </a:lnTo>
                <a:lnTo>
                  <a:pt x="269959" y="266676"/>
                </a:lnTo>
                <a:lnTo>
                  <a:pt x="294575" y="272085"/>
                </a:lnTo>
                <a:lnTo>
                  <a:pt x="287156" y="248054"/>
                </a:lnTo>
                <a:lnTo>
                  <a:pt x="17145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5" name="object 25"/>
          <p:cNvSpPr/>
          <p:nvPr/>
        </p:nvSpPr>
        <p:spPr>
          <a:xfrm>
            <a:off x="6605015" y="3382898"/>
            <a:ext cx="2110740" cy="387350"/>
          </a:xfrm>
          <a:custGeom>
            <a:avLst/>
            <a:gdLst/>
            <a:ahLst/>
            <a:cxnLst/>
            <a:rect l="l" t="t" r="r" b="b"/>
            <a:pathLst>
              <a:path w="2110740" h="387350">
                <a:moveTo>
                  <a:pt x="2037346" y="346012"/>
                </a:moveTo>
                <a:lnTo>
                  <a:pt x="1992376" y="363600"/>
                </a:lnTo>
                <a:lnTo>
                  <a:pt x="1989074" y="370967"/>
                </a:lnTo>
                <a:lnTo>
                  <a:pt x="1991614" y="377444"/>
                </a:lnTo>
                <a:lnTo>
                  <a:pt x="1994281" y="384048"/>
                </a:lnTo>
                <a:lnTo>
                  <a:pt x="2001647" y="387223"/>
                </a:lnTo>
                <a:lnTo>
                  <a:pt x="2088494" y="353313"/>
                </a:lnTo>
                <a:lnTo>
                  <a:pt x="2083689" y="353313"/>
                </a:lnTo>
                <a:lnTo>
                  <a:pt x="2037346" y="346012"/>
                </a:lnTo>
                <a:close/>
              </a:path>
              <a:path w="2110740" h="387350">
                <a:moveTo>
                  <a:pt x="2060777" y="336847"/>
                </a:moveTo>
                <a:lnTo>
                  <a:pt x="2037346" y="346012"/>
                </a:lnTo>
                <a:lnTo>
                  <a:pt x="2083689" y="353313"/>
                </a:lnTo>
                <a:lnTo>
                  <a:pt x="2084108" y="350646"/>
                </a:lnTo>
                <a:lnTo>
                  <a:pt x="2077719" y="350646"/>
                </a:lnTo>
                <a:lnTo>
                  <a:pt x="2060777" y="336847"/>
                </a:lnTo>
                <a:close/>
              </a:path>
              <a:path w="2110740" h="387350">
                <a:moveTo>
                  <a:pt x="2019935" y="270763"/>
                </a:moveTo>
                <a:lnTo>
                  <a:pt x="2011934" y="271525"/>
                </a:lnTo>
                <a:lnTo>
                  <a:pt x="2003043" y="282448"/>
                </a:lnTo>
                <a:lnTo>
                  <a:pt x="2003933" y="290449"/>
                </a:lnTo>
                <a:lnTo>
                  <a:pt x="2009266" y="294894"/>
                </a:lnTo>
                <a:lnTo>
                  <a:pt x="2041318" y="320999"/>
                </a:lnTo>
                <a:lnTo>
                  <a:pt x="2087626" y="328294"/>
                </a:lnTo>
                <a:lnTo>
                  <a:pt x="2083689" y="353313"/>
                </a:lnTo>
                <a:lnTo>
                  <a:pt x="2088494" y="353313"/>
                </a:lnTo>
                <a:lnTo>
                  <a:pt x="2110613" y="344677"/>
                </a:lnTo>
                <a:lnTo>
                  <a:pt x="2019935" y="270763"/>
                </a:lnTo>
                <a:close/>
              </a:path>
              <a:path w="2110740" h="387350">
                <a:moveTo>
                  <a:pt x="2081022" y="328930"/>
                </a:moveTo>
                <a:lnTo>
                  <a:pt x="2060777" y="336847"/>
                </a:lnTo>
                <a:lnTo>
                  <a:pt x="2077719" y="350646"/>
                </a:lnTo>
                <a:lnTo>
                  <a:pt x="2081022" y="328930"/>
                </a:lnTo>
                <a:close/>
              </a:path>
              <a:path w="2110740" h="387350">
                <a:moveTo>
                  <a:pt x="2087526" y="328930"/>
                </a:moveTo>
                <a:lnTo>
                  <a:pt x="2081022" y="328930"/>
                </a:lnTo>
                <a:lnTo>
                  <a:pt x="2077719" y="350646"/>
                </a:lnTo>
                <a:lnTo>
                  <a:pt x="2084108" y="350646"/>
                </a:lnTo>
                <a:lnTo>
                  <a:pt x="2087526" y="328930"/>
                </a:lnTo>
                <a:close/>
              </a:path>
              <a:path w="2110740" h="387350">
                <a:moveTo>
                  <a:pt x="3937" y="0"/>
                </a:moveTo>
                <a:lnTo>
                  <a:pt x="0" y="25018"/>
                </a:lnTo>
                <a:lnTo>
                  <a:pt x="2037346" y="346012"/>
                </a:lnTo>
                <a:lnTo>
                  <a:pt x="2060777" y="336847"/>
                </a:lnTo>
                <a:lnTo>
                  <a:pt x="2041318" y="320999"/>
                </a:lnTo>
                <a:lnTo>
                  <a:pt x="3937" y="0"/>
                </a:lnTo>
                <a:close/>
              </a:path>
              <a:path w="2110740" h="387350">
                <a:moveTo>
                  <a:pt x="2041318" y="320999"/>
                </a:moveTo>
                <a:lnTo>
                  <a:pt x="2060777" y="336847"/>
                </a:lnTo>
                <a:lnTo>
                  <a:pt x="2081022" y="328930"/>
                </a:lnTo>
                <a:lnTo>
                  <a:pt x="2087526" y="328930"/>
                </a:lnTo>
                <a:lnTo>
                  <a:pt x="2087626" y="328294"/>
                </a:lnTo>
                <a:lnTo>
                  <a:pt x="2041318" y="320999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object 26"/>
          <p:cNvSpPr txBox="1"/>
          <p:nvPr/>
        </p:nvSpPr>
        <p:spPr>
          <a:xfrm>
            <a:off x="2462085" y="4648436"/>
            <a:ext cx="7214234" cy="209032"/>
          </a:xfrm>
          <a:prstGeom prst="rect">
            <a:avLst/>
          </a:prstGeom>
          <a:solidFill>
            <a:srgbClr val="F1F1F1"/>
          </a:solidFill>
          <a:ln w="19050">
            <a:solidFill>
              <a:srgbClr val="1B6A2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spcBef>
                <a:spcPts val="310"/>
              </a:spcBef>
            </a:pPr>
            <a:r>
              <a:rPr sz="1100" b="1" dirty="0">
                <a:solidFill>
                  <a:srgbClr val="1B6A24"/>
                </a:solidFill>
                <a:latin typeface="Arial"/>
                <a:cs typeface="Arial"/>
              </a:rPr>
              <a:t>Inflammation,</a:t>
            </a:r>
            <a:r>
              <a:rPr sz="1100" b="1" spc="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B6A24"/>
                </a:solidFill>
                <a:latin typeface="Arial"/>
                <a:cs typeface="Arial"/>
              </a:rPr>
              <a:t>atherosclerosis,</a:t>
            </a:r>
            <a:r>
              <a:rPr sz="1100" b="1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B6A24"/>
                </a:solidFill>
                <a:latin typeface="Arial"/>
                <a:cs typeface="Arial"/>
              </a:rPr>
              <a:t>thrombosis,</a:t>
            </a:r>
            <a:r>
              <a:rPr sz="1100" b="1" spc="-10" dirty="0">
                <a:solidFill>
                  <a:srgbClr val="1B6A24"/>
                </a:solidFill>
                <a:latin typeface="Arial"/>
                <a:cs typeface="Arial"/>
              </a:rPr>
              <a:t> fibrosis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96362" y="4368997"/>
            <a:ext cx="118110" cy="279400"/>
          </a:xfrm>
          <a:custGeom>
            <a:avLst/>
            <a:gdLst/>
            <a:ahLst/>
            <a:cxnLst/>
            <a:rect l="l" t="t" r="r" b="b"/>
            <a:pathLst>
              <a:path w="118109" h="279400">
                <a:moveTo>
                  <a:pt x="14173" y="163449"/>
                </a:moveTo>
                <a:lnTo>
                  <a:pt x="2057" y="170560"/>
                </a:lnTo>
                <a:lnTo>
                  <a:pt x="0" y="178307"/>
                </a:lnTo>
                <a:lnTo>
                  <a:pt x="58966" y="279400"/>
                </a:lnTo>
                <a:lnTo>
                  <a:pt x="73633" y="254253"/>
                </a:lnTo>
                <a:lnTo>
                  <a:pt x="46266" y="254253"/>
                </a:lnTo>
                <a:lnTo>
                  <a:pt x="46253" y="207195"/>
                </a:lnTo>
                <a:lnTo>
                  <a:pt x="25476" y="171576"/>
                </a:lnTo>
                <a:lnTo>
                  <a:pt x="21945" y="165481"/>
                </a:lnTo>
                <a:lnTo>
                  <a:pt x="14173" y="163449"/>
                </a:lnTo>
                <a:close/>
              </a:path>
              <a:path w="118109" h="279400">
                <a:moveTo>
                  <a:pt x="46266" y="207216"/>
                </a:moveTo>
                <a:lnTo>
                  <a:pt x="46266" y="254253"/>
                </a:lnTo>
                <a:lnTo>
                  <a:pt x="71666" y="254253"/>
                </a:lnTo>
                <a:lnTo>
                  <a:pt x="71666" y="247776"/>
                </a:lnTo>
                <a:lnTo>
                  <a:pt x="47993" y="247776"/>
                </a:lnTo>
                <a:lnTo>
                  <a:pt x="58959" y="228977"/>
                </a:lnTo>
                <a:lnTo>
                  <a:pt x="46266" y="207216"/>
                </a:lnTo>
                <a:close/>
              </a:path>
              <a:path w="118109" h="279400">
                <a:moveTo>
                  <a:pt x="103746" y="163449"/>
                </a:moveTo>
                <a:lnTo>
                  <a:pt x="95973" y="165481"/>
                </a:lnTo>
                <a:lnTo>
                  <a:pt x="92443" y="171576"/>
                </a:lnTo>
                <a:lnTo>
                  <a:pt x="71666" y="207195"/>
                </a:lnTo>
                <a:lnTo>
                  <a:pt x="71666" y="254253"/>
                </a:lnTo>
                <a:lnTo>
                  <a:pt x="73633" y="254253"/>
                </a:lnTo>
                <a:lnTo>
                  <a:pt x="117932" y="178307"/>
                </a:lnTo>
                <a:lnTo>
                  <a:pt x="115900" y="170560"/>
                </a:lnTo>
                <a:lnTo>
                  <a:pt x="103746" y="163449"/>
                </a:lnTo>
                <a:close/>
              </a:path>
              <a:path w="118109" h="279400">
                <a:moveTo>
                  <a:pt x="58959" y="228977"/>
                </a:moveTo>
                <a:lnTo>
                  <a:pt x="47993" y="247776"/>
                </a:lnTo>
                <a:lnTo>
                  <a:pt x="69926" y="247776"/>
                </a:lnTo>
                <a:lnTo>
                  <a:pt x="58959" y="228977"/>
                </a:lnTo>
                <a:close/>
              </a:path>
              <a:path w="118109" h="279400">
                <a:moveTo>
                  <a:pt x="71666" y="207195"/>
                </a:moveTo>
                <a:lnTo>
                  <a:pt x="58959" y="228977"/>
                </a:lnTo>
                <a:lnTo>
                  <a:pt x="69926" y="247776"/>
                </a:lnTo>
                <a:lnTo>
                  <a:pt x="71666" y="247776"/>
                </a:lnTo>
                <a:lnTo>
                  <a:pt x="71666" y="207195"/>
                </a:lnTo>
                <a:close/>
              </a:path>
              <a:path w="118109" h="279400">
                <a:moveTo>
                  <a:pt x="71666" y="0"/>
                </a:moveTo>
                <a:lnTo>
                  <a:pt x="46266" y="0"/>
                </a:lnTo>
                <a:lnTo>
                  <a:pt x="46266" y="207216"/>
                </a:lnTo>
                <a:lnTo>
                  <a:pt x="58959" y="228977"/>
                </a:lnTo>
                <a:lnTo>
                  <a:pt x="71653" y="207216"/>
                </a:lnTo>
                <a:lnTo>
                  <a:pt x="71666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8" name="object 28"/>
          <p:cNvSpPr/>
          <p:nvPr/>
        </p:nvSpPr>
        <p:spPr>
          <a:xfrm>
            <a:off x="4800702" y="4345248"/>
            <a:ext cx="118110" cy="303530"/>
          </a:xfrm>
          <a:custGeom>
            <a:avLst/>
            <a:gdLst/>
            <a:ahLst/>
            <a:cxnLst/>
            <a:rect l="l" t="t" r="r" b="b"/>
            <a:pathLst>
              <a:path w="118110" h="303529">
                <a:moveTo>
                  <a:pt x="14224" y="187325"/>
                </a:moveTo>
                <a:lnTo>
                  <a:pt x="8127" y="190881"/>
                </a:lnTo>
                <a:lnTo>
                  <a:pt x="2159" y="194437"/>
                </a:lnTo>
                <a:lnTo>
                  <a:pt x="0" y="202183"/>
                </a:lnTo>
                <a:lnTo>
                  <a:pt x="3556" y="208152"/>
                </a:lnTo>
                <a:lnTo>
                  <a:pt x="59055" y="303275"/>
                </a:lnTo>
                <a:lnTo>
                  <a:pt x="73766" y="278002"/>
                </a:lnTo>
                <a:lnTo>
                  <a:pt x="46355" y="278002"/>
                </a:lnTo>
                <a:lnTo>
                  <a:pt x="46355" y="231158"/>
                </a:lnTo>
                <a:lnTo>
                  <a:pt x="21971" y="189356"/>
                </a:lnTo>
                <a:lnTo>
                  <a:pt x="14224" y="187325"/>
                </a:lnTo>
                <a:close/>
              </a:path>
              <a:path w="118110" h="303529">
                <a:moveTo>
                  <a:pt x="46355" y="231158"/>
                </a:moveTo>
                <a:lnTo>
                  <a:pt x="46355" y="278002"/>
                </a:lnTo>
                <a:lnTo>
                  <a:pt x="71755" y="278002"/>
                </a:lnTo>
                <a:lnTo>
                  <a:pt x="71755" y="271652"/>
                </a:lnTo>
                <a:lnTo>
                  <a:pt x="48006" y="271652"/>
                </a:lnTo>
                <a:lnTo>
                  <a:pt x="58991" y="252820"/>
                </a:lnTo>
                <a:lnTo>
                  <a:pt x="46355" y="231158"/>
                </a:lnTo>
                <a:close/>
              </a:path>
              <a:path w="118110" h="303529">
                <a:moveTo>
                  <a:pt x="103759" y="187325"/>
                </a:moveTo>
                <a:lnTo>
                  <a:pt x="96012" y="189356"/>
                </a:lnTo>
                <a:lnTo>
                  <a:pt x="71755" y="230940"/>
                </a:lnTo>
                <a:lnTo>
                  <a:pt x="71755" y="278002"/>
                </a:lnTo>
                <a:lnTo>
                  <a:pt x="73766" y="278002"/>
                </a:lnTo>
                <a:lnTo>
                  <a:pt x="114426" y="208152"/>
                </a:lnTo>
                <a:lnTo>
                  <a:pt x="117983" y="202183"/>
                </a:lnTo>
                <a:lnTo>
                  <a:pt x="115950" y="194437"/>
                </a:lnTo>
                <a:lnTo>
                  <a:pt x="103759" y="187325"/>
                </a:lnTo>
                <a:close/>
              </a:path>
              <a:path w="118110" h="303529">
                <a:moveTo>
                  <a:pt x="58991" y="252820"/>
                </a:moveTo>
                <a:lnTo>
                  <a:pt x="48006" y="271652"/>
                </a:lnTo>
                <a:lnTo>
                  <a:pt x="69976" y="271652"/>
                </a:lnTo>
                <a:lnTo>
                  <a:pt x="58991" y="252820"/>
                </a:lnTo>
                <a:close/>
              </a:path>
              <a:path w="118110" h="303529">
                <a:moveTo>
                  <a:pt x="71755" y="230940"/>
                </a:moveTo>
                <a:lnTo>
                  <a:pt x="58991" y="252820"/>
                </a:lnTo>
                <a:lnTo>
                  <a:pt x="69976" y="271652"/>
                </a:lnTo>
                <a:lnTo>
                  <a:pt x="71755" y="271652"/>
                </a:lnTo>
                <a:lnTo>
                  <a:pt x="71755" y="230940"/>
                </a:lnTo>
                <a:close/>
              </a:path>
              <a:path w="118110" h="303529">
                <a:moveTo>
                  <a:pt x="71755" y="0"/>
                </a:moveTo>
                <a:lnTo>
                  <a:pt x="46355" y="0"/>
                </a:lnTo>
                <a:lnTo>
                  <a:pt x="46355" y="231158"/>
                </a:lnTo>
                <a:lnTo>
                  <a:pt x="58991" y="252820"/>
                </a:lnTo>
                <a:lnTo>
                  <a:pt x="71755" y="230940"/>
                </a:lnTo>
                <a:lnTo>
                  <a:pt x="71755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9" name="object 29"/>
          <p:cNvSpPr/>
          <p:nvPr/>
        </p:nvSpPr>
        <p:spPr>
          <a:xfrm>
            <a:off x="6905091" y="4345248"/>
            <a:ext cx="118110" cy="303530"/>
          </a:xfrm>
          <a:custGeom>
            <a:avLst/>
            <a:gdLst/>
            <a:ahLst/>
            <a:cxnLst/>
            <a:rect l="l" t="t" r="r" b="b"/>
            <a:pathLst>
              <a:path w="118110" h="303529">
                <a:moveTo>
                  <a:pt x="14097" y="187325"/>
                </a:moveTo>
                <a:lnTo>
                  <a:pt x="8128" y="190881"/>
                </a:lnTo>
                <a:lnTo>
                  <a:pt x="2032" y="194437"/>
                </a:lnTo>
                <a:lnTo>
                  <a:pt x="0" y="202183"/>
                </a:lnTo>
                <a:lnTo>
                  <a:pt x="3556" y="208152"/>
                </a:lnTo>
                <a:lnTo>
                  <a:pt x="58928" y="303275"/>
                </a:lnTo>
                <a:lnTo>
                  <a:pt x="73673" y="278002"/>
                </a:lnTo>
                <a:lnTo>
                  <a:pt x="46228" y="278002"/>
                </a:lnTo>
                <a:lnTo>
                  <a:pt x="46228" y="230940"/>
                </a:lnTo>
                <a:lnTo>
                  <a:pt x="21971" y="189356"/>
                </a:lnTo>
                <a:lnTo>
                  <a:pt x="14097" y="187325"/>
                </a:lnTo>
                <a:close/>
              </a:path>
              <a:path w="118110" h="303529">
                <a:moveTo>
                  <a:pt x="46228" y="230940"/>
                </a:moveTo>
                <a:lnTo>
                  <a:pt x="46228" y="278002"/>
                </a:lnTo>
                <a:lnTo>
                  <a:pt x="71628" y="278002"/>
                </a:lnTo>
                <a:lnTo>
                  <a:pt x="71628" y="271652"/>
                </a:lnTo>
                <a:lnTo>
                  <a:pt x="48006" y="271652"/>
                </a:lnTo>
                <a:lnTo>
                  <a:pt x="58991" y="252820"/>
                </a:lnTo>
                <a:lnTo>
                  <a:pt x="46228" y="230940"/>
                </a:lnTo>
                <a:close/>
              </a:path>
              <a:path w="118110" h="303529">
                <a:moveTo>
                  <a:pt x="103759" y="187325"/>
                </a:moveTo>
                <a:lnTo>
                  <a:pt x="96012" y="189356"/>
                </a:lnTo>
                <a:lnTo>
                  <a:pt x="71755" y="230940"/>
                </a:lnTo>
                <a:lnTo>
                  <a:pt x="71628" y="278002"/>
                </a:lnTo>
                <a:lnTo>
                  <a:pt x="73673" y="278002"/>
                </a:lnTo>
                <a:lnTo>
                  <a:pt x="114427" y="208152"/>
                </a:lnTo>
                <a:lnTo>
                  <a:pt x="117856" y="202183"/>
                </a:lnTo>
                <a:lnTo>
                  <a:pt x="115824" y="194437"/>
                </a:lnTo>
                <a:lnTo>
                  <a:pt x="109855" y="190881"/>
                </a:lnTo>
                <a:lnTo>
                  <a:pt x="103759" y="187325"/>
                </a:lnTo>
                <a:close/>
              </a:path>
              <a:path w="118110" h="303529">
                <a:moveTo>
                  <a:pt x="58991" y="252820"/>
                </a:moveTo>
                <a:lnTo>
                  <a:pt x="48006" y="271652"/>
                </a:lnTo>
                <a:lnTo>
                  <a:pt x="69977" y="271652"/>
                </a:lnTo>
                <a:lnTo>
                  <a:pt x="58991" y="252820"/>
                </a:lnTo>
                <a:close/>
              </a:path>
              <a:path w="118110" h="303529">
                <a:moveTo>
                  <a:pt x="71628" y="231158"/>
                </a:moveTo>
                <a:lnTo>
                  <a:pt x="58991" y="252820"/>
                </a:lnTo>
                <a:lnTo>
                  <a:pt x="69977" y="271652"/>
                </a:lnTo>
                <a:lnTo>
                  <a:pt x="71628" y="271652"/>
                </a:lnTo>
                <a:lnTo>
                  <a:pt x="71628" y="231158"/>
                </a:lnTo>
                <a:close/>
              </a:path>
              <a:path w="118110" h="303529">
                <a:moveTo>
                  <a:pt x="71628" y="0"/>
                </a:moveTo>
                <a:lnTo>
                  <a:pt x="46228" y="0"/>
                </a:lnTo>
                <a:lnTo>
                  <a:pt x="46355" y="231158"/>
                </a:lnTo>
                <a:lnTo>
                  <a:pt x="58991" y="252820"/>
                </a:lnTo>
                <a:lnTo>
                  <a:pt x="71628" y="231158"/>
                </a:lnTo>
                <a:lnTo>
                  <a:pt x="71628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0" name="object 30"/>
          <p:cNvSpPr/>
          <p:nvPr/>
        </p:nvSpPr>
        <p:spPr>
          <a:xfrm>
            <a:off x="9257385" y="4345248"/>
            <a:ext cx="118110" cy="303530"/>
          </a:xfrm>
          <a:custGeom>
            <a:avLst/>
            <a:gdLst/>
            <a:ahLst/>
            <a:cxnLst/>
            <a:rect l="l" t="t" r="r" b="b"/>
            <a:pathLst>
              <a:path w="118109" h="303529">
                <a:moveTo>
                  <a:pt x="14097" y="187325"/>
                </a:moveTo>
                <a:lnTo>
                  <a:pt x="8128" y="190881"/>
                </a:lnTo>
                <a:lnTo>
                  <a:pt x="2032" y="194309"/>
                </a:lnTo>
                <a:lnTo>
                  <a:pt x="0" y="202183"/>
                </a:lnTo>
                <a:lnTo>
                  <a:pt x="3556" y="208152"/>
                </a:lnTo>
                <a:lnTo>
                  <a:pt x="58928" y="303275"/>
                </a:lnTo>
                <a:lnTo>
                  <a:pt x="73673" y="278002"/>
                </a:lnTo>
                <a:lnTo>
                  <a:pt x="46228" y="278002"/>
                </a:lnTo>
                <a:lnTo>
                  <a:pt x="46228" y="231158"/>
                </a:lnTo>
                <a:lnTo>
                  <a:pt x="25400" y="195452"/>
                </a:lnTo>
                <a:lnTo>
                  <a:pt x="21971" y="189356"/>
                </a:lnTo>
                <a:lnTo>
                  <a:pt x="14097" y="187325"/>
                </a:lnTo>
                <a:close/>
              </a:path>
              <a:path w="118109" h="303529">
                <a:moveTo>
                  <a:pt x="46228" y="231158"/>
                </a:moveTo>
                <a:lnTo>
                  <a:pt x="46228" y="278002"/>
                </a:lnTo>
                <a:lnTo>
                  <a:pt x="71628" y="278002"/>
                </a:lnTo>
                <a:lnTo>
                  <a:pt x="71628" y="271652"/>
                </a:lnTo>
                <a:lnTo>
                  <a:pt x="48006" y="271652"/>
                </a:lnTo>
                <a:lnTo>
                  <a:pt x="58927" y="252929"/>
                </a:lnTo>
                <a:lnTo>
                  <a:pt x="46228" y="231158"/>
                </a:lnTo>
                <a:close/>
              </a:path>
              <a:path w="118109" h="303529">
                <a:moveTo>
                  <a:pt x="103759" y="187325"/>
                </a:moveTo>
                <a:lnTo>
                  <a:pt x="96012" y="189356"/>
                </a:lnTo>
                <a:lnTo>
                  <a:pt x="71628" y="231158"/>
                </a:lnTo>
                <a:lnTo>
                  <a:pt x="71628" y="278002"/>
                </a:lnTo>
                <a:lnTo>
                  <a:pt x="73673" y="278002"/>
                </a:lnTo>
                <a:lnTo>
                  <a:pt x="114427" y="208152"/>
                </a:lnTo>
                <a:lnTo>
                  <a:pt x="117856" y="202183"/>
                </a:lnTo>
                <a:lnTo>
                  <a:pt x="115824" y="194309"/>
                </a:lnTo>
                <a:lnTo>
                  <a:pt x="103759" y="187325"/>
                </a:lnTo>
                <a:close/>
              </a:path>
              <a:path w="118109" h="303529">
                <a:moveTo>
                  <a:pt x="58927" y="252929"/>
                </a:moveTo>
                <a:lnTo>
                  <a:pt x="48006" y="271652"/>
                </a:lnTo>
                <a:lnTo>
                  <a:pt x="69850" y="271652"/>
                </a:lnTo>
                <a:lnTo>
                  <a:pt x="58927" y="252929"/>
                </a:lnTo>
                <a:close/>
              </a:path>
              <a:path w="118109" h="303529">
                <a:moveTo>
                  <a:pt x="71628" y="231158"/>
                </a:moveTo>
                <a:lnTo>
                  <a:pt x="58927" y="252929"/>
                </a:lnTo>
                <a:lnTo>
                  <a:pt x="69850" y="271652"/>
                </a:lnTo>
                <a:lnTo>
                  <a:pt x="71628" y="271652"/>
                </a:lnTo>
                <a:lnTo>
                  <a:pt x="71628" y="231158"/>
                </a:lnTo>
                <a:close/>
              </a:path>
              <a:path w="118109" h="303529">
                <a:moveTo>
                  <a:pt x="71628" y="0"/>
                </a:moveTo>
                <a:lnTo>
                  <a:pt x="46228" y="0"/>
                </a:lnTo>
                <a:lnTo>
                  <a:pt x="46228" y="231158"/>
                </a:lnTo>
                <a:lnTo>
                  <a:pt x="58927" y="252929"/>
                </a:lnTo>
                <a:lnTo>
                  <a:pt x="71627" y="231158"/>
                </a:lnTo>
                <a:lnTo>
                  <a:pt x="71628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1" name="object 31"/>
          <p:cNvSpPr txBox="1"/>
          <p:nvPr/>
        </p:nvSpPr>
        <p:spPr>
          <a:xfrm>
            <a:off x="5214026" y="3006737"/>
            <a:ext cx="1442933" cy="2430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57785" rIns="0" bIns="0" rtlCol="0">
            <a:spAutoFit/>
          </a:bodyPr>
          <a:lstStyle/>
          <a:p>
            <a:pPr marL="154940" algn="ctr">
              <a:spcBef>
                <a:spcPts val="455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baseline="-2136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200" spc="30" baseline="-21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receptor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159819" y="4838088"/>
            <a:ext cx="101536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Adapted</a:t>
            </a:r>
            <a:r>
              <a:rPr sz="80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from</a:t>
            </a:r>
            <a:r>
              <a:rPr sz="8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ref.</a:t>
            </a:r>
            <a:r>
              <a:rPr sz="8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80808"/>
                </a:solidFill>
                <a:latin typeface="Arial"/>
                <a:cs typeface="Arial"/>
              </a:rPr>
              <a:t>1,</a:t>
            </a:r>
            <a:r>
              <a:rPr sz="8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080808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 idx="4294967295"/>
          </p:nvPr>
        </p:nvSpPr>
        <p:spPr>
          <a:xfrm>
            <a:off x="283042" y="306323"/>
            <a:ext cx="927154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9530" indent="222250" algn="l">
              <a:spcBef>
                <a:spcPts val="95"/>
              </a:spcBef>
            </a:pPr>
            <a:r>
              <a:rPr lang="en-US" sz="2000" b="0" dirty="0">
                <a:solidFill>
                  <a:srgbClr val="9A3582"/>
                </a:solidFill>
                <a:latin typeface="+mj-lt"/>
              </a:rPr>
              <a:t>T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he</a:t>
            </a:r>
            <a:r>
              <a:rPr sz="2000" b="0" spc="-80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spc="-25" dirty="0">
                <a:solidFill>
                  <a:srgbClr val="9A3582"/>
                </a:solidFill>
                <a:latin typeface="+mj-lt"/>
              </a:rPr>
              <a:t>renin-</a:t>
            </a:r>
            <a:r>
              <a:rPr sz="2000" b="0" spc="-10" dirty="0">
                <a:solidFill>
                  <a:srgbClr val="9A3582"/>
                </a:solidFill>
                <a:latin typeface="+mj-lt"/>
              </a:rPr>
              <a:t>angiotensin</a:t>
            </a:r>
            <a:r>
              <a:rPr sz="2000" b="0" spc="-9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system</a:t>
            </a:r>
            <a:r>
              <a:rPr sz="2000" b="0" spc="-6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(RAS)</a:t>
            </a:r>
            <a:r>
              <a:rPr sz="2000" b="0" spc="-6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is</a:t>
            </a:r>
            <a:r>
              <a:rPr sz="2000" b="0" spc="-7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spc="-50" dirty="0">
                <a:solidFill>
                  <a:srgbClr val="9A3582"/>
                </a:solidFill>
                <a:latin typeface="+mj-lt"/>
              </a:rPr>
              <a:t>a 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major</a:t>
            </a:r>
            <a:r>
              <a:rPr sz="2000" b="0" spc="-8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target</a:t>
            </a:r>
            <a:r>
              <a:rPr sz="2000" b="0" spc="-8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dirty="0">
                <a:solidFill>
                  <a:srgbClr val="9A3582"/>
                </a:solidFill>
                <a:latin typeface="+mj-lt"/>
              </a:rPr>
              <a:t>for</a:t>
            </a:r>
            <a:r>
              <a:rPr sz="2000" b="0" spc="-8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spc="-10" dirty="0">
                <a:solidFill>
                  <a:srgbClr val="9A3582"/>
                </a:solidFill>
                <a:latin typeface="+mj-lt"/>
              </a:rPr>
              <a:t>antihypertensive</a:t>
            </a:r>
            <a:r>
              <a:rPr sz="2000" b="0" spc="-105" dirty="0">
                <a:solidFill>
                  <a:srgbClr val="9A3582"/>
                </a:solidFill>
                <a:latin typeface="+mj-lt"/>
              </a:rPr>
              <a:t> </a:t>
            </a:r>
            <a:r>
              <a:rPr sz="2000" b="0" spc="-10" dirty="0">
                <a:solidFill>
                  <a:srgbClr val="9A3582"/>
                </a:solidFill>
                <a:latin typeface="+mj-lt"/>
              </a:rPr>
              <a:t>therapy</a:t>
            </a:r>
            <a:r>
              <a:rPr sz="2000" b="0" spc="-15" baseline="26143" dirty="0">
                <a:solidFill>
                  <a:srgbClr val="9A3582"/>
                </a:solidFill>
                <a:latin typeface="+mj-lt"/>
              </a:rPr>
              <a:t>1,2</a:t>
            </a:r>
            <a:endParaRPr sz="2000" b="0" baseline="26143" dirty="0">
              <a:solidFill>
                <a:srgbClr val="9A3582"/>
              </a:solidFill>
              <a:latin typeface="+mj-lt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37691A83-C48E-74E6-E167-6684F8081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BF33AF-003F-71F4-1BEF-DBAF81C66AFB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76A565F-2CE5-255A-D87C-E94BD265AC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021D348-0FA4-D7DC-3792-FE1A7599B925}"/>
              </a:ext>
            </a:extLst>
          </p:cNvPr>
          <p:cNvSpPr txBox="1"/>
          <p:nvPr/>
        </p:nvSpPr>
        <p:spPr>
          <a:xfrm>
            <a:off x="474188" y="6256770"/>
            <a:ext cx="6541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spcBef>
                <a:spcPts val="145"/>
              </a:spcBef>
            </a:pPr>
            <a:r>
              <a:rPr lang="en-US" sz="600" b="1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lang="en-US" sz="600" b="1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Mehta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PK,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 err="1">
                <a:solidFill>
                  <a:srgbClr val="080808"/>
                </a:solidFill>
                <a:latin typeface="Arial"/>
                <a:cs typeface="Arial"/>
              </a:rPr>
              <a:t>Griendling</a:t>
            </a:r>
            <a:r>
              <a:rPr lang="en-US" sz="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KK.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Angiotensin II</a:t>
            </a:r>
            <a:r>
              <a:rPr lang="en-US" sz="6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cell signaling:</a:t>
            </a:r>
            <a:r>
              <a:rPr lang="en-US" sz="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physiological</a:t>
            </a:r>
            <a:r>
              <a:rPr lang="en-US" sz="60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pathological</a:t>
            </a:r>
            <a:r>
              <a:rPr lang="en-US" sz="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lang="en-US" sz="6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lang="en-US" sz="60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system.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Am</a:t>
            </a:r>
            <a:r>
              <a:rPr lang="en-US" sz="600" i="1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lang="en-US" sz="600" i="1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 err="1">
                <a:solidFill>
                  <a:srgbClr val="080808"/>
                </a:solidFill>
                <a:latin typeface="Arial"/>
                <a:cs typeface="Arial"/>
              </a:rPr>
              <a:t>Physiol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 Cell Physiol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2007;292(1):C82-</a:t>
            </a:r>
            <a:r>
              <a:rPr lang="en-US" sz="60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C97.</a:t>
            </a:r>
            <a:r>
              <a:rPr lang="en-US" sz="600" spc="1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b="1" dirty="0">
                <a:solidFill>
                  <a:srgbClr val="080808"/>
                </a:solidFill>
                <a:latin typeface="Arial"/>
                <a:cs typeface="Arial"/>
              </a:rPr>
              <a:t>2.</a:t>
            </a:r>
            <a:r>
              <a:rPr lang="en-US" sz="600" b="1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 err="1">
                <a:solidFill>
                  <a:srgbClr val="080808"/>
                </a:solidFill>
                <a:latin typeface="Arial"/>
                <a:cs typeface="Arial"/>
              </a:rPr>
              <a:t>Verdecchia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lang="en-US" sz="6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Gentile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lang="en-US" sz="6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 err="1">
                <a:solidFill>
                  <a:srgbClr val="080808"/>
                </a:solidFill>
                <a:latin typeface="Arial"/>
                <a:cs typeface="Arial"/>
              </a:rPr>
              <a:t>Angeli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F,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 err="1">
                <a:solidFill>
                  <a:srgbClr val="080808"/>
                </a:solidFill>
                <a:latin typeface="Arial"/>
                <a:cs typeface="Arial"/>
              </a:rPr>
              <a:t>Reboldi</a:t>
            </a:r>
            <a:r>
              <a:rPr lang="en-US" sz="60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G.</a:t>
            </a:r>
            <a:r>
              <a:rPr lang="en-US" sz="6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Beyond blood pressure: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evidence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lang="en-US" sz="6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cardiovascular,</a:t>
            </a:r>
            <a:r>
              <a:rPr lang="en-US" sz="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cerebrovascular,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renal protective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lang="en-US" sz="6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renin-</a:t>
            </a:r>
            <a:r>
              <a:rPr lang="en-US" sz="60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angiotensin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system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blockers.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 err="1">
                <a:solidFill>
                  <a:srgbClr val="080808"/>
                </a:solidFill>
                <a:latin typeface="Arial"/>
                <a:cs typeface="Arial"/>
              </a:rPr>
              <a:t>Ther</a:t>
            </a:r>
            <a:r>
              <a:rPr lang="en-US" sz="600" i="1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Adv</a:t>
            </a:r>
            <a:r>
              <a:rPr lang="en-US" sz="600" i="1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Cardiovasc Dis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2012;6(2):81-91.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b="1" dirty="0">
                <a:solidFill>
                  <a:srgbClr val="080808"/>
                </a:solidFill>
                <a:latin typeface="Arial"/>
                <a:cs typeface="Arial"/>
              </a:rPr>
              <a:t>3.</a:t>
            </a:r>
            <a:r>
              <a:rPr lang="en-US" sz="600" b="1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Williams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B,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 err="1">
                <a:solidFill>
                  <a:srgbClr val="080808"/>
                </a:solidFill>
                <a:latin typeface="Arial"/>
                <a:cs typeface="Arial"/>
              </a:rPr>
              <a:t>Mancia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Spiering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W,</a:t>
            </a:r>
            <a:r>
              <a:rPr lang="en-US" sz="60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lang="en-US" sz="6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2018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ESC/ESH</a:t>
            </a:r>
            <a:r>
              <a:rPr lang="en-US" sz="6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Guidelines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lang="en-US" sz="60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lang="en-US" sz="60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management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spc="-25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lang="en-US" sz="60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arterial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hypertension</a:t>
            </a:r>
            <a:r>
              <a:rPr lang="en-US" sz="60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[published</a:t>
            </a:r>
            <a:r>
              <a:rPr lang="en-US" sz="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correction</a:t>
            </a:r>
            <a:r>
              <a:rPr lang="en-US" sz="60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appears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lang="en-US" sz="60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 err="1">
                <a:solidFill>
                  <a:srgbClr val="080808"/>
                </a:solidFill>
                <a:latin typeface="Arial"/>
                <a:cs typeface="Arial"/>
              </a:rPr>
              <a:t>Eur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Heart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J.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2019 Feb 1;40(5):475].</a:t>
            </a:r>
            <a:r>
              <a:rPr lang="en-US" sz="60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 err="1">
                <a:solidFill>
                  <a:srgbClr val="080808"/>
                </a:solidFill>
                <a:latin typeface="Arial"/>
                <a:cs typeface="Arial"/>
              </a:rPr>
              <a:t>Eur</a:t>
            </a:r>
            <a:r>
              <a:rPr lang="en-US" sz="600" i="1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Heart</a:t>
            </a:r>
            <a:r>
              <a:rPr lang="en-US" sz="600" i="1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i="1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lang="en-US" sz="60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lang="en-US" sz="60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600" spc="-10" dirty="0">
                <a:solidFill>
                  <a:srgbClr val="080808"/>
                </a:solidFill>
                <a:latin typeface="Arial"/>
                <a:cs typeface="Arial"/>
              </a:rPr>
              <a:t>2018;39(33):3021-3104.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4EE0CD-045B-FBBA-D3A1-AE4C3219E568}"/>
              </a:ext>
            </a:extLst>
          </p:cNvPr>
          <p:cNvSpPr/>
          <p:nvPr/>
        </p:nvSpPr>
        <p:spPr>
          <a:xfrm>
            <a:off x="778213" y="898728"/>
            <a:ext cx="10525327" cy="4157969"/>
          </a:xfrm>
          <a:prstGeom prst="rect">
            <a:avLst/>
          </a:prstGeom>
          <a:noFill/>
          <a:ln w="3175"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H Hypertension - International Society of Hypertension">
            <a:extLst>
              <a:ext uri="{FF2B5EF4-FFF2-40B4-BE49-F238E27FC236}">
                <a16:creationId xmlns:a16="http://schemas.microsoft.com/office/drawing/2014/main" id="{D519CC63-6FA5-A778-8B72-74F8C586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79" y="1084293"/>
            <a:ext cx="1866900" cy="66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23E91-41AA-9002-4E56-900A1A15E568}"/>
              </a:ext>
            </a:extLst>
          </p:cNvPr>
          <p:cNvSpPr txBox="1"/>
          <p:nvPr/>
        </p:nvSpPr>
        <p:spPr>
          <a:xfrm>
            <a:off x="3671934" y="3332181"/>
            <a:ext cx="484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2330"/>
                </a:solidFill>
                <a:effectLst/>
                <a:uLnTx/>
                <a:uFillTx/>
                <a:latin typeface="AdvSTONE-R"/>
                <a:ea typeface="+mn-ea"/>
                <a:cs typeface="+mn-cs"/>
              </a:rPr>
              <a:t> </a:t>
            </a:r>
            <a:r>
              <a:rPr lang="en-US" sz="1800" u="none" strike="noStrike" baseline="0" dirty="0">
                <a:latin typeface="+mj-lt"/>
              </a:rPr>
              <a:t>The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b="1" u="none" strike="noStrike" baseline="0" dirty="0">
                <a:solidFill>
                  <a:srgbClr val="C00000"/>
                </a:solidFill>
                <a:latin typeface="+mj-lt"/>
              </a:rPr>
              <a:t>latest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2330"/>
                </a:solidFill>
                <a:effectLst/>
                <a:uLnTx/>
                <a:uFillTx/>
                <a:latin typeface="AdvSTONE-R"/>
                <a:ea typeface="+mn-ea"/>
                <a:cs typeface="+mn-cs"/>
              </a:rPr>
              <a:t>ISH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vSTONE-R"/>
                <a:ea typeface="+mn-ea"/>
                <a:cs typeface="+mn-cs"/>
              </a:rPr>
              <a:t>hypertension guidelines</a:t>
            </a:r>
          </a:p>
        </p:txBody>
      </p:sp>
    </p:spTree>
    <p:extLst>
      <p:ext uri="{BB962C8B-B14F-4D97-AF65-F5344CB8AC3E}">
        <p14:creationId xmlns:p14="http://schemas.microsoft.com/office/powerpoint/2010/main" val="1681671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846DA7B-42C5-A04E-A143-F318A331E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12050-3F61-BD99-D85B-6315FDC32E58}"/>
              </a:ext>
            </a:extLst>
          </p:cNvPr>
          <p:cNvSpPr txBox="1"/>
          <p:nvPr/>
        </p:nvSpPr>
        <p:spPr>
          <a:xfrm>
            <a:off x="665251" y="6374154"/>
            <a:ext cx="6979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1. Hassanein, M., Akbar, M.A., et al. 2022. Management of Diabetes and Hypertension within the Gulf Region: Updates on Treatment Practices and Therapies.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Diabetes Therapy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 pp.1-28.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2FA2A-16CE-E394-4AD8-29B1F64C8E4F}"/>
              </a:ext>
            </a:extLst>
          </p:cNvPr>
          <p:cNvGrpSpPr/>
          <p:nvPr/>
        </p:nvGrpSpPr>
        <p:grpSpPr>
          <a:xfrm>
            <a:off x="1817070" y="1854035"/>
            <a:ext cx="8154561" cy="2518049"/>
            <a:chOff x="1817070" y="1854035"/>
            <a:chExt cx="8154561" cy="25180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B70C22B-6F66-2296-7FBA-12D294D3DCBF}"/>
                </a:ext>
              </a:extLst>
            </p:cNvPr>
            <p:cNvGrpSpPr/>
            <p:nvPr/>
          </p:nvGrpSpPr>
          <p:grpSpPr>
            <a:xfrm>
              <a:off x="1817070" y="1854035"/>
              <a:ext cx="2878219" cy="982056"/>
              <a:chOff x="1277744" y="1411677"/>
              <a:chExt cx="2878219" cy="982056"/>
            </a:xfrm>
          </p:grpSpPr>
          <p:pic>
            <p:nvPicPr>
              <p:cNvPr id="1026" name="Picture 2" descr="ISH Hypertension - International Society of Hypertension">
                <a:extLst>
                  <a:ext uri="{FF2B5EF4-FFF2-40B4-BE49-F238E27FC236}">
                    <a16:creationId xmlns:a16="http://schemas.microsoft.com/office/drawing/2014/main" id="{ACCBB0B0-C09B-C87B-2AB1-B90CB47AC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744" y="1411677"/>
                <a:ext cx="1866900" cy="660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DA443B-8BE0-983A-2B7E-B3FDE440F521}"/>
                  </a:ext>
                </a:extLst>
              </p:cNvPr>
              <p:cNvSpPr txBox="1"/>
              <p:nvPr/>
            </p:nvSpPr>
            <p:spPr>
              <a:xfrm>
                <a:off x="1581247" y="2024401"/>
                <a:ext cx="2574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2330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The latest  guidelines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8098EA-1100-F4F5-8B9A-1431246C0142}"/>
                </a:ext>
              </a:extLst>
            </p:cNvPr>
            <p:cNvGrpSpPr/>
            <p:nvPr/>
          </p:nvGrpSpPr>
          <p:grpSpPr>
            <a:xfrm>
              <a:off x="2607644" y="2987977"/>
              <a:ext cx="7363987" cy="1384107"/>
              <a:chOff x="2414006" y="2805097"/>
              <a:chExt cx="7363987" cy="138410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D4EBF4-F62A-5CDC-3A91-A831E4E74D27}"/>
                  </a:ext>
                </a:extLst>
              </p:cNvPr>
              <p:cNvSpPr txBox="1"/>
              <p:nvPr/>
            </p:nvSpPr>
            <p:spPr>
              <a:xfrm>
                <a:off x="2781298" y="3143207"/>
                <a:ext cx="662940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Ideal hypertension treatment should be evidence-based in relation to its ability to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A3582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prevent morbidity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and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A3582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mortality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. </a:t>
                </a:r>
                <a:r>
                  <a:rPr kumimoji="0" lang="en-US" sz="20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dvSTONE-R"/>
                    <a:ea typeface="+mn-ea"/>
                    <a:cs typeface="+mn-cs"/>
                  </a:rPr>
                  <a:t>1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E6817-7528-C115-F102-62C87C80C9F5}"/>
                  </a:ext>
                </a:extLst>
              </p:cNvPr>
              <p:cNvSpPr/>
              <p:nvPr/>
            </p:nvSpPr>
            <p:spPr>
              <a:xfrm>
                <a:off x="2414006" y="2805097"/>
                <a:ext cx="7363987" cy="1384107"/>
              </a:xfrm>
              <a:prstGeom prst="rect">
                <a:avLst/>
              </a:prstGeom>
              <a:noFill/>
              <a:ln>
                <a:solidFill>
                  <a:srgbClr val="DE08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793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D2796-F737-4CF1-5E43-970778896D61}"/>
              </a:ext>
            </a:extLst>
          </p:cNvPr>
          <p:cNvSpPr txBox="1"/>
          <p:nvPr/>
        </p:nvSpPr>
        <p:spPr>
          <a:xfrm>
            <a:off x="462163" y="6321448"/>
            <a:ext cx="6094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1.Unger, T.,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Borghi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, C.,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Charchar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, F., Khan, N.A., Poulter, N.R., Prabhakaran, D., Ramirez, A., Schlaich, M., Stergiou, G.S., Tomaszewski, M. and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Wainford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, R.D., 2020. 2020 International Society of Hypertension global hypertension practice guidelines.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Hypertension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75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 action="ppaction://hlinkfile"/>
              </a:rPr>
              <a:t>(6), pp.1334-1357.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FC943-A828-812F-3787-3EE93E7C1CD7}"/>
              </a:ext>
            </a:extLst>
          </p:cNvPr>
          <p:cNvSpPr txBox="1"/>
          <p:nvPr/>
        </p:nvSpPr>
        <p:spPr>
          <a:xfrm>
            <a:off x="709949" y="401660"/>
            <a:ext cx="8487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ISH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2020</a:t>
            </a:r>
            <a:r>
              <a:rPr lang="en-US" sz="2000" dirty="0"/>
              <a:t> guidelines optimal recommendations </a:t>
            </a:r>
            <a:r>
              <a:rPr lang="en-US" sz="2000" baseline="30000" dirty="0"/>
              <a:t>1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94A0C-44FF-7763-FA86-F87CF9BF6B02}"/>
              </a:ext>
            </a:extLst>
          </p:cNvPr>
          <p:cNvSpPr txBox="1"/>
          <p:nvPr/>
        </p:nvSpPr>
        <p:spPr>
          <a:xfrm>
            <a:off x="657113" y="5975674"/>
            <a:ext cx="9905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ACEi: Angiotensin converting enzyme inhibitor, ARB: Angiotensin receptor blocker, DHP-CCB: dihydropyridine-calcium channel blocker  ISH: international society of hypertension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857C3-06E7-257D-E5A0-5C9C2D8C6E07}"/>
              </a:ext>
            </a:extLst>
          </p:cNvPr>
          <p:cNvSpPr/>
          <p:nvPr/>
        </p:nvSpPr>
        <p:spPr>
          <a:xfrm>
            <a:off x="4292301" y="1207414"/>
            <a:ext cx="2635624" cy="763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Step 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Dual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low- dose </a:t>
            </a:r>
            <a:r>
              <a:rPr lang="en-US" sz="1400" dirty="0">
                <a:solidFill>
                  <a:schemeClr val="tx1"/>
                </a:solidFill>
              </a:rPr>
              <a:t>combination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89277-D8E9-A193-7C9A-E933428A381D}"/>
              </a:ext>
            </a:extLst>
          </p:cNvPr>
          <p:cNvSpPr/>
          <p:nvPr/>
        </p:nvSpPr>
        <p:spPr>
          <a:xfrm>
            <a:off x="4292302" y="2125736"/>
            <a:ext cx="2635623" cy="763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Step 2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Dual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full- dose </a:t>
            </a:r>
            <a:r>
              <a:rPr lang="en-US" sz="1400" dirty="0">
                <a:solidFill>
                  <a:schemeClr val="tx1"/>
                </a:solidFill>
              </a:rPr>
              <a:t>combination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647DE7-0877-A137-1D2A-84F60969551D}"/>
              </a:ext>
            </a:extLst>
          </p:cNvPr>
          <p:cNvSpPr/>
          <p:nvPr/>
        </p:nvSpPr>
        <p:spPr>
          <a:xfrm>
            <a:off x="4292302" y="3038133"/>
            <a:ext cx="2635623" cy="763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Step 3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Triple</a:t>
            </a:r>
            <a:r>
              <a:rPr lang="en-US" sz="1400" dirty="0">
                <a:solidFill>
                  <a:schemeClr val="tx1"/>
                </a:solidFill>
              </a:rPr>
              <a:t> combination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5FDB78-E1D0-7D41-E826-729F13AC95D9}"/>
              </a:ext>
            </a:extLst>
          </p:cNvPr>
          <p:cNvSpPr/>
          <p:nvPr/>
        </p:nvSpPr>
        <p:spPr>
          <a:xfrm>
            <a:off x="4292302" y="4006660"/>
            <a:ext cx="2635623" cy="107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Step 4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(Resistant hypertension)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Triple</a:t>
            </a:r>
            <a:r>
              <a:rPr lang="en-US" sz="1400" dirty="0">
                <a:solidFill>
                  <a:schemeClr val="tx1"/>
                </a:solidFill>
              </a:rPr>
              <a:t> combination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+ spironolactone or other drug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03F33-963C-635C-7182-8FDE10C07646}"/>
              </a:ext>
            </a:extLst>
          </p:cNvPr>
          <p:cNvSpPr/>
          <p:nvPr/>
        </p:nvSpPr>
        <p:spPr>
          <a:xfrm>
            <a:off x="874003" y="2628459"/>
            <a:ext cx="2635623" cy="763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Ideally single pill combination therapy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230CDE-9C37-87EE-DD78-DE1E05D23779}"/>
              </a:ext>
            </a:extLst>
          </p:cNvPr>
          <p:cNvSpPr/>
          <p:nvPr/>
        </p:nvSpPr>
        <p:spPr>
          <a:xfrm>
            <a:off x="7422776" y="1207414"/>
            <a:ext cx="3313356" cy="763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ACEi + DHP-CCB or </a:t>
            </a:r>
            <a:r>
              <a:rPr lang="en-US" sz="1400" b="1" dirty="0">
                <a:solidFill>
                  <a:schemeClr val="accent1"/>
                </a:solidFill>
              </a:rPr>
              <a:t>ARB + DHP-CCB </a:t>
            </a:r>
            <a:r>
              <a:rPr lang="en-US" sz="1400" b="1" baseline="30000" dirty="0" err="1">
                <a:solidFill>
                  <a:schemeClr val="accent1"/>
                </a:solidFill>
              </a:rPr>
              <a:t>a,b,c</a:t>
            </a:r>
            <a:r>
              <a:rPr lang="en-US" sz="1400" b="1" baseline="30000" dirty="0">
                <a:solidFill>
                  <a:schemeClr val="accent1"/>
                </a:solidFill>
              </a:rPr>
              <a:t> </a:t>
            </a:r>
            <a:endParaRPr lang="en-US" sz="1400" baseline="30000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45C9E-25B0-2169-C4D8-D699317CE8D4}"/>
              </a:ext>
            </a:extLst>
          </p:cNvPr>
          <p:cNvSpPr/>
          <p:nvPr/>
        </p:nvSpPr>
        <p:spPr>
          <a:xfrm>
            <a:off x="7422776" y="2125736"/>
            <a:ext cx="3313356" cy="763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ACEi + DHP-CCB or </a:t>
            </a:r>
            <a:r>
              <a:rPr lang="en-US" sz="1400" b="1" dirty="0">
                <a:solidFill>
                  <a:schemeClr val="accent1"/>
                </a:solidFill>
              </a:rPr>
              <a:t>ARB + DHP-CCB </a:t>
            </a:r>
            <a:r>
              <a:rPr lang="en-US" sz="1400" b="1" baseline="30000" dirty="0" err="1">
                <a:solidFill>
                  <a:schemeClr val="accent1"/>
                </a:solidFill>
              </a:rPr>
              <a:t>a,b</a:t>
            </a:r>
            <a:r>
              <a:rPr lang="en-US" sz="1400" b="1" baseline="30000" dirty="0">
                <a:solidFill>
                  <a:schemeClr val="accent1"/>
                </a:solidFill>
              </a:rPr>
              <a:t>, </a:t>
            </a:r>
            <a:endParaRPr lang="en-US" sz="1400" baseline="30000" dirty="0">
              <a:solidFill>
                <a:schemeClr val="accent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C080FF-3C5E-DFB9-AD83-BB2F4A199D22}"/>
              </a:ext>
            </a:extLst>
          </p:cNvPr>
          <p:cNvSpPr/>
          <p:nvPr/>
        </p:nvSpPr>
        <p:spPr>
          <a:xfrm>
            <a:off x="7422776" y="3041290"/>
            <a:ext cx="3313356" cy="763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ACEi + DHP-CCB + thiazide-like diuretic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or </a:t>
            </a:r>
            <a:r>
              <a:rPr lang="en-US" sz="1400" b="1" dirty="0">
                <a:solidFill>
                  <a:schemeClr val="accent1"/>
                </a:solidFill>
              </a:rPr>
              <a:t>ARB + DHP-CCB </a:t>
            </a:r>
            <a:r>
              <a:rPr lang="en-US" sz="1400" b="1" dirty="0">
                <a:solidFill>
                  <a:schemeClr val="tx1"/>
                </a:solidFill>
              </a:rPr>
              <a:t>+ thiazide-like diuretic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0F399-E6A7-1AE0-BDCF-BEBE538A37FC}"/>
              </a:ext>
            </a:extLst>
          </p:cNvPr>
          <p:cNvSpPr/>
          <p:nvPr/>
        </p:nvSpPr>
        <p:spPr>
          <a:xfrm>
            <a:off x="7422776" y="4006659"/>
            <a:ext cx="3313356" cy="107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ACEi + DHP-CCB + thiazide-like diuretic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or </a:t>
            </a:r>
            <a:r>
              <a:rPr lang="en-US" sz="1400" b="1" dirty="0">
                <a:solidFill>
                  <a:schemeClr val="accent1"/>
                </a:solidFill>
              </a:rPr>
              <a:t>ARB + DHP-CCB </a:t>
            </a:r>
            <a:r>
              <a:rPr lang="en-US" sz="1400" b="1" dirty="0">
                <a:solidFill>
                  <a:schemeClr val="tx1"/>
                </a:solidFill>
              </a:rPr>
              <a:t>+ thiazide-like diuretic </a:t>
            </a:r>
            <a:r>
              <a:rPr lang="en-US" sz="1400" b="1" baseline="30000" dirty="0">
                <a:solidFill>
                  <a:schemeClr val="accent1"/>
                </a:solidFill>
              </a:rPr>
              <a:t>d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</a:rPr>
              <a:t>+ spironolactone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E6339-3C6C-A417-02E0-C0076692992A}"/>
              </a:ext>
            </a:extLst>
          </p:cNvPr>
          <p:cNvSpPr txBox="1"/>
          <p:nvPr/>
        </p:nvSpPr>
        <p:spPr>
          <a:xfrm>
            <a:off x="571052" y="5221626"/>
            <a:ext cx="9905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a: consider monotherapy in low risk grade 1 hypertension or in ≥80 years or failure patients.</a:t>
            </a:r>
          </a:p>
          <a:p>
            <a:r>
              <a:rPr lang="en-US" sz="1050" dirty="0"/>
              <a:t>b: ACEi or ARB plus DHP-CCB in post stroke patients, very elderly , incipient HF or CCB intolerance.</a:t>
            </a:r>
          </a:p>
          <a:p>
            <a:r>
              <a:rPr lang="en-US" sz="1050" dirty="0"/>
              <a:t>c: consider ACEi or ARB plus DHP-CCB  or DHP-CCB + thiazide like diuretic.</a:t>
            </a:r>
          </a:p>
          <a:p>
            <a:r>
              <a:rPr lang="en-US" sz="1050" dirty="0"/>
              <a:t>d: caution with spironolactone or other potassium sparing diuretics when eGFR &lt;45 ml/min/1.73m</a:t>
            </a:r>
            <a:r>
              <a:rPr lang="en-US" sz="1050" baseline="30000" dirty="0"/>
              <a:t>2  </a:t>
            </a:r>
            <a:r>
              <a:rPr lang="en-US" sz="1050" dirty="0"/>
              <a:t>or K+ &gt; 4.5 mmol/L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6724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023E91-41AA-9002-4E56-900A1A15E568}"/>
              </a:ext>
            </a:extLst>
          </p:cNvPr>
          <p:cNvSpPr txBox="1"/>
          <p:nvPr/>
        </p:nvSpPr>
        <p:spPr>
          <a:xfrm>
            <a:off x="3763676" y="3244334"/>
            <a:ext cx="466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baseline="0" dirty="0">
                <a:latin typeface="+mj-lt"/>
              </a:rPr>
              <a:t>The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b="1" u="none" strike="noStrike" baseline="0" dirty="0">
                <a:solidFill>
                  <a:srgbClr val="C00000"/>
                </a:solidFill>
                <a:latin typeface="+mj-lt"/>
              </a:rPr>
              <a:t>latest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E02330"/>
                </a:solidFill>
                <a:latin typeface="AdvSTONE-R"/>
              </a:rPr>
              <a:t>ACC/AHA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vSTONE-R"/>
                <a:ea typeface="+mn-ea"/>
                <a:cs typeface="+mn-cs"/>
              </a:rPr>
              <a:t>hypertension guidelines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FB95-9B6B-94FE-2694-55CF09821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26" y="1552567"/>
            <a:ext cx="1879002" cy="606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13168-C0D4-74B5-E939-2E921895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16" y="1500126"/>
            <a:ext cx="1623832" cy="7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1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072131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AB79D-22D9-AFB8-00FF-1E7F16F90196}"/>
              </a:ext>
            </a:extLst>
          </p:cNvPr>
          <p:cNvSpPr txBox="1"/>
          <p:nvPr/>
        </p:nvSpPr>
        <p:spPr>
          <a:xfrm>
            <a:off x="561800" y="609597"/>
            <a:ext cx="8345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none" strike="noStrike" baseline="0" dirty="0">
                <a:latin typeface="+mj-lt"/>
              </a:rPr>
              <a:t>The</a:t>
            </a:r>
            <a:r>
              <a:rPr lang="en-US" sz="2000" u="none" strike="noStrike" baseline="0" dirty="0">
                <a:solidFill>
                  <a:srgbClr val="C00000"/>
                </a:solidFill>
                <a:latin typeface="+mj-lt"/>
              </a:rPr>
              <a:t> latest 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ACC/AHA </a:t>
            </a:r>
            <a:r>
              <a:rPr lang="en-US" sz="2000" i="0" u="none" strike="noStrike" baseline="0" dirty="0">
                <a:latin typeface="+mj-lt"/>
              </a:rPr>
              <a:t>hypertension guidelines: b</a:t>
            </a:r>
            <a:r>
              <a:rPr lang="en-US" sz="2000" dirty="0">
                <a:latin typeface="+mj-lt"/>
              </a:rPr>
              <a:t>lood Pressure Classification </a:t>
            </a:r>
            <a:r>
              <a:rPr lang="en-US" sz="2000" baseline="30000" dirty="0">
                <a:latin typeface="+mj-lt"/>
              </a:rPr>
              <a:t>1,2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6183A-294D-7492-FACB-78948EDEAA24}"/>
              </a:ext>
            </a:extLst>
          </p:cNvPr>
          <p:cNvSpPr txBox="1"/>
          <p:nvPr/>
        </p:nvSpPr>
        <p:spPr>
          <a:xfrm>
            <a:off x="245820" y="6107553"/>
            <a:ext cx="765638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1.Whelton, P.K., Carey, R.M.,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Aronow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, W.S., </a:t>
            </a:r>
            <a:r>
              <a:rPr lang="en-US" sz="700" dirty="0">
                <a:solidFill>
                  <a:srgbClr val="222222"/>
                </a:solidFill>
                <a:latin typeface="+mj-lt"/>
                <a:hlinkClick r:id="rId4" action="ppaction://hlinkfile"/>
              </a:rPr>
              <a:t>et. al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, E.J., 2018. 2017 ACC/AHA/AAPA/ABC/ACPM/AGS/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APhA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/ASH/ASPC/NMA/PCNA guideline for the prevention, detection, evaluation, and management of high blood pressure in adults: a report of the American College of Cardiology/American Heart Association Task Force on Clinical Practice Guidelines.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Journal of the American College of Cardiology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,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71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+mj-lt"/>
                <a:hlinkClick r:id="rId4" action="ppaction://hlinkfile"/>
              </a:rPr>
              <a:t>(19), pp.e127-e248. </a:t>
            </a:r>
            <a:endParaRPr lang="en-US" sz="700" b="0" i="0" dirty="0">
              <a:solidFill>
                <a:srgbClr val="222222"/>
              </a:solidFill>
              <a:effectLst/>
              <a:latin typeface="+mj-lt"/>
            </a:endParaRPr>
          </a:p>
          <a:p>
            <a:r>
              <a:rPr lang="en-US" sz="700" i="1" dirty="0">
                <a:effectLst/>
                <a:latin typeface="+mj-lt"/>
                <a:hlinkClick r:id="rId5" action="ppaction://hlinkfile"/>
              </a:rPr>
              <a:t>2.New ACC/AHA high blood pressure guidelines lower definition of hypertension</a:t>
            </a:r>
            <a:r>
              <a:rPr lang="en-US" sz="700" dirty="0">
                <a:effectLst/>
                <a:latin typeface="+mj-lt"/>
                <a:hlinkClick r:id="rId5" action="ppaction://hlinkfile"/>
              </a:rPr>
              <a:t> (2017) </a:t>
            </a:r>
            <a:r>
              <a:rPr lang="en-US" sz="700" i="1" dirty="0">
                <a:effectLst/>
                <a:latin typeface="+mj-lt"/>
                <a:hlinkClick r:id="rId5" action="ppaction://hlinkfile"/>
              </a:rPr>
              <a:t>American College of Cardiology</a:t>
            </a:r>
            <a:r>
              <a:rPr lang="en-US" sz="700" dirty="0">
                <a:effectLst/>
                <a:latin typeface="+mj-lt"/>
                <a:hlinkClick r:id="rId5" action="ppaction://hlinkfile"/>
              </a:rPr>
              <a:t>. Available at: </a:t>
            </a:r>
            <a:r>
              <a:rPr lang="en-US" sz="700" dirty="0">
                <a:effectLst/>
                <a:latin typeface="+mj-lt"/>
                <a:hlinkClick r:id="rId6"/>
              </a:rPr>
              <a:t>https://www.acc.org/latest-in-cardiology/articles/2017/11/08/11/47/mon-5pm-bp-guideline-aha-2017 </a:t>
            </a:r>
            <a:r>
              <a:rPr lang="en-US" sz="700" dirty="0">
                <a:effectLst/>
                <a:latin typeface="+mj-lt"/>
              </a:rPr>
              <a:t>(Accessed: October 31, 2022). </a:t>
            </a:r>
          </a:p>
          <a:p>
            <a:endParaRPr lang="en-US" sz="4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501E93B-666C-359E-8EA8-6871F9951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46595"/>
              </p:ext>
            </p:extLst>
          </p:nvPr>
        </p:nvGraphicFramePr>
        <p:xfrm>
          <a:off x="2040271" y="1746811"/>
          <a:ext cx="8161019" cy="2585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7732">
                  <a:extLst>
                    <a:ext uri="{9D8B030D-6E8A-4147-A177-3AD203B41FA5}">
                      <a16:colId xmlns:a16="http://schemas.microsoft.com/office/drawing/2014/main" val="2019716509"/>
                    </a:ext>
                  </a:extLst>
                </a:gridCol>
                <a:gridCol w="2061095">
                  <a:extLst>
                    <a:ext uri="{9D8B030D-6E8A-4147-A177-3AD203B41FA5}">
                      <a16:colId xmlns:a16="http://schemas.microsoft.com/office/drawing/2014/main" val="2012293719"/>
                    </a:ext>
                  </a:extLst>
                </a:gridCol>
                <a:gridCol w="885300">
                  <a:extLst>
                    <a:ext uri="{9D8B030D-6E8A-4147-A177-3AD203B41FA5}">
                      <a16:colId xmlns:a16="http://schemas.microsoft.com/office/drawing/2014/main" val="4254592484"/>
                    </a:ext>
                  </a:extLst>
                </a:gridCol>
                <a:gridCol w="3236892">
                  <a:extLst>
                    <a:ext uri="{9D8B030D-6E8A-4147-A177-3AD203B41FA5}">
                      <a16:colId xmlns:a16="http://schemas.microsoft.com/office/drawing/2014/main" val="2758676530"/>
                    </a:ext>
                  </a:extLst>
                </a:gridCol>
              </a:tblGrid>
              <a:tr h="333795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BP Category</a:t>
                      </a:r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DBP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29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Normal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&lt;120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&lt;80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020209"/>
                  </a:ext>
                </a:extLst>
              </a:tr>
              <a:tr h="331130">
                <a:tc>
                  <a:txBody>
                    <a:bodyPr/>
                    <a:lstStyle/>
                    <a:p>
                      <a:r>
                        <a:rPr lang="en-US" b="1" dirty="0"/>
                        <a:t>Elevated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120–129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&lt;80 mm Hg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25463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Hypertension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03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130–139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80–89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6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≥140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≥90 mm Hg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7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Hypertensive</a:t>
                      </a:r>
                      <a:r>
                        <a:rPr lang="en-US" dirty="0"/>
                        <a:t>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crisis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444444"/>
                          </a:solidFill>
                          <a:effectLst/>
                          <a:latin typeface="Open Sans" panose="020B0606030504020204" pitchFamily="34" charset="0"/>
                        </a:rPr>
                        <a:t>&gt;180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and/or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&gt;120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1406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39D16DB-7039-D2DB-5AF5-9E379B28BA18}"/>
              </a:ext>
            </a:extLst>
          </p:cNvPr>
          <p:cNvSpPr txBox="1"/>
          <p:nvPr/>
        </p:nvSpPr>
        <p:spPr>
          <a:xfrm>
            <a:off x="600092" y="5562319"/>
            <a:ext cx="791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BP: blood pressure, DBP: Diastolic blood pressure, SBP: systolic blood pressure.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A411C-D9FE-DBA6-0C4B-CB95DEBF7CD3}"/>
              </a:ext>
            </a:extLst>
          </p:cNvPr>
          <p:cNvSpPr txBox="1"/>
          <p:nvPr/>
        </p:nvSpPr>
        <p:spPr>
          <a:xfrm>
            <a:off x="600092" y="4811316"/>
            <a:ext cx="103403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ACC/AHA </a:t>
            </a:r>
            <a:r>
              <a:rPr lang="en-US" sz="1600" dirty="0">
                <a:solidFill>
                  <a:srgbClr val="444444"/>
                </a:solidFill>
                <a:latin typeface="+mj-lt"/>
              </a:rPr>
              <a:t>g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uidelines </a:t>
            </a:r>
            <a:r>
              <a:rPr lang="en-US" sz="1600" dirty="0">
                <a:solidFill>
                  <a:srgbClr val="444444"/>
                </a:solidFill>
                <a:latin typeface="+mj-lt"/>
              </a:rPr>
              <a:t>latest update 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eliminate the category of prehypertension, previous guidelines classified 140/90 mm Hg as Stage 1 hypertension, this level is classified currently as Stage 2 hypertension under the new guidelines. </a:t>
            </a:r>
            <a:r>
              <a:rPr lang="en-US" b="0" i="0" baseline="3000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1,2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5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777AD-0034-F68C-E123-165E04659202}"/>
              </a:ext>
            </a:extLst>
          </p:cNvPr>
          <p:cNvSpPr txBox="1"/>
          <p:nvPr/>
        </p:nvSpPr>
        <p:spPr>
          <a:xfrm>
            <a:off x="351484" y="1413071"/>
            <a:ext cx="6097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+mj-lt"/>
              </a:rPr>
              <a:t>BP threshold for initiating antihypertensive drug therapy</a:t>
            </a:r>
            <a:r>
              <a:rPr lang="en-US" sz="1600" b="0" i="0" u="none" strike="noStrike" baseline="30000" dirty="0">
                <a:latin typeface="+mj-lt"/>
              </a:rPr>
              <a:t>1</a:t>
            </a:r>
            <a:endParaRPr lang="en-US" sz="1600" b="0" i="0" u="none" strike="noStrike" baseline="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02E8D-A44C-DA2E-FFF5-AA39F554506D}"/>
              </a:ext>
            </a:extLst>
          </p:cNvPr>
          <p:cNvSpPr txBox="1"/>
          <p:nvPr/>
        </p:nvSpPr>
        <p:spPr>
          <a:xfrm>
            <a:off x="351484" y="2232390"/>
            <a:ext cx="5902212" cy="239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Prescribing medication for stage I hypertension is recommended  if :</a:t>
            </a:r>
          </a:p>
          <a:p>
            <a:endParaRPr lang="en-US" sz="1600" b="0" i="0" dirty="0">
              <a:solidFill>
                <a:srgbClr val="444444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+mj-lt"/>
              </a:rPr>
              <a:t>Previous </a:t>
            </a:r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cardiovascular event such as a heart attack or stroke</a:t>
            </a:r>
            <a:r>
              <a:rPr lang="en-US" sz="1600" dirty="0">
                <a:solidFill>
                  <a:srgbClr val="444444"/>
                </a:solidFill>
                <a:latin typeface="+mj-lt"/>
              </a:rPr>
              <a:t>.</a:t>
            </a:r>
            <a:endParaRPr lang="en-US" sz="1600" b="0" i="0" dirty="0">
              <a:solidFill>
                <a:srgbClr val="444444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High risk of heart attack or stroke based on 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Diabetes mellitus.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444444"/>
                </a:solidFill>
                <a:effectLst/>
                <a:latin typeface="+mj-lt"/>
              </a:rPr>
              <a:t>Chronic kidney disease. </a:t>
            </a:r>
            <a:endParaRPr lang="en-US" sz="1600" dirty="0">
              <a:solidFill>
                <a:srgbClr val="444444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44444"/>
                </a:solidFill>
                <a:latin typeface="+mj-lt"/>
              </a:rPr>
              <a:t>10-year atherosclerotic CVD risk ≥10%</a:t>
            </a:r>
            <a:r>
              <a:rPr lang="en-US" sz="1600" baseline="30000" dirty="0">
                <a:solidFill>
                  <a:srgbClr val="444444"/>
                </a:solidFill>
                <a:latin typeface="+mj-lt"/>
              </a:rPr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7E596-CAA2-7407-9303-BE92C868EF5B}"/>
              </a:ext>
            </a:extLst>
          </p:cNvPr>
          <p:cNvSpPr txBox="1"/>
          <p:nvPr/>
        </p:nvSpPr>
        <p:spPr>
          <a:xfrm>
            <a:off x="374597" y="5982156"/>
            <a:ext cx="6094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kern="1200" baseline="0" dirty="0">
                <a:solidFill>
                  <a:schemeClr val="dk1"/>
                </a:solidFill>
                <a:latin typeface="+mj-lt"/>
                <a:ea typeface="+mn-ea"/>
                <a:cs typeface="+mn-cs"/>
              </a:rPr>
              <a:t>* Based on estimation using of the ACC/AHA Pooled Cohort Equations calculator.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08CE-26D6-7A6A-7891-9E35E4CD1138}"/>
              </a:ext>
            </a:extLst>
          </p:cNvPr>
          <p:cNvSpPr txBox="1"/>
          <p:nvPr/>
        </p:nvSpPr>
        <p:spPr>
          <a:xfrm>
            <a:off x="255487" y="6308603"/>
            <a:ext cx="744395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1.Whelton, P.K., Carey, R.M.,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Aronow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 W.S., et. al, E.J., 2018. 2017 ACC/AHA/AAPA/ABC/ACPM/AGS/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APhA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/ASH/ASPC/NMA/PCNA guideline for the prevention, detection, evaluation, and management of high blood pressure in adults: a report of the American College of Cardiology/American Heart Association Task Force on Clinical Practice Guidelines. </a:t>
            </a:r>
            <a:r>
              <a:rPr kumimoji="0" lang="en-US" sz="7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Journal of the American College of Cardiology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 </a:t>
            </a:r>
            <a:r>
              <a:rPr kumimoji="0" lang="en-US" sz="7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71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(19), pp.e127-e248. 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1A76CF-5C77-A293-F545-D22A47E5F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96" y="861183"/>
            <a:ext cx="5480779" cy="50479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E4844-886A-158D-2E1A-27D55EE30AE6}"/>
              </a:ext>
            </a:extLst>
          </p:cNvPr>
          <p:cNvSpPr txBox="1"/>
          <p:nvPr/>
        </p:nvSpPr>
        <p:spPr>
          <a:xfrm>
            <a:off x="351484" y="103016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baseline="0" dirty="0">
                <a:latin typeface="+mj-lt"/>
              </a:rPr>
              <a:t>The</a:t>
            </a:r>
            <a:r>
              <a:rPr lang="en-US" sz="1800" u="none" strike="noStrike" baseline="0" dirty="0">
                <a:solidFill>
                  <a:srgbClr val="C00000"/>
                </a:solidFill>
                <a:latin typeface="+mj-lt"/>
              </a:rPr>
              <a:t> latest 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ACC/AHA </a:t>
            </a:r>
            <a:r>
              <a:rPr lang="en-US" sz="1800" dirty="0">
                <a:latin typeface="+mj-lt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69616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1,579 Arabian Man Stock Photos, Pictures &amp; Royalty-Free ...">
            <a:extLst>
              <a:ext uri="{FF2B5EF4-FFF2-40B4-BE49-F238E27FC236}">
                <a16:creationId xmlns:a16="http://schemas.microsoft.com/office/drawing/2014/main" id="{C188A8FC-6075-B34C-7C8D-34B15BD6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9837" l="9804" r="95098">
                        <a14:foregroundMark x1="46324" y1="86438" x2="74265" y2="95588"/>
                        <a14:foregroundMark x1="88480" y1="73529" x2="90686" y2="80229"/>
                        <a14:foregroundMark x1="23775" y1="83497" x2="21324" y2="91503"/>
                        <a14:foregroundMark x1="33333" y1="90033" x2="31618" y2="98693"/>
                        <a14:foregroundMark x1="27696" y1="89379" x2="25490" y2="99837"/>
                        <a14:foregroundMark x1="21324" y1="96242" x2="19118" y2="99510"/>
                        <a14:foregroundMark x1="95098" y1="73693" x2="93873" y2="83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0" y="1474482"/>
            <a:ext cx="2903508" cy="43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E2A16-1C0C-7344-3443-53423B247A95}"/>
              </a:ext>
            </a:extLst>
          </p:cNvPr>
          <p:cNvSpPr txBox="1"/>
          <p:nvPr/>
        </p:nvSpPr>
        <p:spPr>
          <a:xfrm>
            <a:off x="477981" y="997429"/>
            <a:ext cx="218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Meet </a:t>
            </a:r>
            <a:r>
              <a:rPr lang="en-US" sz="2800" b="1" dirty="0">
                <a:solidFill>
                  <a:srgbClr val="7030A0"/>
                </a:solidFill>
              </a:rPr>
              <a:t>Mohamed</a:t>
            </a:r>
            <a:r>
              <a:rPr lang="en-US" sz="28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4A1F8-240B-D16F-1589-F2AB819E61B9}"/>
              </a:ext>
            </a:extLst>
          </p:cNvPr>
          <p:cNvSpPr txBox="1"/>
          <p:nvPr/>
        </p:nvSpPr>
        <p:spPr>
          <a:xfrm>
            <a:off x="4144385" y="2308971"/>
            <a:ext cx="290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Age: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40 years 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6F51C-EDAE-5094-3D7A-D32B366974C9}"/>
              </a:ext>
            </a:extLst>
          </p:cNvPr>
          <p:cNvSpPr txBox="1"/>
          <p:nvPr/>
        </p:nvSpPr>
        <p:spPr>
          <a:xfrm>
            <a:off x="4144385" y="2656549"/>
            <a:ext cx="331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400" b="1" dirty="0"/>
              <a:t>Blood pressure: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140/90 mmHg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9A2-C76F-A494-09FF-6D584EF34CF5}"/>
              </a:ext>
            </a:extLst>
          </p:cNvPr>
          <p:cNvSpPr txBox="1"/>
          <p:nvPr/>
        </p:nvSpPr>
        <p:spPr>
          <a:xfrm>
            <a:off x="4144385" y="5818836"/>
            <a:ext cx="6094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 According ACC/AHA 2017 guidelines hypertension classification.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0F3E-C186-9BF0-37B9-60BAB5CA1BAC}"/>
              </a:ext>
            </a:extLst>
          </p:cNvPr>
          <p:cNvSpPr txBox="1"/>
          <p:nvPr/>
        </p:nvSpPr>
        <p:spPr>
          <a:xfrm>
            <a:off x="4144385" y="1687776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type 2 diabetic patient with stage 2 hypertension</a:t>
            </a:r>
            <a:r>
              <a:rPr lang="en-US" b="1" baseline="30000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2A9B1-675C-D52F-847D-BC3742B6788A}"/>
              </a:ext>
            </a:extLst>
          </p:cNvPr>
          <p:cNvSpPr txBox="1"/>
          <p:nvPr/>
        </p:nvSpPr>
        <p:spPr>
          <a:xfrm>
            <a:off x="4144385" y="3038761"/>
            <a:ext cx="5234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400" i="1" dirty="0"/>
              <a:t>Note</a:t>
            </a:r>
            <a:r>
              <a:rPr lang="en-US" sz="1400" dirty="0"/>
              <a:t>: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uncontrolled BP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5A715-10F5-F748-DEB2-175EF43E106C}"/>
              </a:ext>
            </a:extLst>
          </p:cNvPr>
          <p:cNvSpPr txBox="1"/>
          <p:nvPr/>
        </p:nvSpPr>
        <p:spPr>
          <a:xfrm>
            <a:off x="4144385" y="3404975"/>
            <a:ext cx="5234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400" b="1" dirty="0"/>
              <a:t>Medications</a:t>
            </a:r>
            <a:r>
              <a:rPr lang="en-US" sz="1400" dirty="0"/>
              <a:t>: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B5CAF-480E-B36F-7C03-4C61E88088B3}"/>
              </a:ext>
            </a:extLst>
          </p:cNvPr>
          <p:cNvSpPr txBox="1"/>
          <p:nvPr/>
        </p:nvSpPr>
        <p:spPr>
          <a:xfrm>
            <a:off x="4144385" y="3745428"/>
            <a:ext cx="5234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Monotherapy Valsartan</a:t>
            </a:r>
          </a:p>
          <a:p>
            <a:pPr rtl="1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Metformin 100mg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xr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Bradley Hand ITC" panose="03070402050302030203" pitchFamily="66" charset="0"/>
            </a:endParaRPr>
          </a:p>
          <a:p>
            <a:pPr rtl="1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linagliptin </a:t>
            </a:r>
          </a:p>
          <a:p>
            <a:pPr rtl="1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Aspirin 100 mg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A88F1-E5C0-94EB-70D1-93FB883727F1}"/>
              </a:ext>
            </a:extLst>
          </p:cNvPr>
          <p:cNvSpPr txBox="1"/>
          <p:nvPr/>
        </p:nvSpPr>
        <p:spPr>
          <a:xfrm>
            <a:off x="4144385" y="4831670"/>
            <a:ext cx="5234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400" i="1" dirty="0"/>
              <a:t>Note</a:t>
            </a:r>
            <a:r>
              <a:rPr lang="en-US" sz="1400" dirty="0"/>
              <a:t>:  </a:t>
            </a:r>
            <a:r>
              <a:rPr lang="en-US" sz="1600" dirty="0">
                <a:solidFill>
                  <a:schemeClr val="accent1"/>
                </a:solidFill>
                <a:latin typeface="Bradley Hand ITC" panose="03070402050302030203" pitchFamily="66" charset="0"/>
              </a:rPr>
              <a:t>pill burden is problematic for the patient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CF153-E608-87D4-D749-CF843E1713E3}"/>
              </a:ext>
            </a:extLst>
          </p:cNvPr>
          <p:cNvSpPr txBox="1"/>
          <p:nvPr/>
        </p:nvSpPr>
        <p:spPr>
          <a:xfrm>
            <a:off x="4144385" y="5216520"/>
            <a:ext cx="761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Family history: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father had stroke at age of 60, Mother suffer from MI from age of 50.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D75109-8999-32F0-0821-B3A2316C5942}"/>
                  </a:ext>
                </a:extLst>
              </p14:cNvPr>
              <p14:cNvContentPartPr/>
              <p14:nvPr/>
            </p14:nvContentPartPr>
            <p14:xfrm>
              <a:off x="6798515" y="316251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D75109-8999-32F0-0821-B3A2316C59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4195" y="3158195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478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3559E-FFAD-8C64-07FE-E08EC811B840}"/>
              </a:ext>
            </a:extLst>
          </p:cNvPr>
          <p:cNvSpPr txBox="1"/>
          <p:nvPr/>
        </p:nvSpPr>
        <p:spPr>
          <a:xfrm>
            <a:off x="545783" y="6399587"/>
            <a:ext cx="609790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1.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Whelton, P.K., Carey, et. al., 2022. Harmonization of the American College of Cardiology/American Heart Association and European Society of Cardiology/European Society of Hypertension Blood Pressure/Hypertension Guidelines: Comparisons, Reflections, and Recommendations.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European heart journal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43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(35), pp.3302-3311.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35600-C12E-30A1-BF6E-9E8F7C0334F7}"/>
              </a:ext>
            </a:extLst>
          </p:cNvPr>
          <p:cNvSpPr txBox="1"/>
          <p:nvPr/>
        </p:nvSpPr>
        <p:spPr>
          <a:xfrm>
            <a:off x="201865" y="470177"/>
            <a:ext cx="6097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The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 latest ACC/AHA </a:t>
            </a:r>
            <a:r>
              <a:rPr lang="en-US" sz="2000" dirty="0">
                <a:latin typeface="+mj-lt"/>
              </a:rPr>
              <a:t>&amp; </a:t>
            </a:r>
            <a:r>
              <a:rPr lang="en-US" sz="2000" i="0" u="none" strike="noStrike" baseline="0" dirty="0">
                <a:solidFill>
                  <a:srgbClr val="C00000"/>
                </a:solidFill>
                <a:latin typeface="+mj-lt"/>
              </a:rPr>
              <a:t>ESC/ESH </a:t>
            </a:r>
            <a:r>
              <a:rPr lang="en-US" sz="2000" i="0" u="none" strike="noStrike" baseline="0" dirty="0">
                <a:latin typeface="+mj-lt"/>
              </a:rPr>
              <a:t>hypertension guidelines </a:t>
            </a:r>
            <a:r>
              <a:rPr lang="en-US" sz="2000" i="0" u="none" strike="noStrike" baseline="0" dirty="0">
                <a:solidFill>
                  <a:srgbClr val="C00000"/>
                </a:solidFill>
                <a:latin typeface="+mj-lt"/>
              </a:rPr>
              <a:t>2022 </a:t>
            </a:r>
            <a:r>
              <a:rPr lang="en-US" sz="2000" i="0" u="none" strike="noStrike" baseline="0" dirty="0">
                <a:latin typeface="+mj-lt"/>
              </a:rPr>
              <a:t>recommendations </a:t>
            </a:r>
            <a:r>
              <a:rPr lang="en-US" sz="2000" i="0" u="none" strike="noStrike" baseline="30000" dirty="0">
                <a:latin typeface="+mj-lt"/>
              </a:rPr>
              <a:t>1</a:t>
            </a:r>
            <a:endParaRPr lang="en-US" sz="2000" dirty="0"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F087C8-4DD7-73E3-BA1C-B0CDC83DA72E}"/>
              </a:ext>
            </a:extLst>
          </p:cNvPr>
          <p:cNvGrpSpPr/>
          <p:nvPr/>
        </p:nvGrpSpPr>
        <p:grpSpPr>
          <a:xfrm>
            <a:off x="1672345" y="5247367"/>
            <a:ext cx="8710821" cy="729544"/>
            <a:chOff x="1307386" y="4944046"/>
            <a:chExt cx="9759472" cy="9428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D7FE45-C261-BBFA-E0A4-69C95BF50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386" y="5100926"/>
              <a:ext cx="1184913" cy="441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FC414D-544F-6960-BA08-D58B9DDFF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098" y="4944046"/>
              <a:ext cx="1103863" cy="598293"/>
            </a:xfrm>
            <a:prstGeom prst="rect">
              <a:avLst/>
            </a:prstGeom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F1A9CE7A-DF87-E1A6-DF53-986D584A5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760" y="4944046"/>
              <a:ext cx="1571361" cy="942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European Society of Hypertension">
              <a:extLst>
                <a:ext uri="{FF2B5EF4-FFF2-40B4-BE49-F238E27FC236}">
                  <a16:creationId xmlns:a16="http://schemas.microsoft.com/office/drawing/2014/main" id="{C09A6FF0-AD84-824B-5464-9977F6710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919" y="5084276"/>
              <a:ext cx="1345939" cy="472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E1E399-B0E3-B2C6-8E6A-F8CCEAA4E672}"/>
              </a:ext>
            </a:extLst>
          </p:cNvPr>
          <p:cNvSpPr txBox="1"/>
          <p:nvPr/>
        </p:nvSpPr>
        <p:spPr>
          <a:xfrm>
            <a:off x="201865" y="4476653"/>
            <a:ext cx="10854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no compelling indication for drug choice, consider initial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2-drug combination.  CCB  plus ARBs combination as one of the recommendations </a:t>
            </a:r>
            <a:r>
              <a:rPr lang="en-US" sz="1600" dirty="0">
                <a:solidFill>
                  <a:srgbClr val="7030A0"/>
                </a:solidFill>
                <a:latin typeface="Calibri" panose="020F0502020204030204"/>
              </a:rPr>
              <a:t>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primary agents, favoring single pill combination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. </a:t>
            </a:r>
            <a:r>
              <a:rPr lang="en-US" sz="1600" baseline="30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625A2-5EA9-E171-6463-D3B3FDC1EC9D}"/>
              </a:ext>
            </a:extLst>
          </p:cNvPr>
          <p:cNvSpPr txBox="1"/>
          <p:nvPr/>
        </p:nvSpPr>
        <p:spPr>
          <a:xfrm>
            <a:off x="545783" y="5921422"/>
            <a:ext cx="63288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ngiotensin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receptor blockers; CCB: calcium channel blockers. 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EED92-0472-800C-DA2A-0AE5D2F436CA}"/>
              </a:ext>
            </a:extLst>
          </p:cNvPr>
          <p:cNvSpPr txBox="1"/>
          <p:nvPr/>
        </p:nvSpPr>
        <p:spPr>
          <a:xfrm>
            <a:off x="201865" y="1797196"/>
            <a:ext cx="5203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u="none" strike="noStrike" baseline="0" dirty="0">
                <a:latin typeface="AkzidenzGroteskBE-Bold"/>
              </a:rPr>
              <a:t>Antihypertensive Drug Therapy for Management of Hypertension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89A80-B2BF-CB2B-276A-A6B4ED371896}"/>
              </a:ext>
            </a:extLst>
          </p:cNvPr>
          <p:cNvSpPr txBox="1"/>
          <p:nvPr/>
        </p:nvSpPr>
        <p:spPr>
          <a:xfrm>
            <a:off x="201865" y="4090011"/>
            <a:ext cx="6094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kern="1200" baseline="0" dirty="0">
                <a:solidFill>
                  <a:schemeClr val="dk1"/>
                </a:solidFill>
                <a:latin typeface="+mj-lt"/>
                <a:ea typeface="+mn-ea"/>
                <a:cs typeface="+mn-cs"/>
              </a:rPr>
              <a:t>* Based on estimation using of the ACC/AHA Pooled Cohort Equations calculator.</a:t>
            </a:r>
          </a:p>
        </p:txBody>
      </p:sp>
      <p:graphicFrame>
        <p:nvGraphicFramePr>
          <p:cNvPr id="28" name="Table 25">
            <a:extLst>
              <a:ext uri="{FF2B5EF4-FFF2-40B4-BE49-F238E27FC236}">
                <a16:creationId xmlns:a16="http://schemas.microsoft.com/office/drawing/2014/main" id="{FA7A2CC8-E271-819B-608D-D3BCE0841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6935"/>
              </p:ext>
            </p:extLst>
          </p:nvPr>
        </p:nvGraphicFramePr>
        <p:xfrm>
          <a:off x="201865" y="2304647"/>
          <a:ext cx="8884713" cy="156615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44378">
                  <a:extLst>
                    <a:ext uri="{9D8B030D-6E8A-4147-A177-3AD203B41FA5}">
                      <a16:colId xmlns:a16="http://schemas.microsoft.com/office/drawing/2014/main" val="3554330354"/>
                    </a:ext>
                  </a:extLst>
                </a:gridCol>
                <a:gridCol w="4940335">
                  <a:extLst>
                    <a:ext uri="{9D8B030D-6E8A-4147-A177-3AD203B41FA5}">
                      <a16:colId xmlns:a16="http://schemas.microsoft.com/office/drawing/2014/main" val="232075990"/>
                    </a:ext>
                  </a:extLst>
                </a:gridCol>
              </a:tblGrid>
              <a:tr h="28599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baseline="0" dirty="0">
                          <a:solidFill>
                            <a:srgbClr val="C00000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ACC/AHA </a:t>
                      </a:r>
                      <a:r>
                        <a:rPr lang="en-US" sz="1200" b="1" i="0" u="none" strike="noStrike" baseline="0" dirty="0">
                          <a:latin typeface="AkzidenzGroteskBE-Bold"/>
                        </a:rPr>
                        <a:t>guidelines recommends </a:t>
                      </a:r>
                      <a:endParaRPr lang="en-US" sz="1200" b="1" i="0" u="none" strike="noStrike" kern="1200" baseline="0" dirty="0">
                        <a:solidFill>
                          <a:srgbClr val="C00000"/>
                        </a:solidFill>
                        <a:latin typeface="AkzidenzGroteskBE-Bold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baseline="0" dirty="0">
                          <a:solidFill>
                            <a:srgbClr val="C00000"/>
                          </a:solidFill>
                          <a:latin typeface="AkzidenzGroteskBE-Bold"/>
                        </a:rPr>
                        <a:t>ESC/ESH </a:t>
                      </a:r>
                      <a:r>
                        <a:rPr lang="en-US" sz="1200" b="1" i="0" u="none" strike="noStrike" baseline="0" dirty="0">
                          <a:latin typeface="AkzidenzGroteskBE-Bold"/>
                        </a:rPr>
                        <a:t>guidelines recommends </a:t>
                      </a:r>
                      <a:endParaRPr 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70198"/>
                  </a:ext>
                </a:extLst>
              </a:tr>
              <a:tr h="18474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Treatment strategy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kzidenzGroteskBE-Bold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09111"/>
                  </a:ext>
                </a:extLst>
              </a:tr>
              <a:tr h="566842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Combination therapy is required in </a:t>
                      </a:r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most patients 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and is specifically recommended in: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African Americans </a:t>
                      </a:r>
                      <a:endParaRPr lang="en-US" sz="1200" b="0" i="0" u="none" strike="noStrike" kern="1200" baseline="0" dirty="0">
                        <a:solidFill>
                          <a:schemeClr val="dk1"/>
                        </a:solidFill>
                        <a:latin typeface="AkzidenzGroteskBE-Bold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Adults with a starting SBP/DBP= 20/10 mm Hg 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above the BP treatment target.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Initial combination therapy with</a:t>
                      </a: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ACE inhibitors or </a:t>
                      </a:r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ARB plus CCB 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or diuretic </a:t>
                      </a:r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recommended in most</a:t>
                      </a:r>
                    </a:p>
                    <a:p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patients with hypertension, 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with the use of </a:t>
                      </a:r>
                      <a:r>
                        <a:rPr lang="en-US" sz="1200" b="1" i="0" u="none" strike="noStrike" kern="1200" baseline="0" dirty="0">
                          <a:solidFill>
                            <a:schemeClr val="dk1"/>
                          </a:solidFill>
                          <a:latin typeface="AkzidenzGroteskBE-Bold"/>
                          <a:ea typeface="+mn-ea"/>
                          <a:cs typeface="+mn-cs"/>
                        </a:rPr>
                        <a:t>single-pill combinations strongly favored</a:t>
                      </a:r>
                      <a:r>
                        <a:rPr lang="en-US" b="1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3530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8C076BD-01A4-BCE9-C6F2-8644582CDA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4879" y="319920"/>
            <a:ext cx="3810735" cy="171628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665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50E87-DD53-7CD7-8C8B-824463BDA07D}"/>
              </a:ext>
            </a:extLst>
          </p:cNvPr>
          <p:cNvSpPr txBox="1"/>
          <p:nvPr/>
        </p:nvSpPr>
        <p:spPr>
          <a:xfrm>
            <a:off x="892478" y="1104802"/>
            <a:ext cx="9654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u="none" strike="noStrike" baseline="0" dirty="0">
                <a:latin typeface="+mj-lt"/>
              </a:rPr>
              <a:t>The</a:t>
            </a:r>
            <a:r>
              <a:rPr lang="en-US" sz="2000" u="none" strike="noStrike" baseline="0" dirty="0">
                <a:solidFill>
                  <a:srgbClr val="C00000"/>
                </a:solidFill>
                <a:latin typeface="+mj-lt"/>
              </a:rPr>
              <a:t> latest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+mj-lt"/>
              </a:rPr>
              <a:t>ACC/AHA </a:t>
            </a:r>
            <a:r>
              <a:rPr lang="en-US" sz="2000" b="0" i="0" u="none" strike="noStrike" baseline="0" dirty="0">
                <a:latin typeface="+mj-lt"/>
              </a:rPr>
              <a:t>guidelines encourages single pill</a:t>
            </a:r>
            <a:r>
              <a:rPr lang="en-US" sz="2000" dirty="0">
                <a:latin typeface="+mj-lt"/>
              </a:rPr>
              <a:t> </a:t>
            </a:r>
            <a:r>
              <a:rPr lang="en-US" sz="2000" b="0" i="0" u="none" strike="noStrike" baseline="0" dirty="0">
                <a:latin typeface="+mj-lt"/>
              </a:rPr>
              <a:t>combinations when possible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6D325-8D19-3ED5-C6B2-EDEECBE0E437}"/>
              </a:ext>
            </a:extLst>
          </p:cNvPr>
          <p:cNvSpPr txBox="1"/>
          <p:nvPr/>
        </p:nvSpPr>
        <p:spPr>
          <a:xfrm>
            <a:off x="589352" y="6311182"/>
            <a:ext cx="633934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1.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Whelton, P.K., Carey, et. al., 2022. Harmonization of the American College of Cardiology/American Heart Association and European Society of Cardiology/European Society of Hypertension Blood Pressure/Hypertension Guidelines: Comparisons, Reflections, and Recommendations.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European heart journal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43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(35), pp.3302-3311.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87C576-5309-9B64-DD24-E30879A4C9EE}"/>
              </a:ext>
            </a:extLst>
          </p:cNvPr>
          <p:cNvGrpSpPr/>
          <p:nvPr/>
        </p:nvGrpSpPr>
        <p:grpSpPr>
          <a:xfrm>
            <a:off x="1645085" y="2007181"/>
            <a:ext cx="8901830" cy="3019003"/>
            <a:chOff x="1645085" y="2211836"/>
            <a:chExt cx="8901830" cy="30190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7496AC-FA91-2E9D-76A9-8C9F97EAB0E3}"/>
                </a:ext>
              </a:extLst>
            </p:cNvPr>
            <p:cNvSpPr txBox="1"/>
            <p:nvPr/>
          </p:nvSpPr>
          <p:spPr>
            <a:xfrm>
              <a:off x="6885131" y="4307509"/>
              <a:ext cx="36617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rgbClr val="444444"/>
                  </a:solidFill>
                  <a:latin typeface="+mj-lt"/>
                </a:rPr>
                <a:t>Single pill combination may increase patient consistency. </a:t>
              </a:r>
              <a:r>
                <a:rPr lang="en-US" baseline="30000" dirty="0">
                  <a:solidFill>
                    <a:srgbClr val="444444"/>
                  </a:solidFill>
                  <a:latin typeface="+mj-lt"/>
                </a:rPr>
                <a:t>1</a:t>
              </a:r>
              <a:endParaRPr lang="en-US" dirty="0">
                <a:solidFill>
                  <a:srgbClr val="444444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0B89A-0781-82F9-656D-73973DEE30D9}"/>
                </a:ext>
              </a:extLst>
            </p:cNvPr>
            <p:cNvSpPr txBox="1"/>
            <p:nvPr/>
          </p:nvSpPr>
          <p:spPr>
            <a:xfrm>
              <a:off x="1645085" y="4307509"/>
              <a:ext cx="411793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Recognizing that many people will need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two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or more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types of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medications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to control their blood pressure.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2050" name="Picture 2" descr="Patient Cartoon clipart - Health, Text, Technology, transparent clip art">
              <a:extLst>
                <a:ext uri="{FF2B5EF4-FFF2-40B4-BE49-F238E27FC236}">
                  <a16:creationId xmlns:a16="http://schemas.microsoft.com/office/drawing/2014/main" id="{A5661CC6-39E8-9289-5FC9-804A7BDD8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872" y="2730771"/>
              <a:ext cx="1533367" cy="142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Graphic 12" descr="Medicine">
              <a:extLst>
                <a:ext uri="{FF2B5EF4-FFF2-40B4-BE49-F238E27FC236}">
                  <a16:creationId xmlns:a16="http://schemas.microsoft.com/office/drawing/2014/main" id="{EEC7DC63-1D0E-3C71-2825-42A96381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10949" y="2617922"/>
              <a:ext cx="767219" cy="767219"/>
            </a:xfrm>
            <a:prstGeom prst="rect">
              <a:avLst/>
            </a:prstGeom>
          </p:spPr>
        </p:pic>
        <p:pic>
          <p:nvPicPr>
            <p:cNvPr id="14" name="Graphic 13" descr="Medicine">
              <a:extLst>
                <a:ext uri="{FF2B5EF4-FFF2-40B4-BE49-F238E27FC236}">
                  <a16:creationId xmlns:a16="http://schemas.microsoft.com/office/drawing/2014/main" id="{ECE9CFB7-5616-FFD7-5373-99D5AA8A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94559" y="2347161"/>
              <a:ext cx="767219" cy="7672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B3B69E-85D8-A965-5142-AD428F19A3BF}"/>
                </a:ext>
              </a:extLst>
            </p:cNvPr>
            <p:cNvSpPr txBox="1"/>
            <p:nvPr/>
          </p:nvSpPr>
          <p:spPr>
            <a:xfrm>
              <a:off x="1645085" y="2211836"/>
              <a:ext cx="466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1" dirty="0">
                  <a:solidFill>
                    <a:srgbClr val="444444"/>
                  </a:solidFill>
                  <a:latin typeface="+mj-lt"/>
                </a:rPr>
                <a:t>Rx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2859F-C8B7-EF04-77F5-9CDA32D9A02D}"/>
                </a:ext>
              </a:extLst>
            </p:cNvPr>
            <p:cNvSpPr txBox="1"/>
            <p:nvPr/>
          </p:nvSpPr>
          <p:spPr>
            <a:xfrm>
              <a:off x="6885131" y="2211836"/>
              <a:ext cx="466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1" dirty="0">
                  <a:solidFill>
                    <a:srgbClr val="444444"/>
                  </a:solidFill>
                  <a:latin typeface="+mj-lt"/>
                </a:rPr>
                <a:t>Rx</a:t>
              </a:r>
            </a:p>
          </p:txBody>
        </p:sp>
        <p:pic>
          <p:nvPicPr>
            <p:cNvPr id="17" name="Graphic 16" descr="Medicine">
              <a:extLst>
                <a:ext uri="{FF2B5EF4-FFF2-40B4-BE49-F238E27FC236}">
                  <a16:creationId xmlns:a16="http://schemas.microsoft.com/office/drawing/2014/main" id="{17BF1C6F-5391-A2D7-97C3-13085BE88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70119" y="2505351"/>
              <a:ext cx="767219" cy="767219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5EDE611-F473-E655-B84A-C220DF6E5D13}"/>
                </a:ext>
              </a:extLst>
            </p:cNvPr>
            <p:cNvSpPr/>
            <p:nvPr/>
          </p:nvSpPr>
          <p:spPr>
            <a:xfrm rot="16200000">
              <a:off x="9324920" y="2483562"/>
              <a:ext cx="327872" cy="575523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3FA64F5-C6FB-FAD6-91B1-212B86638D90}"/>
                </a:ext>
              </a:extLst>
            </p:cNvPr>
            <p:cNvSpPr/>
            <p:nvPr/>
          </p:nvSpPr>
          <p:spPr>
            <a:xfrm rot="16200000">
              <a:off x="9324921" y="2298895"/>
              <a:ext cx="327872" cy="575523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1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2" name="Graphic 21" descr="Medicine">
              <a:extLst>
                <a:ext uri="{FF2B5EF4-FFF2-40B4-BE49-F238E27FC236}">
                  <a16:creationId xmlns:a16="http://schemas.microsoft.com/office/drawing/2014/main" id="{9AE28F99-289E-C7A0-9B8E-EBF8696E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7332" y="2935260"/>
              <a:ext cx="767219" cy="767219"/>
            </a:xfrm>
            <a:prstGeom prst="rect">
              <a:avLst/>
            </a:prstGeom>
          </p:spPr>
        </p:pic>
        <p:pic>
          <p:nvPicPr>
            <p:cNvPr id="23" name="Graphic 22" descr="Medicine">
              <a:extLst>
                <a:ext uri="{FF2B5EF4-FFF2-40B4-BE49-F238E27FC236}">
                  <a16:creationId xmlns:a16="http://schemas.microsoft.com/office/drawing/2014/main" id="{06FF506F-1C0E-0FFE-8C8C-FA01D797C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20519" y="2730770"/>
              <a:ext cx="767219" cy="767219"/>
            </a:xfrm>
            <a:prstGeom prst="rect">
              <a:avLst/>
            </a:prstGeom>
          </p:spPr>
        </p:pic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1E46BB5-3063-8B46-44B2-1C4FF1CD3FAF}"/>
                </a:ext>
              </a:extLst>
            </p:cNvPr>
            <p:cNvSpPr/>
            <p:nvPr/>
          </p:nvSpPr>
          <p:spPr>
            <a:xfrm rot="5400000">
              <a:off x="7634443" y="3044596"/>
              <a:ext cx="327872" cy="575523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9B985EBD-2BB8-6342-1431-7942E17C18A1}"/>
                </a:ext>
              </a:extLst>
            </p:cNvPr>
            <p:cNvSpPr/>
            <p:nvPr/>
          </p:nvSpPr>
          <p:spPr>
            <a:xfrm rot="5400000">
              <a:off x="7634443" y="3195044"/>
              <a:ext cx="327872" cy="575523"/>
            </a:xfrm>
            <a:prstGeom prst="chevron">
              <a:avLst>
                <a:gd name="adj" fmla="val 72971"/>
              </a:avLst>
            </a:prstGeom>
            <a:solidFill>
              <a:srgbClr val="9A3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229C65-DB8B-A009-84D5-F667BF15E778}"/>
                </a:ext>
              </a:extLst>
            </p:cNvPr>
            <p:cNvSpPr txBox="1"/>
            <p:nvPr/>
          </p:nvSpPr>
          <p:spPr>
            <a:xfrm>
              <a:off x="7744551" y="3822188"/>
              <a:ext cx="1450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9A3582"/>
                  </a:solidFill>
                  <a:latin typeface="+mj-lt"/>
                </a:rPr>
                <a:t>Patient consistency</a:t>
              </a:r>
              <a:endParaRPr lang="en-US" sz="1200" dirty="0">
                <a:solidFill>
                  <a:srgbClr val="9A3582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1D1BE-6F0E-FAF6-5F7A-676A2F9455BC}"/>
                </a:ext>
              </a:extLst>
            </p:cNvPr>
            <p:cNvSpPr txBox="1"/>
            <p:nvPr/>
          </p:nvSpPr>
          <p:spPr>
            <a:xfrm>
              <a:off x="9394416" y="3332357"/>
              <a:ext cx="575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9A3582"/>
                  </a:solidFill>
                  <a:latin typeface="+mj-lt"/>
                </a:rPr>
                <a:t>SPC</a:t>
              </a:r>
              <a:endParaRPr lang="en-US" sz="1200" dirty="0">
                <a:solidFill>
                  <a:srgbClr val="9A358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3F3A32-8C67-6398-9209-987B6C849C78}"/>
              </a:ext>
            </a:extLst>
          </p:cNvPr>
          <p:cNvSpPr txBox="1"/>
          <p:nvPr/>
        </p:nvSpPr>
        <p:spPr>
          <a:xfrm>
            <a:off x="1026599" y="5892485"/>
            <a:ext cx="60939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44444"/>
                </a:solidFill>
                <a:latin typeface="+mj-lt"/>
              </a:rPr>
              <a:t>SPC: single pill combination.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0515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074F1E-7755-A824-240D-0BA78D21903F}"/>
              </a:ext>
            </a:extLst>
          </p:cNvPr>
          <p:cNvSpPr txBox="1"/>
          <p:nvPr/>
        </p:nvSpPr>
        <p:spPr>
          <a:xfrm>
            <a:off x="723641" y="1213480"/>
            <a:ext cx="6097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baseline="0" dirty="0">
                <a:latin typeface="AkzidenzGroteskBE-Bold"/>
              </a:rPr>
              <a:t>CVD/ASCVD Risk Assessment</a:t>
            </a:r>
            <a:endParaRPr lang="en-US" sz="1600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6E41F35E-B843-8580-9D68-F1EDD37AD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5795"/>
              </p:ext>
            </p:extLst>
          </p:nvPr>
        </p:nvGraphicFramePr>
        <p:xfrm>
          <a:off x="1456999" y="3041836"/>
          <a:ext cx="8839200" cy="1259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14538">
                  <a:extLst>
                    <a:ext uri="{9D8B030D-6E8A-4147-A177-3AD203B41FA5}">
                      <a16:colId xmlns:a16="http://schemas.microsoft.com/office/drawing/2014/main" val="942684606"/>
                    </a:ext>
                  </a:extLst>
                </a:gridCol>
                <a:gridCol w="6724662">
                  <a:extLst>
                    <a:ext uri="{9D8B030D-6E8A-4147-A177-3AD203B41FA5}">
                      <a16:colId xmlns:a16="http://schemas.microsoft.com/office/drawing/2014/main" val="2799635530"/>
                    </a:ext>
                  </a:extLst>
                </a:gridCol>
              </a:tblGrid>
              <a:tr h="2919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CVD risk based on history of CVD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10-year ASCVD risk ≥10% </a:t>
                      </a:r>
                    </a:p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adults 40–79 years of age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CVD risk based on history of CVD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10-year ASCVD risk ≥10%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adults 40–79 years of age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800" b="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76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Higher-risk category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CVD or 10-year ASCVD risk ≥10%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2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Lower-risk category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CVD and 10-year ASCVD risk &lt;10%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9135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5E3BEE-FD96-3587-34E0-9E8959EE1BBB}"/>
              </a:ext>
            </a:extLst>
          </p:cNvPr>
          <p:cNvSpPr txBox="1"/>
          <p:nvPr/>
        </p:nvSpPr>
        <p:spPr>
          <a:xfrm>
            <a:off x="545783" y="6399587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1.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Whelton, P.K., Carey, et. al., 2022. Harmonization of the American College of Cardiology/American Heart Association and European Society of Cardiology/European Society of Hypertension Blood Pressure/Hypertension Guidelines: Comparisons, Reflections, and Recommendations.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European heart journal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43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(35), pp.3302-3311.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32D1BD-3E63-60F2-70D3-53B529531F3D}"/>
              </a:ext>
            </a:extLst>
          </p:cNvPr>
          <p:cNvSpPr txBox="1"/>
          <p:nvPr/>
        </p:nvSpPr>
        <p:spPr>
          <a:xfrm>
            <a:off x="727009" y="844148"/>
            <a:ext cx="8375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none" strike="noStrike" baseline="0" dirty="0">
                <a:latin typeface="+mj-lt"/>
              </a:rPr>
              <a:t>The</a:t>
            </a:r>
            <a:r>
              <a:rPr lang="en-US" sz="2000" u="none" strike="noStrike" baseline="0" dirty="0">
                <a:solidFill>
                  <a:srgbClr val="C00000"/>
                </a:solidFill>
                <a:latin typeface="+mj-lt"/>
              </a:rPr>
              <a:t> latest 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ACC/AHA </a:t>
            </a:r>
            <a:r>
              <a:rPr lang="en-US" sz="2000" i="0" u="none" strike="noStrike" baseline="0" dirty="0">
                <a:latin typeface="+mj-lt"/>
              </a:rPr>
              <a:t>hypertension guidelines recommends </a:t>
            </a:r>
            <a:r>
              <a:rPr lang="en-US" sz="2000" i="0" u="none" strike="noStrike" baseline="30000" dirty="0">
                <a:latin typeface="+mj-lt"/>
              </a:rPr>
              <a:t>1</a:t>
            </a:r>
            <a:endParaRPr lang="en-US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25FF0-AC62-4A37-EAD9-BF7E113EA916}"/>
              </a:ext>
            </a:extLst>
          </p:cNvPr>
          <p:cNvSpPr txBox="1"/>
          <p:nvPr/>
        </p:nvSpPr>
        <p:spPr>
          <a:xfrm>
            <a:off x="723641" y="5954663"/>
            <a:ext cx="60974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kern="1200" baseline="30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 </a:t>
            </a:r>
            <a:r>
              <a:rPr lang="en-US" sz="10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Using the ACC/AHA Pooled Cohort Equations 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8A27F-FB8E-6217-0ADC-E2AD5F15BE83}"/>
              </a:ext>
            </a:extLst>
          </p:cNvPr>
          <p:cNvSpPr txBox="1"/>
          <p:nvPr/>
        </p:nvSpPr>
        <p:spPr>
          <a:xfrm>
            <a:off x="909595" y="4831281"/>
            <a:ext cx="6094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Lifetime risk assessment encouraged in younger adults.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13F2B-4CB3-8407-A2B4-07BE61FF1094}"/>
              </a:ext>
            </a:extLst>
          </p:cNvPr>
          <p:cNvSpPr txBox="1"/>
          <p:nvPr/>
        </p:nvSpPr>
        <p:spPr>
          <a:xfrm>
            <a:off x="723640" y="1921364"/>
            <a:ext cx="10926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ACC/AHA  </a:t>
            </a:r>
            <a:r>
              <a:rPr lang="en-US" sz="1600" dirty="0">
                <a:latin typeface="+mj-lt"/>
              </a:rPr>
              <a:t>guidelines recommends </a:t>
            </a:r>
            <a:r>
              <a:rPr lang="en-US" sz="1600" b="1" dirty="0">
                <a:latin typeface="+mj-lt"/>
              </a:rPr>
              <a:t>r</a:t>
            </a:r>
            <a:r>
              <a:rPr lang="en-US" sz="1600" b="1" dirty="0"/>
              <a:t>isk stratification </a:t>
            </a:r>
            <a:r>
              <a:rPr lang="en-US" sz="1600" dirty="0"/>
              <a:t>for </a:t>
            </a:r>
            <a:r>
              <a:rPr lang="en-US" sz="1600" b="1" dirty="0"/>
              <a:t>all adults with hypertension </a:t>
            </a:r>
            <a:r>
              <a:rPr lang="en-US" sz="1600" dirty="0"/>
              <a:t>but </a:t>
            </a:r>
            <a:r>
              <a:rPr lang="en-US" sz="1600" b="1" dirty="0"/>
              <a:t>especially important </a:t>
            </a:r>
            <a:r>
              <a:rPr lang="en-US" sz="1600" dirty="0"/>
              <a:t>for treatment decisions in </a:t>
            </a:r>
            <a:r>
              <a:rPr lang="en-US" sz="1600" b="1" dirty="0"/>
              <a:t>adults with stage 1 hypertension</a:t>
            </a:r>
            <a:r>
              <a:rPr lang="en-US" sz="1400" b="1" dirty="0"/>
              <a:t> </a:t>
            </a:r>
            <a:r>
              <a:rPr lang="en-US" sz="1400" dirty="0"/>
              <a:t>(confirmed systolic blood pressure 130–139 mm Hg or diastolic blood pressure 80–89 mm Hg). </a:t>
            </a:r>
            <a:r>
              <a:rPr lang="en-US" sz="1600" baseline="30000" dirty="0"/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890341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CDA18-3208-7F6C-2966-1CFE433B6011}"/>
              </a:ext>
            </a:extLst>
          </p:cNvPr>
          <p:cNvSpPr txBox="1"/>
          <p:nvPr/>
        </p:nvSpPr>
        <p:spPr>
          <a:xfrm>
            <a:off x="4773963" y="2799336"/>
            <a:ext cx="232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AkzidenzGroteskBE-Light"/>
              </a:rPr>
              <a:t>SBP &lt;130 mm Hg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EE8B7-18FD-015B-8B8C-15427C244A91}"/>
              </a:ext>
            </a:extLst>
          </p:cNvPr>
          <p:cNvSpPr txBox="1"/>
          <p:nvPr/>
        </p:nvSpPr>
        <p:spPr>
          <a:xfrm>
            <a:off x="8324406" y="2745133"/>
            <a:ext cx="283732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kzidenzGroteskBE-Light"/>
              </a:rPr>
              <a:t>For older adults with a high burden of comorbidity and</a:t>
            </a:r>
          </a:p>
          <a:p>
            <a:pPr algn="l"/>
            <a:r>
              <a:rPr lang="en-US" sz="1600" b="0" i="0" u="none" strike="noStrike" baseline="0" dirty="0">
                <a:latin typeface="AkzidenzGroteskBE-Light"/>
              </a:rPr>
              <a:t>limited life expectancy, treatment decisions should be</a:t>
            </a:r>
          </a:p>
          <a:p>
            <a:pPr algn="l"/>
            <a:r>
              <a:rPr lang="en-US" sz="1600" b="0" i="0" u="none" strike="noStrike" baseline="0" dirty="0">
                <a:latin typeface="AkzidenzGroteskBE-Light"/>
              </a:rPr>
              <a:t>based on clinical judgment, patient preference, and a</a:t>
            </a:r>
          </a:p>
          <a:p>
            <a:pPr algn="l"/>
            <a:r>
              <a:rPr lang="en-US" sz="1600" b="1" i="0" u="none" strike="noStrike" baseline="0" dirty="0">
                <a:latin typeface="AkzidenzGroteskBE-Light"/>
              </a:rPr>
              <a:t>team-based assessment of risk/benefit</a:t>
            </a:r>
            <a:r>
              <a:rPr lang="en-US" sz="1800" b="1" i="0" u="none" strike="noStrike" baseline="0" dirty="0">
                <a:latin typeface="AkzidenzGroteskBE-Light"/>
              </a:rPr>
              <a:t>.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F5BF9-C4F0-00A2-A095-3F744469C535}"/>
              </a:ext>
            </a:extLst>
          </p:cNvPr>
          <p:cNvSpPr txBox="1"/>
          <p:nvPr/>
        </p:nvSpPr>
        <p:spPr>
          <a:xfrm>
            <a:off x="1272527" y="2790241"/>
            <a:ext cx="235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AkzidenzGroteskBE-Light"/>
              </a:rPr>
              <a:t>&lt;130/80 mm Hg 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6F3D3-9D3B-1158-5F42-992C808DA4CC}"/>
              </a:ext>
            </a:extLst>
          </p:cNvPr>
          <p:cNvSpPr txBox="1"/>
          <p:nvPr/>
        </p:nvSpPr>
        <p:spPr>
          <a:xfrm>
            <a:off x="879952" y="845008"/>
            <a:ext cx="10518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u="none" strike="noStrike" baseline="0" dirty="0">
                <a:latin typeface="+mj-lt"/>
              </a:rPr>
              <a:t>The</a:t>
            </a:r>
            <a:r>
              <a:rPr lang="en-US" sz="2000" u="none" strike="noStrike" baseline="0" dirty="0">
                <a:solidFill>
                  <a:srgbClr val="C00000"/>
                </a:solidFill>
                <a:latin typeface="+mj-lt"/>
              </a:rPr>
              <a:t> latest  ACC/AHA </a:t>
            </a:r>
            <a:r>
              <a:rPr lang="en-US" sz="2000" u="none" strike="noStrike" baseline="0" dirty="0">
                <a:latin typeface="+mj-lt"/>
              </a:rPr>
              <a:t>hypertension guidelines</a:t>
            </a:r>
            <a:endParaRPr lang="en-US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3B6CF-B9F4-816C-2E73-A3EDE1A1700E}"/>
              </a:ext>
            </a:extLst>
          </p:cNvPr>
          <p:cNvSpPr txBox="1"/>
          <p:nvPr/>
        </p:nvSpPr>
        <p:spPr>
          <a:xfrm>
            <a:off x="545783" y="6399587"/>
            <a:ext cx="609790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1.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Whelton, P.K., Carey, et. al., 2022. Harmonization of the American College of Cardiology/American Heart Association and European Society of Cardiology/European Society of Hypertension Blood Pressure/Hypertension Guidelines: Comparisons, Reflections, and Recommendations.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European heart journal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43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(35), pp.3302-3311.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4D580F-7684-8C56-E2B6-FBBECD81A48B}"/>
              </a:ext>
            </a:extLst>
          </p:cNvPr>
          <p:cNvSpPr/>
          <p:nvPr/>
        </p:nvSpPr>
        <p:spPr>
          <a:xfrm>
            <a:off x="1030266" y="2306417"/>
            <a:ext cx="2837329" cy="2919686"/>
          </a:xfrm>
          <a:prstGeom prst="rect">
            <a:avLst/>
          </a:prstGeom>
          <a:noFill/>
          <a:ln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339D20-F94D-93CA-CCC6-16112DE3E25B}"/>
              </a:ext>
            </a:extLst>
          </p:cNvPr>
          <p:cNvSpPr/>
          <p:nvPr/>
        </p:nvSpPr>
        <p:spPr>
          <a:xfrm>
            <a:off x="4461956" y="2306417"/>
            <a:ext cx="2837329" cy="2919686"/>
          </a:xfrm>
          <a:prstGeom prst="rect">
            <a:avLst/>
          </a:prstGeom>
          <a:noFill/>
          <a:ln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D4D138-62FE-A6EB-AC8D-4AEDFFA09C8E}"/>
              </a:ext>
            </a:extLst>
          </p:cNvPr>
          <p:cNvSpPr/>
          <p:nvPr/>
        </p:nvSpPr>
        <p:spPr>
          <a:xfrm>
            <a:off x="8239405" y="2306417"/>
            <a:ext cx="2837329" cy="2919686"/>
          </a:xfrm>
          <a:prstGeom prst="rect">
            <a:avLst/>
          </a:prstGeom>
          <a:noFill/>
          <a:ln>
            <a:solidFill>
              <a:srgbClr val="9A35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7CE1D-33BD-F0ED-61DC-943B92302392}"/>
              </a:ext>
            </a:extLst>
          </p:cNvPr>
          <p:cNvSpPr txBox="1"/>
          <p:nvPr/>
        </p:nvSpPr>
        <p:spPr>
          <a:xfrm>
            <a:off x="1339707" y="3332755"/>
            <a:ext cx="2218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kzidenzGroteskBE-Light"/>
              </a:rPr>
              <a:t>Recommended for all adults with hypertension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31B24F-A890-6045-4734-8D25029BDBF1}"/>
              </a:ext>
            </a:extLst>
          </p:cNvPr>
          <p:cNvSpPr txBox="1"/>
          <p:nvPr/>
        </p:nvSpPr>
        <p:spPr>
          <a:xfrm>
            <a:off x="4640195" y="3129855"/>
            <a:ext cx="26590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kzidenzGroteskBE-Light"/>
              </a:rPr>
              <a:t>For older adults (≥65 years),</a:t>
            </a:r>
          </a:p>
          <a:p>
            <a:pPr algn="l"/>
            <a:r>
              <a:rPr lang="en-US" sz="1600" dirty="0">
                <a:latin typeface="AkzidenzGroteskBE-Light"/>
              </a:rPr>
              <a:t>who are noninstitutionalized, ambulatory, and community</a:t>
            </a:r>
          </a:p>
          <a:p>
            <a:pPr algn="l"/>
            <a:r>
              <a:rPr lang="en-US" sz="1600" dirty="0">
                <a:latin typeface="AkzidenzGroteskBE-Light"/>
              </a:rPr>
              <a:t>dwelling, the target is</a:t>
            </a:r>
            <a:r>
              <a:rPr lang="en-US" sz="1600" b="1" dirty="0">
                <a:latin typeface="AkzidenzGroteskBE-Light"/>
              </a:rPr>
              <a:t>, if tolerated.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74957-24F4-429D-B945-61AE4D59FF28}"/>
              </a:ext>
            </a:extLst>
          </p:cNvPr>
          <p:cNvSpPr txBox="1"/>
          <p:nvPr/>
        </p:nvSpPr>
        <p:spPr>
          <a:xfrm>
            <a:off x="879952" y="11514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Recommendations for treatment targets:</a:t>
            </a:r>
          </a:p>
        </p:txBody>
      </p:sp>
    </p:spTree>
    <p:extLst>
      <p:ext uri="{BB962C8B-B14F-4D97-AF65-F5344CB8AC3E}">
        <p14:creationId xmlns:p14="http://schemas.microsoft.com/office/powerpoint/2010/main" val="3117539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5904369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02B042-60DD-0A56-63FC-D6367B8DD463}"/>
              </a:ext>
            </a:extLst>
          </p:cNvPr>
          <p:cNvSpPr txBox="1"/>
          <p:nvPr/>
        </p:nvSpPr>
        <p:spPr>
          <a:xfrm>
            <a:off x="1364973" y="1823580"/>
            <a:ext cx="9243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+mj-lt"/>
              </a:rPr>
              <a:t>Recommendations for choice of initial monotherapy versus initial combination drug therapy </a:t>
            </a:r>
            <a:r>
              <a:rPr lang="en-US" sz="1600" i="0" u="none" strike="noStrike" baseline="30000" dirty="0">
                <a:latin typeface="+mj-lt"/>
              </a:rPr>
              <a:t>1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99931B1-94C8-80A9-6212-1179133B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86242"/>
              </p:ext>
            </p:extLst>
          </p:nvPr>
        </p:nvGraphicFramePr>
        <p:xfrm>
          <a:off x="1374913" y="2235181"/>
          <a:ext cx="9442174" cy="103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40765">
                  <a:extLst>
                    <a:ext uri="{9D8B030D-6E8A-4147-A177-3AD203B41FA5}">
                      <a16:colId xmlns:a16="http://schemas.microsoft.com/office/drawing/2014/main" val="1029353193"/>
                    </a:ext>
                  </a:extLst>
                </a:gridCol>
                <a:gridCol w="2355126">
                  <a:extLst>
                    <a:ext uri="{9D8B030D-6E8A-4147-A177-3AD203B41FA5}">
                      <a16:colId xmlns:a16="http://schemas.microsoft.com/office/drawing/2014/main" val="2434557786"/>
                    </a:ext>
                  </a:extLst>
                </a:gridCol>
                <a:gridCol w="3946283">
                  <a:extLst>
                    <a:ext uri="{9D8B030D-6E8A-4147-A177-3AD203B41FA5}">
                      <a16:colId xmlns:a16="http://schemas.microsoft.com/office/drawing/2014/main" val="1515150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Adults with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stage 1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hypertension and BP goal &lt;130/80 mm Hg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Initiate </a:t>
                      </a:r>
                      <a:r>
                        <a:rPr lang="en-US" sz="1400" b="0" kern="1200" dirty="0">
                          <a:solidFill>
                            <a:srgbClr val="9A3582"/>
                          </a:solidFill>
                          <a:latin typeface="+mn-lt"/>
                          <a:ea typeface="+mn-ea"/>
                          <a:cs typeface="+mn-cs"/>
                        </a:rPr>
                        <a:t>a single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antihypertensive drug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dosage titration and sequential addition of other agents to achieve the BP target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0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Adults with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stage 2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hypertension and BP &gt;20/10 mm Hg above their BP target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Initiate </a:t>
                      </a:r>
                      <a:r>
                        <a:rPr lang="en-US" sz="1400" dirty="0">
                          <a:solidFill>
                            <a:srgbClr val="9A3582"/>
                          </a:solidFill>
                        </a:rPr>
                        <a:t>2 first-line agents of different classes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separate agents or in a fixed-dose combination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65551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DA5E164-6578-C4F9-599C-87D5D3A535C9}"/>
              </a:ext>
            </a:extLst>
          </p:cNvPr>
          <p:cNvSpPr txBox="1"/>
          <p:nvPr/>
        </p:nvSpPr>
        <p:spPr>
          <a:xfrm>
            <a:off x="755375" y="888170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none" strike="noStrike" baseline="0" dirty="0">
                <a:latin typeface="+mj-lt"/>
              </a:rPr>
              <a:t>The</a:t>
            </a:r>
            <a:r>
              <a:rPr lang="en-US" sz="2000" u="none" strike="noStrike" baseline="0" dirty="0">
                <a:solidFill>
                  <a:srgbClr val="C00000"/>
                </a:solidFill>
                <a:latin typeface="+mj-lt"/>
              </a:rPr>
              <a:t> latest ACC/AHA </a:t>
            </a:r>
            <a:r>
              <a:rPr lang="en-US" sz="2000" u="none" strike="noStrike" baseline="0" dirty="0">
                <a:latin typeface="+mj-lt"/>
              </a:rPr>
              <a:t>hypertension guidelines 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F3FFA-F8C2-3BAD-DDA5-41E9FA2E632E}"/>
              </a:ext>
            </a:extLst>
          </p:cNvPr>
          <p:cNvSpPr txBox="1"/>
          <p:nvPr/>
        </p:nvSpPr>
        <p:spPr>
          <a:xfrm>
            <a:off x="916470" y="3623011"/>
            <a:ext cx="103590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baseline="0" dirty="0"/>
              <a:t>If there is no compelling clinical indication for selection of a BP-lowering medication, treat with </a:t>
            </a:r>
            <a:r>
              <a:rPr lang="en-US" sz="1600" b="1" i="0" u="none" strike="noStrike" baseline="0" dirty="0">
                <a:solidFill>
                  <a:srgbClr val="9A3582"/>
                </a:solidFill>
              </a:rPr>
              <a:t>≥1 drugs </a:t>
            </a:r>
            <a:r>
              <a:rPr lang="en-US" sz="1600" b="1" i="0" u="none" strike="noStrike" baseline="0" dirty="0"/>
              <a:t>from the following classes: </a:t>
            </a:r>
            <a:r>
              <a:rPr lang="en-US" sz="1600" b="0" i="0" u="none" strike="noStrike" baseline="0" dirty="0"/>
              <a:t>diuretics, CCBs, ACE inhibitors, or ARBs. </a:t>
            </a:r>
            <a:r>
              <a:rPr lang="en-US" sz="1600" b="0" i="0" u="none" strike="noStrike" baseline="30000" dirty="0"/>
              <a:t>1,2</a:t>
            </a:r>
            <a:endParaRPr lang="en-US" sz="1600" b="0" i="0" u="none" strike="noStrike" baseline="0" dirty="0"/>
          </a:p>
          <a:p>
            <a:pPr algn="l"/>
            <a:endParaRPr lang="en-US" sz="1600" dirty="0"/>
          </a:p>
          <a:p>
            <a:pPr algn="l"/>
            <a:r>
              <a:rPr lang="en-US" sz="1600" b="1" i="0" u="none" strike="noStrike" baseline="0" dirty="0">
                <a:solidFill>
                  <a:srgbClr val="9A3582"/>
                </a:solidFill>
              </a:rPr>
              <a:t>Combination</a:t>
            </a:r>
            <a:r>
              <a:rPr lang="en-US" sz="1600" b="1" dirty="0">
                <a:solidFill>
                  <a:srgbClr val="9A3582"/>
                </a:solidFill>
              </a:rPr>
              <a:t> </a:t>
            </a:r>
            <a:r>
              <a:rPr lang="en-US" sz="1600" b="1" i="0" u="none" strike="noStrike" baseline="0" dirty="0">
                <a:solidFill>
                  <a:srgbClr val="9A3582"/>
                </a:solidFill>
              </a:rPr>
              <a:t>therapy </a:t>
            </a:r>
            <a:r>
              <a:rPr lang="en-US" sz="1600" b="0" i="0" u="none" strike="noStrike" baseline="0" dirty="0"/>
              <a:t>is required in </a:t>
            </a:r>
            <a:r>
              <a:rPr lang="en-US" sz="1600" b="1" i="0" u="none" strike="noStrike" baseline="0" dirty="0">
                <a:solidFill>
                  <a:srgbClr val="9A3582"/>
                </a:solidFill>
              </a:rPr>
              <a:t>most patients </a:t>
            </a:r>
            <a:r>
              <a:rPr lang="en-US" sz="1600" b="0" i="0" u="none" strike="noStrike" baseline="0" dirty="0"/>
              <a:t>and is specifically recommended: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9A3582"/>
                </a:solidFill>
              </a:rPr>
              <a:t>African Americans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9A3582"/>
                </a:solidFill>
              </a:rPr>
              <a:t>Adults with a starting SBP/DBP ≥20/10 mm Hg above the BP treatment target</a:t>
            </a:r>
            <a:r>
              <a:rPr lang="en-US" sz="1600" b="0" i="0" u="none" strike="noStrike" baseline="0" dirty="0"/>
              <a:t>. </a:t>
            </a:r>
          </a:p>
          <a:p>
            <a:pPr algn="l"/>
            <a:endParaRPr lang="en-US" sz="1600" dirty="0"/>
          </a:p>
          <a:p>
            <a:pPr algn="l"/>
            <a:r>
              <a:rPr lang="en-US" sz="1600" b="1" i="0" u="none" strike="noStrike" baseline="0" dirty="0"/>
              <a:t>Dual- and triple-drug therapy should include agents with complementary mechanisms of action. </a:t>
            </a:r>
            <a:r>
              <a:rPr lang="en-US" sz="1600" b="1" i="0" u="none" strike="noStrike" baseline="30000" dirty="0"/>
              <a:t>1,2</a:t>
            </a:r>
            <a:endParaRPr lang="en-US" sz="1600" b="1" i="0" u="none" strike="noStrike" baseline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5C87F-5B8F-4F00-9904-4EDCD4F6E002}"/>
              </a:ext>
            </a:extLst>
          </p:cNvPr>
          <p:cNvSpPr txBox="1"/>
          <p:nvPr/>
        </p:nvSpPr>
        <p:spPr>
          <a:xfrm>
            <a:off x="755375" y="120834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latin typeface="+mj-lt"/>
              </a:rPr>
              <a:t>Initial monotherapy versus initial combination drug therapy </a:t>
            </a:r>
            <a:r>
              <a:rPr lang="en-US" sz="1800" i="0" u="none" strike="noStrike" baseline="30000" dirty="0">
                <a:latin typeface="+mj-lt"/>
              </a:rPr>
              <a:t>1,2</a:t>
            </a:r>
            <a:r>
              <a:rPr lang="en-US" sz="1800" i="0" u="none" strike="noStrike" baseline="0" dirty="0">
                <a:latin typeface="+mj-lt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1DADF-44E3-06BF-97BA-C974F5774F7D}"/>
              </a:ext>
            </a:extLst>
          </p:cNvPr>
          <p:cNvSpPr txBox="1"/>
          <p:nvPr/>
        </p:nvSpPr>
        <p:spPr>
          <a:xfrm>
            <a:off x="398712" y="6095341"/>
            <a:ext cx="7355017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1.Whelton, P.K., Carey, R.M.,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Aronow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 W.S., et. al, E.J., 2018. 2017 ACC/AHA/AAPA/ABC/ACPM/AGS/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APhA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/ASH/ASPC/NMA/PCNA guideline for the prevention, detection, evaluation, and management of high blood pressure in adults: a report of the American College of Cardiology/American Heart Association Task Force on Clinical Practice Guidelines. </a:t>
            </a:r>
            <a:r>
              <a:rPr kumimoji="0" lang="en-US" sz="7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Journal of the American College of Cardiology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, </a:t>
            </a:r>
            <a:r>
              <a:rPr kumimoji="0" lang="en-US" sz="7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71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action="ppaction://hlinkfile"/>
              </a:rPr>
              <a:t>(19), pp.e127-e248. 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5" action="ppaction://hlinkfile"/>
              </a:rPr>
              <a:t>Whelton, P.K., Carey, et. al., 2022. Harmonization of the American College of Cardiology/American Heart Association and European Society of Cardiology/European Society of Hypertension Blood Pressure/Hypertension Guidelines: Comparisons, Reflections, and Recommendations.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5" action="ppaction://hlinkfile"/>
              </a:rPr>
              <a:t>European heart journal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5" action="ppaction://hlinkfile"/>
              </a:rPr>
              <a:t>, 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5" action="ppaction://hlinkfile"/>
              </a:rPr>
              <a:t>43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5" action="ppaction://hlinkfile"/>
              </a:rPr>
              <a:t>(35), pp.3302-3311.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658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153" y="6283696"/>
            <a:ext cx="1368298" cy="5428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9888" y="2939542"/>
            <a:ext cx="582418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000" dirty="0">
                <a:solidFill>
                  <a:srgbClr val="6CC049"/>
                </a:solidFill>
              </a:rPr>
              <a:t>4. </a:t>
            </a:r>
            <a:r>
              <a:rPr sz="2000" dirty="0">
                <a:solidFill>
                  <a:srgbClr val="6CC049"/>
                </a:solidFill>
              </a:rPr>
              <a:t>UNIQUE</a:t>
            </a:r>
            <a:r>
              <a:rPr sz="2000" spc="-175" dirty="0">
                <a:solidFill>
                  <a:srgbClr val="6CC049"/>
                </a:solidFill>
              </a:rPr>
              <a:t> </a:t>
            </a:r>
            <a:r>
              <a:rPr sz="2000" spc="-10" dirty="0">
                <a:solidFill>
                  <a:srgbClr val="6CC049"/>
                </a:solidFill>
              </a:rPr>
              <a:t>PROFILE</a:t>
            </a:r>
            <a:r>
              <a:rPr lang="en-US" sz="2000" spc="-10" dirty="0"/>
              <a:t> </a:t>
            </a:r>
            <a:r>
              <a:rPr sz="2000" dirty="0">
                <a:solidFill>
                  <a:srgbClr val="6CC049"/>
                </a:solidFill>
              </a:rPr>
              <a:t>OF</a:t>
            </a:r>
            <a:r>
              <a:rPr sz="2000" spc="-60" dirty="0">
                <a:solidFill>
                  <a:srgbClr val="6CC049"/>
                </a:solidFill>
              </a:rPr>
              <a:t> </a:t>
            </a:r>
            <a:r>
              <a:rPr lang="en-US" sz="1800" b="1" dirty="0">
                <a:solidFill>
                  <a:srgbClr val="1781BF"/>
                </a:solidFill>
              </a:rPr>
              <a:t>MICARDIS</a:t>
            </a:r>
            <a:r>
              <a:rPr lang="en-US" sz="1800" b="1" baseline="30000" dirty="0">
                <a:solidFill>
                  <a:srgbClr val="1781BF"/>
                </a:solidFill>
              </a:rPr>
              <a:t>® </a:t>
            </a:r>
            <a:r>
              <a:rPr lang="en-US" sz="1800" b="1" dirty="0">
                <a:solidFill>
                  <a:srgbClr val="1781BF"/>
                </a:solidFill>
              </a:rPr>
              <a:t>(telmisartan)</a:t>
            </a:r>
            <a:br>
              <a:rPr lang="en-US" sz="1800" b="1" dirty="0">
                <a:solidFill>
                  <a:srgbClr val="1781BF"/>
                </a:solidFill>
              </a:rPr>
            </a:br>
            <a:endParaRPr sz="20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4883" y="6283697"/>
            <a:ext cx="1536192" cy="5428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077" y="419282"/>
            <a:ext cx="80321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400" b="1" dirty="0">
                <a:solidFill>
                  <a:srgbClr val="1781BF"/>
                </a:solidFill>
              </a:rPr>
              <a:t>MICARDIS® (telmisartan)</a:t>
            </a:r>
            <a:r>
              <a:rPr lang="en-US" sz="2400" b="0" spc="-30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unique</a:t>
            </a:r>
            <a:r>
              <a:rPr lang="en-US" sz="2000" b="0" spc="-20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pharmacology</a:t>
            </a:r>
            <a:r>
              <a:rPr lang="en-US" sz="2000" b="0" spc="-15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profile</a:t>
            </a:r>
            <a:r>
              <a:rPr lang="en-US" sz="2000" b="0" spc="-20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in</a:t>
            </a:r>
            <a:r>
              <a:rPr lang="en-US" sz="2000" b="0" spc="-15" dirty="0">
                <a:solidFill>
                  <a:srgbClr val="252525"/>
                </a:solidFill>
              </a:rPr>
              <a:t> </a:t>
            </a:r>
            <a:r>
              <a:rPr lang="en-US" sz="2000" b="0" spc="-25" dirty="0">
                <a:solidFill>
                  <a:srgbClr val="252525"/>
                </a:solidFill>
              </a:rPr>
              <a:t>its </a:t>
            </a:r>
            <a:r>
              <a:rPr lang="en-US" sz="2000" b="0" dirty="0">
                <a:solidFill>
                  <a:srgbClr val="252525"/>
                </a:solidFill>
              </a:rPr>
              <a:t>class</a:t>
            </a:r>
            <a:r>
              <a:rPr lang="en-US" sz="2000" b="0" spc="-10" dirty="0">
                <a:solidFill>
                  <a:srgbClr val="252525"/>
                </a:solidFill>
              </a:rPr>
              <a:t> (ARB)</a:t>
            </a:r>
            <a:endParaRPr lang="en-US" sz="2000" b="0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BC441C5-2172-B6C0-A5ED-D1EA7A231A32}"/>
              </a:ext>
            </a:extLst>
          </p:cNvPr>
          <p:cNvGrpSpPr/>
          <p:nvPr/>
        </p:nvGrpSpPr>
        <p:grpSpPr>
          <a:xfrm>
            <a:off x="1126606" y="1269038"/>
            <a:ext cx="4525524" cy="4050835"/>
            <a:chOff x="2275002" y="1241044"/>
            <a:chExt cx="3602176" cy="1936995"/>
          </a:xfrm>
        </p:grpSpPr>
        <p:grpSp>
          <p:nvGrpSpPr>
            <p:cNvPr id="8" name="object 8"/>
            <p:cNvGrpSpPr/>
            <p:nvPr/>
          </p:nvGrpSpPr>
          <p:grpSpPr>
            <a:xfrm>
              <a:off x="2578988" y="1424558"/>
              <a:ext cx="3298190" cy="1559560"/>
              <a:chOff x="1054988" y="1424558"/>
              <a:chExt cx="3298190" cy="155956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970781" y="1544573"/>
                <a:ext cx="293370" cy="1438910"/>
              </a:xfrm>
              <a:custGeom>
                <a:avLst/>
                <a:gdLst/>
                <a:ahLst/>
                <a:cxnLst/>
                <a:rect l="l" t="t" r="r" b="b"/>
                <a:pathLst>
                  <a:path w="293370" h="1438910">
                    <a:moveTo>
                      <a:pt x="293370" y="0"/>
                    </a:moveTo>
                    <a:lnTo>
                      <a:pt x="0" y="0"/>
                    </a:lnTo>
                    <a:lnTo>
                      <a:pt x="0" y="1438655"/>
                    </a:lnTo>
                    <a:lnTo>
                      <a:pt x="293370" y="1438655"/>
                    </a:lnTo>
                    <a:lnTo>
                      <a:pt x="293370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149858" y="2084069"/>
                <a:ext cx="2644140" cy="899160"/>
              </a:xfrm>
              <a:custGeom>
                <a:avLst/>
                <a:gdLst/>
                <a:ahLst/>
                <a:cxnLst/>
                <a:rect l="l" t="t" r="r" b="b"/>
                <a:pathLst>
                  <a:path w="2644140" h="899160">
                    <a:moveTo>
                      <a:pt x="294132" y="479298"/>
                    </a:moveTo>
                    <a:lnTo>
                      <a:pt x="0" y="479298"/>
                    </a:lnTo>
                    <a:lnTo>
                      <a:pt x="0" y="899160"/>
                    </a:lnTo>
                    <a:lnTo>
                      <a:pt x="294132" y="899160"/>
                    </a:lnTo>
                    <a:lnTo>
                      <a:pt x="294132" y="479298"/>
                    </a:lnTo>
                    <a:close/>
                  </a:path>
                  <a:path w="2644140" h="899160">
                    <a:moveTo>
                      <a:pt x="764286" y="419100"/>
                    </a:moveTo>
                    <a:lnTo>
                      <a:pt x="470154" y="419100"/>
                    </a:lnTo>
                    <a:lnTo>
                      <a:pt x="470154" y="899160"/>
                    </a:lnTo>
                    <a:lnTo>
                      <a:pt x="764286" y="899160"/>
                    </a:lnTo>
                    <a:lnTo>
                      <a:pt x="764286" y="419100"/>
                    </a:lnTo>
                    <a:close/>
                  </a:path>
                  <a:path w="2644140" h="899160">
                    <a:moveTo>
                      <a:pt x="1234440" y="359664"/>
                    </a:moveTo>
                    <a:lnTo>
                      <a:pt x="940308" y="359664"/>
                    </a:lnTo>
                    <a:lnTo>
                      <a:pt x="940308" y="899160"/>
                    </a:lnTo>
                    <a:lnTo>
                      <a:pt x="1234440" y="899160"/>
                    </a:lnTo>
                    <a:lnTo>
                      <a:pt x="1234440" y="359664"/>
                    </a:lnTo>
                    <a:close/>
                  </a:path>
                  <a:path w="2644140" h="899160">
                    <a:moveTo>
                      <a:pt x="1704594" y="179832"/>
                    </a:moveTo>
                    <a:lnTo>
                      <a:pt x="1410462" y="179832"/>
                    </a:lnTo>
                    <a:lnTo>
                      <a:pt x="1410462" y="899160"/>
                    </a:lnTo>
                    <a:lnTo>
                      <a:pt x="1704594" y="899160"/>
                    </a:lnTo>
                    <a:lnTo>
                      <a:pt x="1704594" y="179832"/>
                    </a:lnTo>
                    <a:close/>
                  </a:path>
                  <a:path w="2644140" h="899160">
                    <a:moveTo>
                      <a:pt x="2174735" y="119634"/>
                    </a:moveTo>
                    <a:lnTo>
                      <a:pt x="1880616" y="119634"/>
                    </a:lnTo>
                    <a:lnTo>
                      <a:pt x="1880616" y="899160"/>
                    </a:lnTo>
                    <a:lnTo>
                      <a:pt x="2174735" y="899160"/>
                    </a:lnTo>
                    <a:lnTo>
                      <a:pt x="2174735" y="119634"/>
                    </a:lnTo>
                    <a:close/>
                  </a:path>
                  <a:path w="2644140" h="899160">
                    <a:moveTo>
                      <a:pt x="2644140" y="0"/>
                    </a:moveTo>
                    <a:lnTo>
                      <a:pt x="2350770" y="0"/>
                    </a:lnTo>
                    <a:lnTo>
                      <a:pt x="2350770" y="899160"/>
                    </a:lnTo>
                    <a:lnTo>
                      <a:pt x="2644140" y="899160"/>
                    </a:lnTo>
                    <a:lnTo>
                      <a:pt x="2644140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1054988" y="1424558"/>
                <a:ext cx="3298190" cy="1558290"/>
              </a:xfrm>
              <a:custGeom>
                <a:avLst/>
                <a:gdLst/>
                <a:ahLst/>
                <a:cxnLst/>
                <a:rect l="l" t="t" r="r" b="b"/>
                <a:pathLst>
                  <a:path w="3298190" h="1558289">
                    <a:moveTo>
                      <a:pt x="6858" y="1558289"/>
                    </a:moveTo>
                    <a:lnTo>
                      <a:pt x="6858" y="0"/>
                    </a:lnTo>
                  </a:path>
                  <a:path w="3298190" h="1558289">
                    <a:moveTo>
                      <a:pt x="0" y="1558289"/>
                    </a:moveTo>
                    <a:lnTo>
                      <a:pt x="6858" y="1558289"/>
                    </a:lnTo>
                  </a:path>
                  <a:path w="3298190" h="1558289">
                    <a:moveTo>
                      <a:pt x="0" y="1198626"/>
                    </a:moveTo>
                    <a:lnTo>
                      <a:pt x="6858" y="1198626"/>
                    </a:lnTo>
                  </a:path>
                  <a:path w="3298190" h="1558289">
                    <a:moveTo>
                      <a:pt x="0" y="838962"/>
                    </a:moveTo>
                    <a:lnTo>
                      <a:pt x="6858" y="838962"/>
                    </a:lnTo>
                  </a:path>
                  <a:path w="3298190" h="1558289">
                    <a:moveTo>
                      <a:pt x="0" y="479298"/>
                    </a:moveTo>
                    <a:lnTo>
                      <a:pt x="6858" y="479298"/>
                    </a:lnTo>
                  </a:path>
                  <a:path w="3298190" h="1558289">
                    <a:moveTo>
                      <a:pt x="0" y="119633"/>
                    </a:moveTo>
                    <a:lnTo>
                      <a:pt x="6858" y="119633"/>
                    </a:lnTo>
                  </a:path>
                  <a:path w="3298190" h="1558289">
                    <a:moveTo>
                      <a:pt x="6858" y="1558289"/>
                    </a:moveTo>
                    <a:lnTo>
                      <a:pt x="3297936" y="15582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" name="object 12"/>
            <p:cNvSpPr txBox="1"/>
            <p:nvPr/>
          </p:nvSpPr>
          <p:spPr>
            <a:xfrm>
              <a:off x="2780539" y="2371090"/>
              <a:ext cx="8191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7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250693" y="2311146"/>
              <a:ext cx="8191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8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720593" y="2251202"/>
              <a:ext cx="8191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162551" y="2071117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632705" y="2011173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5102859" y="1891284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573014" y="1351534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24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2542032" y="2956052"/>
              <a:ext cx="38100" cy="391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algn="ctr">
                <a:spcBef>
                  <a:spcPts val="125"/>
                </a:spcBef>
              </a:pPr>
              <a:r>
                <a:rPr sz="150" kern="0" spc="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1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542032" y="2596388"/>
              <a:ext cx="38100" cy="391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algn="ctr">
                <a:spcBef>
                  <a:spcPts val="125"/>
                </a:spcBef>
              </a:pPr>
              <a:r>
                <a:rPr sz="150" kern="0" spc="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6</a:t>
              </a:r>
              <a:endParaRPr sz="1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529587" y="2236470"/>
              <a:ext cx="50165" cy="391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1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12</a:t>
              </a:r>
              <a:endParaRPr sz="1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529587" y="1876806"/>
              <a:ext cx="50165" cy="391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1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18</a:t>
              </a:r>
              <a:endParaRPr sz="1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529587" y="1516888"/>
              <a:ext cx="50165" cy="3911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1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24</a:t>
              </a:r>
              <a:endParaRPr sz="1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275002" y="1546813"/>
              <a:ext cx="142905" cy="138112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 algn="ctr">
                <a:lnSpc>
                  <a:spcPts val="1425"/>
                </a:lnSpc>
              </a:pP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Plasma</a:t>
              </a:r>
              <a:r>
                <a:rPr sz="1200" b="1" kern="0" spc="-4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half-life</a:t>
              </a:r>
              <a:r>
                <a:rPr sz="12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(h)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895347" y="1241044"/>
              <a:ext cx="2244888" cy="10915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Longest</a:t>
              </a:r>
              <a:r>
                <a:rPr sz="1400" kern="0" spc="-65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plasma</a:t>
              </a:r>
              <a:r>
                <a:rPr sz="1400" kern="0" spc="-65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half-</a:t>
              </a:r>
              <a:r>
                <a:rPr sz="1400" kern="0" spc="-20" dirty="0">
                  <a:solidFill>
                    <a:srgbClr val="0081C5"/>
                  </a:solidFill>
                  <a:latin typeface="Arial"/>
                  <a:cs typeface="Arial"/>
                </a:rPr>
                <a:t>life</a:t>
              </a:r>
              <a:r>
                <a:rPr lang="en-US" sz="1400" kern="0" spc="-2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lang="en-US" sz="1400" kern="0" spc="-20" baseline="30000" dirty="0">
                  <a:solidFill>
                    <a:srgbClr val="0081C5"/>
                  </a:solidFill>
                  <a:latin typeface="Arial"/>
                  <a:cs typeface="Arial"/>
                </a:rPr>
                <a:t>1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2655392" y="3024737"/>
              <a:ext cx="357505" cy="15330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b="1" kern="0" spc="-1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Epro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lang="en-US" sz="1000" b="1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85BEB0-20C3-F780-423B-DC6621FDFE53}"/>
              </a:ext>
            </a:extLst>
          </p:cNvPr>
          <p:cNvGrpSpPr/>
          <p:nvPr/>
        </p:nvGrpSpPr>
        <p:grpSpPr>
          <a:xfrm>
            <a:off x="6830088" y="1241044"/>
            <a:ext cx="4013630" cy="4478201"/>
            <a:chOff x="6310610" y="1243330"/>
            <a:chExt cx="3686083" cy="2037716"/>
          </a:xfrm>
        </p:grpSpPr>
        <p:grpSp>
          <p:nvGrpSpPr>
            <p:cNvPr id="82" name="object 82"/>
            <p:cNvGrpSpPr/>
            <p:nvPr/>
          </p:nvGrpSpPr>
          <p:grpSpPr>
            <a:xfrm>
              <a:off x="6805183" y="1442072"/>
              <a:ext cx="3191510" cy="1475740"/>
              <a:chOff x="5281183" y="1442072"/>
              <a:chExt cx="3191510" cy="1475740"/>
            </a:xfrm>
          </p:grpSpPr>
          <p:sp>
            <p:nvSpPr>
              <p:cNvPr id="83" name="object 83"/>
              <p:cNvSpPr/>
              <p:nvPr/>
            </p:nvSpPr>
            <p:spPr>
              <a:xfrm>
                <a:off x="5410136" y="1819300"/>
                <a:ext cx="2303145" cy="1089025"/>
              </a:xfrm>
              <a:custGeom>
                <a:avLst/>
                <a:gdLst/>
                <a:ahLst/>
                <a:cxnLst/>
                <a:rect l="l" t="t" r="r" b="b"/>
                <a:pathLst>
                  <a:path w="2303145" h="1089025">
                    <a:moveTo>
                      <a:pt x="401167" y="630212"/>
                    </a:moveTo>
                    <a:lnTo>
                      <a:pt x="0" y="630212"/>
                    </a:lnTo>
                    <a:lnTo>
                      <a:pt x="0" y="1088453"/>
                    </a:lnTo>
                    <a:lnTo>
                      <a:pt x="401167" y="1088453"/>
                    </a:lnTo>
                    <a:lnTo>
                      <a:pt x="401167" y="630212"/>
                    </a:lnTo>
                    <a:close/>
                  </a:path>
                  <a:path w="2303145" h="1089025">
                    <a:moveTo>
                      <a:pt x="1031671" y="563384"/>
                    </a:moveTo>
                    <a:lnTo>
                      <a:pt x="640029" y="563384"/>
                    </a:lnTo>
                    <a:lnTo>
                      <a:pt x="640029" y="1088453"/>
                    </a:lnTo>
                    <a:lnTo>
                      <a:pt x="1031671" y="1088453"/>
                    </a:lnTo>
                    <a:lnTo>
                      <a:pt x="1031671" y="563384"/>
                    </a:lnTo>
                    <a:close/>
                  </a:path>
                  <a:path w="2303145" h="1089025">
                    <a:moveTo>
                      <a:pt x="1671701" y="219786"/>
                    </a:moveTo>
                    <a:lnTo>
                      <a:pt x="1270533" y="219786"/>
                    </a:lnTo>
                    <a:lnTo>
                      <a:pt x="1270533" y="1088453"/>
                    </a:lnTo>
                    <a:lnTo>
                      <a:pt x="1671701" y="1088453"/>
                    </a:lnTo>
                    <a:lnTo>
                      <a:pt x="1671701" y="219786"/>
                    </a:lnTo>
                    <a:close/>
                  </a:path>
                  <a:path w="2303145" h="1089025">
                    <a:moveTo>
                      <a:pt x="2302586" y="0"/>
                    </a:moveTo>
                    <a:lnTo>
                      <a:pt x="1910626" y="0"/>
                    </a:lnTo>
                    <a:lnTo>
                      <a:pt x="1910626" y="1088453"/>
                    </a:lnTo>
                    <a:lnTo>
                      <a:pt x="2302586" y="1088453"/>
                    </a:lnTo>
                    <a:lnTo>
                      <a:pt x="2302586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7951210" y="1513947"/>
                <a:ext cx="401955" cy="1393825"/>
              </a:xfrm>
              <a:custGeom>
                <a:avLst/>
                <a:gdLst/>
                <a:ahLst/>
                <a:cxnLst/>
                <a:rect l="l" t="t" r="r" b="b"/>
                <a:pathLst>
                  <a:path w="401954" h="1393825">
                    <a:moveTo>
                      <a:pt x="401488" y="0"/>
                    </a:moveTo>
                    <a:lnTo>
                      <a:pt x="0" y="0"/>
                    </a:lnTo>
                    <a:lnTo>
                      <a:pt x="0" y="1393800"/>
                    </a:lnTo>
                    <a:lnTo>
                      <a:pt x="401488" y="1393800"/>
                    </a:lnTo>
                    <a:lnTo>
                      <a:pt x="401488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5281183" y="1442072"/>
                <a:ext cx="3191510" cy="1470660"/>
              </a:xfrm>
              <a:custGeom>
                <a:avLst/>
                <a:gdLst/>
                <a:ahLst/>
                <a:cxnLst/>
                <a:rect l="l" t="t" r="r" b="b"/>
                <a:pathLst>
                  <a:path w="3191509" h="1470660">
                    <a:moveTo>
                      <a:pt x="19058" y="0"/>
                    </a:moveTo>
                    <a:lnTo>
                      <a:pt x="19058" y="1460925"/>
                    </a:lnTo>
                  </a:path>
                  <a:path w="3191509" h="1470660">
                    <a:moveTo>
                      <a:pt x="0" y="1470426"/>
                    </a:moveTo>
                    <a:lnTo>
                      <a:pt x="9529" y="1470426"/>
                    </a:lnTo>
                  </a:path>
                  <a:path w="3191509" h="1470660">
                    <a:moveTo>
                      <a:pt x="0" y="1145822"/>
                    </a:moveTo>
                    <a:lnTo>
                      <a:pt x="9529" y="1145822"/>
                    </a:lnTo>
                  </a:path>
                  <a:path w="3191509" h="1470660">
                    <a:moveTo>
                      <a:pt x="0" y="821218"/>
                    </a:moveTo>
                    <a:lnTo>
                      <a:pt x="9529" y="821218"/>
                    </a:lnTo>
                  </a:path>
                  <a:path w="3191509" h="1470660">
                    <a:moveTo>
                      <a:pt x="0" y="487114"/>
                    </a:moveTo>
                    <a:lnTo>
                      <a:pt x="9529" y="487114"/>
                    </a:lnTo>
                  </a:path>
                  <a:path w="3191509" h="1470660">
                    <a:moveTo>
                      <a:pt x="0" y="162523"/>
                    </a:moveTo>
                    <a:lnTo>
                      <a:pt x="9529" y="162523"/>
                    </a:lnTo>
                  </a:path>
                  <a:path w="3191509" h="1470660">
                    <a:moveTo>
                      <a:pt x="19058" y="1470426"/>
                    </a:moveTo>
                    <a:lnTo>
                      <a:pt x="3190946" y="1470426"/>
                    </a:lnTo>
                  </a:path>
                </a:pathLst>
              </a:custGeom>
              <a:ln w="95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6" name="object 86"/>
            <p:cNvSpPr txBox="1"/>
            <p:nvPr/>
          </p:nvSpPr>
          <p:spPr>
            <a:xfrm>
              <a:off x="7064696" y="2274342"/>
              <a:ext cx="140335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7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70</a:t>
              </a:r>
              <a:endParaRPr sz="7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7" name="object 87"/>
            <p:cNvSpPr txBox="1"/>
            <p:nvPr/>
          </p:nvSpPr>
          <p:spPr>
            <a:xfrm>
              <a:off x="7704727" y="2207521"/>
              <a:ext cx="140335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7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81</a:t>
              </a:r>
              <a:endParaRPr sz="7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8" name="object 88"/>
            <p:cNvSpPr txBox="1"/>
            <p:nvPr/>
          </p:nvSpPr>
          <p:spPr>
            <a:xfrm>
              <a:off x="8316235" y="1863917"/>
              <a:ext cx="173990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7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133</a:t>
              </a:r>
              <a:endParaRPr sz="7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object 89"/>
            <p:cNvSpPr txBox="1"/>
            <p:nvPr/>
          </p:nvSpPr>
          <p:spPr>
            <a:xfrm>
              <a:off x="8946674" y="1644085"/>
              <a:ext cx="173990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7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166</a:t>
              </a:r>
              <a:endParaRPr sz="7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0" name="object 90"/>
            <p:cNvSpPr txBox="1"/>
            <p:nvPr/>
          </p:nvSpPr>
          <p:spPr>
            <a:xfrm>
              <a:off x="9587023" y="1338546"/>
              <a:ext cx="173990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7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213</a:t>
              </a:r>
              <a:endParaRPr sz="7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1" name="object 91"/>
            <p:cNvSpPr txBox="1"/>
            <p:nvPr/>
          </p:nvSpPr>
          <p:spPr>
            <a:xfrm>
              <a:off x="6701640" y="2847545"/>
              <a:ext cx="68580" cy="105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6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2" name="object 92"/>
            <p:cNvSpPr txBox="1"/>
            <p:nvPr/>
          </p:nvSpPr>
          <p:spPr>
            <a:xfrm>
              <a:off x="6663525" y="2522942"/>
              <a:ext cx="102235" cy="105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6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50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3" name="object 93"/>
            <p:cNvSpPr txBox="1"/>
            <p:nvPr/>
          </p:nvSpPr>
          <p:spPr>
            <a:xfrm>
              <a:off x="6625091" y="2198338"/>
              <a:ext cx="144145" cy="105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6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100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4" name="object 94"/>
            <p:cNvSpPr txBox="1"/>
            <p:nvPr/>
          </p:nvSpPr>
          <p:spPr>
            <a:xfrm>
              <a:off x="6634620" y="1863918"/>
              <a:ext cx="135255" cy="105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6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150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5" name="object 95"/>
            <p:cNvSpPr txBox="1"/>
            <p:nvPr/>
          </p:nvSpPr>
          <p:spPr>
            <a:xfrm>
              <a:off x="6606032" y="1539263"/>
              <a:ext cx="168910" cy="105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6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200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6" name="object 96"/>
            <p:cNvSpPr txBox="1"/>
            <p:nvPr/>
          </p:nvSpPr>
          <p:spPr>
            <a:xfrm>
              <a:off x="6310610" y="1397053"/>
              <a:ext cx="164884" cy="1616710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350520" marR="5080" indent="-338455" algn="ctr">
                <a:lnSpc>
                  <a:spcPts val="1440"/>
                </a:lnSpc>
                <a:spcBef>
                  <a:spcPts val="35"/>
                </a:spcBef>
              </a:pP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Receptor</a:t>
              </a:r>
              <a:r>
                <a:rPr sz="1200" b="1" kern="0" spc="-6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dissociation </a:t>
              </a: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half-life</a:t>
              </a:r>
              <a:r>
                <a:rPr sz="1200" b="1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(min)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7" name="object 97"/>
            <p:cNvSpPr txBox="1"/>
            <p:nvPr/>
          </p:nvSpPr>
          <p:spPr>
            <a:xfrm>
              <a:off x="7096506" y="1243330"/>
              <a:ext cx="2303145" cy="10357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Highest</a:t>
              </a:r>
              <a:r>
                <a:rPr sz="1400" kern="0" spc="-8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receptor</a:t>
              </a:r>
              <a:r>
                <a:rPr sz="1400" kern="0" spc="-7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affinity</a:t>
              </a:r>
              <a:r>
                <a:rPr lang="en-US"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lang="en-US" sz="1400" kern="0" spc="-10" baseline="30000" dirty="0">
                  <a:solidFill>
                    <a:srgbClr val="0081C5"/>
                  </a:solidFill>
                  <a:latin typeface="Arial"/>
                  <a:cs typeface="Arial"/>
                </a:rPr>
                <a:t>2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object 98"/>
            <p:cNvSpPr txBox="1"/>
            <p:nvPr/>
          </p:nvSpPr>
          <p:spPr>
            <a:xfrm>
              <a:off x="6942328" y="2945384"/>
              <a:ext cx="407034" cy="14588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91440">
                <a:spcBef>
                  <a:spcPts val="100"/>
                </a:spcBef>
              </a:pP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Lo-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9" name="object 99"/>
            <p:cNvSpPr txBox="1"/>
            <p:nvPr/>
          </p:nvSpPr>
          <p:spPr>
            <a:xfrm>
              <a:off x="7573771" y="2950211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74295">
                <a:spcBef>
                  <a:spcPts val="100"/>
                </a:spcBef>
              </a:pP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Val-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0" name="object 100"/>
            <p:cNvSpPr txBox="1"/>
            <p:nvPr/>
          </p:nvSpPr>
          <p:spPr>
            <a:xfrm>
              <a:off x="8191754" y="2940558"/>
              <a:ext cx="45720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7465" marR="5080" indent="-2540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Cande- 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1" name="object 101"/>
            <p:cNvSpPr txBox="1"/>
            <p:nvPr/>
          </p:nvSpPr>
          <p:spPr>
            <a:xfrm>
              <a:off x="8852661" y="2942082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016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Olme- sartan</a:t>
              </a:r>
              <a:endParaRPr sz="10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2" name="object 102"/>
            <p:cNvSpPr txBox="1"/>
            <p:nvPr/>
          </p:nvSpPr>
          <p:spPr>
            <a:xfrm>
              <a:off x="9485121" y="2945384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381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Telmi- sartan</a:t>
              </a:r>
              <a:endParaRPr sz="10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814563" y="6356460"/>
            <a:ext cx="6047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sz="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1.</a:t>
            </a:r>
            <a:r>
              <a:rPr sz="6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Asmar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R.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Targeting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effective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blood pressure control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with angiotensin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blockers.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Int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Clin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Pract.</a:t>
            </a:r>
            <a:r>
              <a:rPr sz="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2006;60(3):315-320.</a:t>
            </a:r>
            <a:r>
              <a:rPr sz="6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2.</a:t>
            </a:r>
            <a:r>
              <a:rPr sz="6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Kakuta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H,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Sudoh K,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Sasamata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M,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Yamagishi</a:t>
            </a:r>
            <a:r>
              <a:rPr sz="6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S.</a:t>
            </a:r>
            <a:r>
              <a:rPr sz="6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Telmisartan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has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strongest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binding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affinity</a:t>
            </a:r>
            <a:r>
              <a:rPr sz="6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type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receptor: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comparison with other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6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type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blockers.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Int</a:t>
            </a:r>
            <a:r>
              <a:rPr sz="6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6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Clin</a:t>
            </a:r>
            <a:r>
              <a:rPr sz="6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Pharmacol</a:t>
            </a:r>
            <a:r>
              <a:rPr sz="600" i="1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Res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6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2005;25(1):41-46.</a:t>
            </a:r>
            <a:r>
              <a:rPr sz="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Benson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SC,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Pershadsingh</a:t>
            </a:r>
            <a:r>
              <a:rPr sz="6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HA,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Ho CI,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Identification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of telmisartan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as a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unique</a:t>
            </a:r>
            <a:r>
              <a:rPr sz="6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antagonist with selective</a:t>
            </a:r>
            <a:r>
              <a:rPr sz="6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PPARgamma-modulating</a:t>
            </a:r>
            <a:r>
              <a:rPr sz="6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activity.</a:t>
            </a:r>
            <a:r>
              <a:rPr sz="600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Hypertension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600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2004;43(5):993-1002.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B99C9694-7E65-0342-2BD3-792D38E8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C79F335-AEFF-99B0-B275-C4C5C359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8428F8-3540-431A-3396-A27F952A8F1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275A52-DB57-71F4-EEE0-26A7C3593557}"/>
              </a:ext>
            </a:extLst>
          </p:cNvPr>
          <p:cNvCxnSpPr/>
          <p:nvPr/>
        </p:nvCxnSpPr>
        <p:spPr>
          <a:xfrm>
            <a:off x="6096000" y="1511058"/>
            <a:ext cx="0" cy="450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bject 98">
            <a:extLst>
              <a:ext uri="{FF2B5EF4-FFF2-40B4-BE49-F238E27FC236}">
                <a16:creationId xmlns:a16="http://schemas.microsoft.com/office/drawing/2014/main" id="{397257FD-D006-8E49-ED90-A737A778C3F3}"/>
              </a:ext>
            </a:extLst>
          </p:cNvPr>
          <p:cNvSpPr txBox="1"/>
          <p:nvPr/>
        </p:nvSpPr>
        <p:spPr>
          <a:xfrm>
            <a:off x="2259407" y="5015673"/>
            <a:ext cx="4432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">
              <a:spcBef>
                <a:spcPts val="100"/>
              </a:spcBef>
            </a:pPr>
            <a:r>
              <a:rPr sz="10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Lo- </a:t>
            </a: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sartan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5" name="object 99">
            <a:extLst>
              <a:ext uri="{FF2B5EF4-FFF2-40B4-BE49-F238E27FC236}">
                <a16:creationId xmlns:a16="http://schemas.microsoft.com/office/drawing/2014/main" id="{0BEBDF6A-2EC9-E602-4668-2CEC5758EF47}"/>
              </a:ext>
            </a:extLst>
          </p:cNvPr>
          <p:cNvSpPr txBox="1"/>
          <p:nvPr/>
        </p:nvSpPr>
        <p:spPr>
          <a:xfrm>
            <a:off x="2946960" y="5026281"/>
            <a:ext cx="443203" cy="727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295">
              <a:spcBef>
                <a:spcPts val="100"/>
              </a:spcBef>
            </a:pPr>
            <a:r>
              <a:rPr sz="10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Val- </a:t>
            </a: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sartan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6" name="object 100">
            <a:extLst>
              <a:ext uri="{FF2B5EF4-FFF2-40B4-BE49-F238E27FC236}">
                <a16:creationId xmlns:a16="http://schemas.microsoft.com/office/drawing/2014/main" id="{67C6247E-5050-A25A-1705-3C4C6062A02F}"/>
              </a:ext>
            </a:extLst>
          </p:cNvPr>
          <p:cNvSpPr txBox="1"/>
          <p:nvPr/>
        </p:nvSpPr>
        <p:spPr>
          <a:xfrm>
            <a:off x="3619857" y="5005067"/>
            <a:ext cx="497827" cy="727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 marR="5080" indent="-25400">
              <a:spcBef>
                <a:spcPts val="100"/>
              </a:spcBef>
            </a:pP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Cande- sartan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7" name="object 101">
            <a:extLst>
              <a:ext uri="{FF2B5EF4-FFF2-40B4-BE49-F238E27FC236}">
                <a16:creationId xmlns:a16="http://schemas.microsoft.com/office/drawing/2014/main" id="{9E6632D7-EE8F-4A6F-6E35-09DAF4ADB2C7}"/>
              </a:ext>
            </a:extLst>
          </p:cNvPr>
          <p:cNvSpPr txBox="1"/>
          <p:nvPr/>
        </p:nvSpPr>
        <p:spPr>
          <a:xfrm>
            <a:off x="4339493" y="5008416"/>
            <a:ext cx="443203" cy="727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">
              <a:spcBef>
                <a:spcPts val="100"/>
              </a:spcBef>
            </a:pP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Olme- sartan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0" name="object 102">
            <a:extLst>
              <a:ext uri="{FF2B5EF4-FFF2-40B4-BE49-F238E27FC236}">
                <a16:creationId xmlns:a16="http://schemas.microsoft.com/office/drawing/2014/main" id="{D3C957F8-5036-DE7B-D98F-19FA2A80E154}"/>
              </a:ext>
            </a:extLst>
          </p:cNvPr>
          <p:cNvSpPr txBox="1"/>
          <p:nvPr/>
        </p:nvSpPr>
        <p:spPr>
          <a:xfrm>
            <a:off x="5028153" y="5015673"/>
            <a:ext cx="443203" cy="727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spcBef>
                <a:spcPts val="100"/>
              </a:spcBef>
            </a:pP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Telmi- sartan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57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077" y="419282"/>
            <a:ext cx="80321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MICARDIS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®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(telmisartan)</a:t>
            </a:r>
            <a:r>
              <a:rPr lang="en-US" sz="1800" kern="1200" dirty="0">
                <a:solidFill>
                  <a:srgbClr val="1781BF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unique</a:t>
            </a:r>
            <a:r>
              <a:rPr lang="en-US" sz="2000" b="0" spc="-20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pharmacology</a:t>
            </a:r>
            <a:r>
              <a:rPr lang="en-US" sz="2000" b="0" spc="-15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profile</a:t>
            </a:r>
            <a:r>
              <a:rPr lang="en-US" sz="2000" b="0" spc="-20" dirty="0">
                <a:solidFill>
                  <a:srgbClr val="252525"/>
                </a:solidFill>
              </a:rPr>
              <a:t> </a:t>
            </a:r>
            <a:r>
              <a:rPr lang="en-US" sz="2000" b="0" dirty="0">
                <a:solidFill>
                  <a:srgbClr val="252525"/>
                </a:solidFill>
              </a:rPr>
              <a:t>in</a:t>
            </a:r>
            <a:r>
              <a:rPr lang="en-US" sz="2000" b="0" spc="-15" dirty="0">
                <a:solidFill>
                  <a:srgbClr val="252525"/>
                </a:solidFill>
              </a:rPr>
              <a:t> </a:t>
            </a:r>
            <a:r>
              <a:rPr lang="en-US" sz="2000" b="0" spc="-25" dirty="0">
                <a:solidFill>
                  <a:srgbClr val="252525"/>
                </a:solidFill>
              </a:rPr>
              <a:t>its </a:t>
            </a:r>
            <a:r>
              <a:rPr lang="en-US" sz="2000" b="0" dirty="0">
                <a:solidFill>
                  <a:srgbClr val="252525"/>
                </a:solidFill>
              </a:rPr>
              <a:t>class</a:t>
            </a:r>
            <a:r>
              <a:rPr lang="en-US" sz="2000" b="0" spc="-10" dirty="0">
                <a:solidFill>
                  <a:srgbClr val="252525"/>
                </a:solidFill>
              </a:rPr>
              <a:t> (ARB)</a:t>
            </a:r>
            <a:endParaRPr lang="en-US" sz="2000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7B459B-B399-1C20-906D-12212D1F7E2A}"/>
              </a:ext>
            </a:extLst>
          </p:cNvPr>
          <p:cNvGrpSpPr/>
          <p:nvPr/>
        </p:nvGrpSpPr>
        <p:grpSpPr>
          <a:xfrm>
            <a:off x="849753" y="1505013"/>
            <a:ext cx="4860419" cy="4268688"/>
            <a:chOff x="1959568" y="3603744"/>
            <a:chExt cx="3829790" cy="2574171"/>
          </a:xfrm>
        </p:grpSpPr>
        <p:grpSp>
          <p:nvGrpSpPr>
            <p:cNvPr id="30" name="object 30"/>
            <p:cNvGrpSpPr/>
            <p:nvPr/>
          </p:nvGrpSpPr>
          <p:grpSpPr>
            <a:xfrm>
              <a:off x="2473388" y="4586332"/>
              <a:ext cx="3315970" cy="1248410"/>
              <a:chOff x="949388" y="4586332"/>
              <a:chExt cx="3315970" cy="1248410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1058468" y="4586338"/>
                <a:ext cx="2649220" cy="1239520"/>
              </a:xfrm>
              <a:custGeom>
                <a:avLst/>
                <a:gdLst/>
                <a:ahLst/>
                <a:cxnLst/>
                <a:rect l="l" t="t" r="r" b="b"/>
                <a:pathLst>
                  <a:path w="2649220" h="1239520">
                    <a:moveTo>
                      <a:pt x="288747" y="1123315"/>
                    </a:moveTo>
                    <a:lnTo>
                      <a:pt x="0" y="1123315"/>
                    </a:lnTo>
                    <a:lnTo>
                      <a:pt x="0" y="1239189"/>
                    </a:lnTo>
                    <a:lnTo>
                      <a:pt x="288747" y="1239189"/>
                    </a:lnTo>
                    <a:lnTo>
                      <a:pt x="288747" y="1123315"/>
                    </a:lnTo>
                    <a:close/>
                  </a:path>
                  <a:path w="2649220" h="1239520">
                    <a:moveTo>
                      <a:pt x="766889" y="1069809"/>
                    </a:moveTo>
                    <a:lnTo>
                      <a:pt x="467880" y="1069809"/>
                    </a:lnTo>
                    <a:lnTo>
                      <a:pt x="467880" y="1239189"/>
                    </a:lnTo>
                    <a:lnTo>
                      <a:pt x="766889" y="1239189"/>
                    </a:lnTo>
                    <a:lnTo>
                      <a:pt x="766889" y="1069809"/>
                    </a:lnTo>
                    <a:close/>
                  </a:path>
                  <a:path w="2649220" h="1239520">
                    <a:moveTo>
                      <a:pt x="1234719" y="1016304"/>
                    </a:moveTo>
                    <a:lnTo>
                      <a:pt x="945972" y="1016304"/>
                    </a:lnTo>
                    <a:lnTo>
                      <a:pt x="945972" y="1239189"/>
                    </a:lnTo>
                    <a:lnTo>
                      <a:pt x="1234719" y="1239189"/>
                    </a:lnTo>
                    <a:lnTo>
                      <a:pt x="1234719" y="1016304"/>
                    </a:lnTo>
                    <a:close/>
                  </a:path>
                  <a:path w="2649220" h="1239520">
                    <a:moveTo>
                      <a:pt x="1703070" y="1016304"/>
                    </a:moveTo>
                    <a:lnTo>
                      <a:pt x="1414322" y="1016304"/>
                    </a:lnTo>
                    <a:lnTo>
                      <a:pt x="1414322" y="1239189"/>
                    </a:lnTo>
                    <a:lnTo>
                      <a:pt x="1703070" y="1239189"/>
                    </a:lnTo>
                    <a:lnTo>
                      <a:pt x="1703070" y="1016304"/>
                    </a:lnTo>
                    <a:close/>
                  </a:path>
                  <a:path w="2649220" h="1239520">
                    <a:moveTo>
                      <a:pt x="2171217" y="784542"/>
                    </a:moveTo>
                    <a:lnTo>
                      <a:pt x="1882140" y="784542"/>
                    </a:lnTo>
                    <a:lnTo>
                      <a:pt x="1882140" y="1239189"/>
                    </a:lnTo>
                    <a:lnTo>
                      <a:pt x="2171217" y="1239189"/>
                    </a:lnTo>
                    <a:lnTo>
                      <a:pt x="2171217" y="784542"/>
                    </a:lnTo>
                    <a:close/>
                  </a:path>
                  <a:path w="2649220" h="1239520">
                    <a:moveTo>
                      <a:pt x="2649042" y="0"/>
                    </a:moveTo>
                    <a:lnTo>
                      <a:pt x="2350363" y="0"/>
                    </a:lnTo>
                    <a:lnTo>
                      <a:pt x="2350363" y="1239189"/>
                    </a:lnTo>
                    <a:lnTo>
                      <a:pt x="2649042" y="1239189"/>
                    </a:lnTo>
                    <a:lnTo>
                      <a:pt x="2649042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953833" y="5829955"/>
                <a:ext cx="3307079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07079">
                    <a:moveTo>
                      <a:pt x="0" y="0"/>
                    </a:moveTo>
                    <a:lnTo>
                      <a:pt x="9933" y="0"/>
                    </a:lnTo>
                  </a:path>
                  <a:path w="3307079">
                    <a:moveTo>
                      <a:pt x="19867" y="0"/>
                    </a:moveTo>
                    <a:lnTo>
                      <a:pt x="3306665" y="0"/>
                    </a:lnTo>
                  </a:path>
                </a:pathLst>
              </a:custGeom>
              <a:ln w="940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3" name="object 33"/>
            <p:cNvSpPr/>
            <p:nvPr/>
          </p:nvSpPr>
          <p:spPr>
            <a:xfrm>
              <a:off x="2497701" y="4501541"/>
              <a:ext cx="0" cy="1320165"/>
            </a:xfrm>
            <a:custGeom>
              <a:avLst/>
              <a:gdLst/>
              <a:ahLst/>
              <a:cxnLst/>
              <a:rect l="l" t="t" r="r" b="b"/>
              <a:pathLst>
                <a:path h="1320164">
                  <a:moveTo>
                    <a:pt x="0" y="0"/>
                  </a:moveTo>
                  <a:lnTo>
                    <a:pt x="0" y="1319546"/>
                  </a:lnTo>
                </a:path>
              </a:pathLst>
            </a:custGeom>
            <a:ln w="9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477833" y="556243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9933" y="0"/>
                  </a:lnTo>
                </a:path>
              </a:pathLst>
            </a:custGeom>
            <a:ln w="8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477833" y="5294905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9933" y="0"/>
                  </a:lnTo>
                </a:path>
              </a:pathLst>
            </a:custGeom>
            <a:ln w="8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477833" y="5036543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9933" y="0"/>
                  </a:lnTo>
                </a:path>
              </a:pathLst>
            </a:custGeom>
            <a:ln w="8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477833" y="4769006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9933" y="0"/>
                  </a:lnTo>
                </a:path>
              </a:pathLst>
            </a:custGeom>
            <a:ln w="8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477833" y="450154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>
                  <a:moveTo>
                    <a:pt x="0" y="0"/>
                  </a:moveTo>
                  <a:lnTo>
                    <a:pt x="9933" y="0"/>
                  </a:lnTo>
                </a:path>
              </a:pathLst>
            </a:custGeom>
            <a:ln w="8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2688978" y="5554459"/>
              <a:ext cx="75565" cy="10900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600" kern="0" spc="5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147261" y="5500954"/>
              <a:ext cx="92710" cy="10900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6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3615479" y="5447450"/>
              <a:ext cx="92710" cy="10900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6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17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4083432" y="5447450"/>
              <a:ext cx="92710" cy="10900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6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17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4541717" y="5215693"/>
              <a:ext cx="125095" cy="10900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600" kern="0" spc="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34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5019869" y="4431197"/>
              <a:ext cx="125095" cy="10900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600" kern="0" spc="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93</a:t>
              </a:r>
              <a:endParaRPr sz="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2370430" y="5768185"/>
              <a:ext cx="69850" cy="987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550" kern="0" spc="4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5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2320762" y="5500955"/>
              <a:ext cx="125095" cy="987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550" kern="0" spc="5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5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2320762" y="5233430"/>
              <a:ext cx="125095" cy="987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550" kern="0" spc="5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40</a:t>
              </a:r>
              <a:endParaRPr sz="5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2320762" y="4974774"/>
              <a:ext cx="125095" cy="987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550" kern="0" spc="5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60</a:t>
              </a:r>
              <a:endParaRPr sz="5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2320762" y="4707532"/>
              <a:ext cx="125095" cy="987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550" kern="0" spc="5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80</a:t>
              </a:r>
              <a:endParaRPr sz="5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2290629" y="4440066"/>
              <a:ext cx="149225" cy="987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5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100</a:t>
              </a:r>
              <a:endParaRPr sz="5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1959568" y="3721536"/>
              <a:ext cx="179536" cy="187388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Volume</a:t>
              </a:r>
              <a:r>
                <a:rPr sz="12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of</a:t>
              </a:r>
              <a:r>
                <a:rPr sz="12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distribution</a:t>
              </a:r>
              <a:r>
                <a:rPr sz="1200" b="1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(L)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953484" y="3603744"/>
              <a:ext cx="1927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5" algn="ctr">
                <a:spcBef>
                  <a:spcPts val="95"/>
                </a:spcBef>
              </a:pP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Most</a:t>
              </a:r>
              <a:r>
                <a:rPr sz="1400" kern="0" spc="-5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lipophilic</a:t>
              </a:r>
              <a:r>
                <a:rPr lang="en-US"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lang="en-US" sz="1400" kern="0" spc="-10" baseline="30000" dirty="0">
                  <a:solidFill>
                    <a:srgbClr val="0081C5"/>
                  </a:solidFill>
                  <a:latin typeface="Arial"/>
                  <a:cs typeface="Arial"/>
                </a:rPr>
                <a:t>1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>
                <a:spcBef>
                  <a:spcPts val="5"/>
                </a:spcBef>
              </a:pP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(high</a:t>
              </a:r>
              <a:r>
                <a:rPr sz="1400" kern="0" spc="-65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tissue</a:t>
              </a:r>
              <a:r>
                <a:rPr sz="1400" kern="0" spc="-5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penetration)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481643" y="3776853"/>
              <a:ext cx="0" cy="579120"/>
            </a:xfrm>
            <a:custGeom>
              <a:avLst/>
              <a:gdLst/>
              <a:ahLst/>
              <a:cxnLst/>
              <a:rect l="l" t="t" r="r" b="b"/>
              <a:pathLst>
                <a:path h="579120">
                  <a:moveTo>
                    <a:pt x="0" y="57886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446224" y="3763517"/>
              <a:ext cx="23495" cy="0"/>
            </a:xfrm>
            <a:custGeom>
              <a:avLst/>
              <a:gdLst/>
              <a:ahLst/>
              <a:cxnLst/>
              <a:rect l="l" t="t" r="r" b="b"/>
              <a:pathLst>
                <a:path w="23494">
                  <a:moveTo>
                    <a:pt x="23126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2242567" y="3706115"/>
              <a:ext cx="19494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500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411552" y="4335018"/>
              <a:ext cx="91440" cy="66675"/>
            </a:xfrm>
            <a:custGeom>
              <a:avLst/>
              <a:gdLst/>
              <a:ahLst/>
              <a:cxnLst/>
              <a:rect l="l" t="t" r="r" b="b"/>
              <a:pathLst>
                <a:path w="91440" h="66675">
                  <a:moveTo>
                    <a:pt x="0" y="0"/>
                  </a:moveTo>
                  <a:lnTo>
                    <a:pt x="80911" y="41401"/>
                  </a:lnTo>
                </a:path>
                <a:path w="91440" h="66675">
                  <a:moveTo>
                    <a:pt x="8255" y="26669"/>
                  </a:moveTo>
                  <a:lnTo>
                    <a:pt x="90817" y="664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403850" y="3766464"/>
              <a:ext cx="312420" cy="2056130"/>
            </a:xfrm>
            <a:custGeom>
              <a:avLst/>
              <a:gdLst/>
              <a:ahLst/>
              <a:cxnLst/>
              <a:rect l="l" t="t" r="r" b="b"/>
              <a:pathLst>
                <a:path w="312420" h="2056129">
                  <a:moveTo>
                    <a:pt x="312102" y="0"/>
                  </a:moveTo>
                  <a:lnTo>
                    <a:pt x="0" y="0"/>
                  </a:lnTo>
                  <a:lnTo>
                    <a:pt x="0" y="2055622"/>
                  </a:lnTo>
                  <a:lnTo>
                    <a:pt x="312102" y="2055622"/>
                  </a:lnTo>
                  <a:lnTo>
                    <a:pt x="312102" y="0"/>
                  </a:lnTo>
                  <a:close/>
                </a:path>
              </a:pathLst>
            </a:custGeom>
            <a:solidFill>
              <a:srgbClr val="00B15A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5466589" y="3615945"/>
              <a:ext cx="19494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500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2467355" y="5847080"/>
              <a:ext cx="45720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7465" marR="5080" indent="-2540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Cande- 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2972816" y="5847080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413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Epro- 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3456685" y="5847080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73660">
                <a:spcBef>
                  <a:spcPts val="100"/>
                </a:spcBef>
              </a:pP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Val-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3943857" y="5847080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016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Olme- 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4424426" y="5847080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91440">
                <a:spcBef>
                  <a:spcPts val="100"/>
                </a:spcBef>
              </a:pP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Lo-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4895088" y="5847080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52069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Irbe- 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5378450" y="5847080"/>
              <a:ext cx="40703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3810">
                <a:spcBef>
                  <a:spcPts val="100"/>
                </a:spcBef>
              </a:pP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Telmi- 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0C6E914-1E50-703D-9FEB-87F50A59FE9D}"/>
              </a:ext>
            </a:extLst>
          </p:cNvPr>
          <p:cNvGrpSpPr/>
          <p:nvPr/>
        </p:nvGrpSpPr>
        <p:grpSpPr>
          <a:xfrm>
            <a:off x="6618040" y="1505013"/>
            <a:ext cx="4624510" cy="4366132"/>
            <a:chOff x="6315922" y="3529329"/>
            <a:chExt cx="4043848" cy="2574165"/>
          </a:xfrm>
        </p:grpSpPr>
        <p:grpSp>
          <p:nvGrpSpPr>
            <p:cNvPr id="66" name="object 66"/>
            <p:cNvGrpSpPr/>
            <p:nvPr/>
          </p:nvGrpSpPr>
          <p:grpSpPr>
            <a:xfrm>
              <a:off x="6616447" y="4115562"/>
              <a:ext cx="3484245" cy="1607185"/>
              <a:chOff x="5092446" y="4115561"/>
              <a:chExt cx="3484245" cy="1607185"/>
            </a:xfrm>
          </p:grpSpPr>
          <p:sp>
            <p:nvSpPr>
              <p:cNvPr id="67" name="object 67"/>
              <p:cNvSpPr/>
              <p:nvPr/>
            </p:nvSpPr>
            <p:spPr>
              <a:xfrm>
                <a:off x="8174736" y="4280915"/>
                <a:ext cx="308610" cy="1435735"/>
              </a:xfrm>
              <a:custGeom>
                <a:avLst/>
                <a:gdLst/>
                <a:ahLst/>
                <a:cxnLst/>
                <a:rect l="l" t="t" r="r" b="b"/>
                <a:pathLst>
                  <a:path w="308609" h="1435735">
                    <a:moveTo>
                      <a:pt x="308609" y="0"/>
                    </a:moveTo>
                    <a:lnTo>
                      <a:pt x="0" y="0"/>
                    </a:lnTo>
                    <a:lnTo>
                      <a:pt x="0" y="1435608"/>
                    </a:lnTo>
                    <a:lnTo>
                      <a:pt x="308609" y="1435608"/>
                    </a:lnTo>
                    <a:lnTo>
                      <a:pt x="308609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5211318" y="5503925"/>
                <a:ext cx="2778760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2778759" h="212725">
                    <a:moveTo>
                      <a:pt x="308610" y="159258"/>
                    </a:moveTo>
                    <a:lnTo>
                      <a:pt x="0" y="159258"/>
                    </a:lnTo>
                    <a:lnTo>
                      <a:pt x="0" y="212598"/>
                    </a:lnTo>
                    <a:lnTo>
                      <a:pt x="308610" y="212598"/>
                    </a:lnTo>
                    <a:lnTo>
                      <a:pt x="308610" y="159258"/>
                    </a:lnTo>
                    <a:close/>
                  </a:path>
                  <a:path w="2778759" h="212725">
                    <a:moveTo>
                      <a:pt x="802386" y="159258"/>
                    </a:moveTo>
                    <a:lnTo>
                      <a:pt x="493776" y="159258"/>
                    </a:lnTo>
                    <a:lnTo>
                      <a:pt x="493776" y="212598"/>
                    </a:lnTo>
                    <a:lnTo>
                      <a:pt x="802386" y="212598"/>
                    </a:lnTo>
                    <a:lnTo>
                      <a:pt x="802386" y="159258"/>
                    </a:lnTo>
                    <a:close/>
                  </a:path>
                  <a:path w="2778759" h="212725">
                    <a:moveTo>
                      <a:pt x="1296162" y="105918"/>
                    </a:moveTo>
                    <a:lnTo>
                      <a:pt x="987552" y="105918"/>
                    </a:lnTo>
                    <a:lnTo>
                      <a:pt x="987552" y="212598"/>
                    </a:lnTo>
                    <a:lnTo>
                      <a:pt x="1296162" y="212598"/>
                    </a:lnTo>
                    <a:lnTo>
                      <a:pt x="1296162" y="105918"/>
                    </a:lnTo>
                    <a:close/>
                  </a:path>
                  <a:path w="2778759" h="212725">
                    <a:moveTo>
                      <a:pt x="1790700" y="105918"/>
                    </a:moveTo>
                    <a:lnTo>
                      <a:pt x="1482090" y="105918"/>
                    </a:lnTo>
                    <a:lnTo>
                      <a:pt x="1482090" y="212598"/>
                    </a:lnTo>
                    <a:lnTo>
                      <a:pt x="1790700" y="212598"/>
                    </a:lnTo>
                    <a:lnTo>
                      <a:pt x="1790700" y="105918"/>
                    </a:lnTo>
                    <a:close/>
                  </a:path>
                  <a:path w="2778759" h="212725">
                    <a:moveTo>
                      <a:pt x="2284476" y="105918"/>
                    </a:moveTo>
                    <a:lnTo>
                      <a:pt x="1975866" y="105918"/>
                    </a:lnTo>
                    <a:lnTo>
                      <a:pt x="1975866" y="212598"/>
                    </a:lnTo>
                    <a:lnTo>
                      <a:pt x="2284476" y="212598"/>
                    </a:lnTo>
                    <a:lnTo>
                      <a:pt x="2284476" y="105918"/>
                    </a:lnTo>
                    <a:close/>
                  </a:path>
                  <a:path w="2778759" h="212725">
                    <a:moveTo>
                      <a:pt x="2778252" y="0"/>
                    </a:moveTo>
                    <a:lnTo>
                      <a:pt x="2469642" y="0"/>
                    </a:lnTo>
                    <a:lnTo>
                      <a:pt x="2469642" y="212598"/>
                    </a:lnTo>
                    <a:lnTo>
                      <a:pt x="2778252" y="212598"/>
                    </a:lnTo>
                    <a:lnTo>
                      <a:pt x="2778252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5092446" y="4121657"/>
                <a:ext cx="3484245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3484245" h="1595120">
                    <a:moveTo>
                      <a:pt x="25907" y="1594866"/>
                    </a:moveTo>
                    <a:lnTo>
                      <a:pt x="25907" y="0"/>
                    </a:lnTo>
                  </a:path>
                  <a:path w="3484245" h="1595120">
                    <a:moveTo>
                      <a:pt x="0" y="1594866"/>
                    </a:moveTo>
                    <a:lnTo>
                      <a:pt x="25907" y="1594866"/>
                    </a:lnTo>
                  </a:path>
                  <a:path w="3484245" h="1595120">
                    <a:moveTo>
                      <a:pt x="0" y="1328928"/>
                    </a:moveTo>
                    <a:lnTo>
                      <a:pt x="25907" y="1328928"/>
                    </a:lnTo>
                  </a:path>
                  <a:path w="3484245" h="1595120">
                    <a:moveTo>
                      <a:pt x="0" y="1062990"/>
                    </a:moveTo>
                    <a:lnTo>
                      <a:pt x="25907" y="1062990"/>
                    </a:lnTo>
                  </a:path>
                  <a:path w="3484245" h="1595120">
                    <a:moveTo>
                      <a:pt x="0" y="797052"/>
                    </a:moveTo>
                    <a:lnTo>
                      <a:pt x="25907" y="797052"/>
                    </a:lnTo>
                  </a:path>
                  <a:path w="3484245" h="1595120">
                    <a:moveTo>
                      <a:pt x="0" y="531876"/>
                    </a:moveTo>
                    <a:lnTo>
                      <a:pt x="25907" y="531876"/>
                    </a:lnTo>
                  </a:path>
                  <a:path w="3484245" h="1595120">
                    <a:moveTo>
                      <a:pt x="0" y="265938"/>
                    </a:moveTo>
                    <a:lnTo>
                      <a:pt x="25907" y="265938"/>
                    </a:lnTo>
                  </a:path>
                  <a:path w="3484245" h="1595120">
                    <a:moveTo>
                      <a:pt x="0" y="0"/>
                    </a:moveTo>
                    <a:lnTo>
                      <a:pt x="25907" y="0"/>
                    </a:lnTo>
                  </a:path>
                  <a:path w="3484245" h="1595120">
                    <a:moveTo>
                      <a:pt x="25907" y="1594866"/>
                    </a:moveTo>
                    <a:lnTo>
                      <a:pt x="3483863" y="1594866"/>
                    </a:lnTo>
                  </a:path>
                </a:pathLst>
              </a:custGeom>
              <a:ln w="121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0" name="object 70"/>
            <p:cNvSpPr txBox="1"/>
            <p:nvPr/>
          </p:nvSpPr>
          <p:spPr>
            <a:xfrm>
              <a:off x="6508750" y="5645404"/>
              <a:ext cx="7366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6508750" y="5379721"/>
              <a:ext cx="7366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6460997" y="5113783"/>
              <a:ext cx="12192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6460997" y="4848098"/>
              <a:ext cx="12192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6460997" y="4582160"/>
              <a:ext cx="12192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6460997" y="4316477"/>
              <a:ext cx="12192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25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6460997" y="4050539"/>
              <a:ext cx="121920" cy="1160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spcBef>
                  <a:spcPts val="125"/>
                </a:spcBef>
              </a:pPr>
              <a:r>
                <a:rPr sz="65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30</a:t>
              </a:r>
              <a:endParaRPr sz="6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6835647" y="3844544"/>
              <a:ext cx="1747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975" kern="0" baseline="25641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†</a:t>
              </a:r>
              <a:r>
                <a:rPr sz="975" kern="0" spc="127" baseline="25641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Active</a:t>
              </a:r>
              <a:r>
                <a:rPr sz="10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metabolite</a:t>
              </a:r>
              <a:r>
                <a:rPr sz="1000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of</a:t>
              </a:r>
              <a:r>
                <a:rPr sz="1000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losartan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6875526" y="3529329"/>
              <a:ext cx="348424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Highest</a:t>
              </a:r>
              <a:r>
                <a:rPr sz="1400" kern="0" spc="-75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081C5"/>
                  </a:solidFill>
                  <a:latin typeface="Arial"/>
                  <a:cs typeface="Arial"/>
                </a:rPr>
                <a:t>selective</a:t>
              </a:r>
              <a:r>
                <a:rPr sz="1400" kern="0" spc="-8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spc="-20" dirty="0" err="1">
                  <a:solidFill>
                    <a:srgbClr val="0081C5"/>
                  </a:solidFill>
                  <a:latin typeface="Arial"/>
                  <a:cs typeface="Arial"/>
                </a:rPr>
                <a:t>PPARγ</a:t>
              </a:r>
              <a:r>
                <a:rPr sz="1400" kern="0" spc="-5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activation</a:t>
              </a:r>
              <a:r>
                <a:rPr lang="en-US" sz="1400" kern="0" spc="-10" dirty="0">
                  <a:solidFill>
                    <a:srgbClr val="0081C5"/>
                  </a:solidFill>
                  <a:latin typeface="Arial"/>
                  <a:cs typeface="Arial"/>
                </a:rPr>
                <a:t> </a:t>
              </a:r>
              <a:r>
                <a:rPr lang="en-US" sz="1400" kern="0" spc="-10" baseline="30000" dirty="0">
                  <a:solidFill>
                    <a:srgbClr val="0081C5"/>
                  </a:solidFill>
                  <a:latin typeface="Arial"/>
                  <a:cs typeface="Arial"/>
                </a:rPr>
                <a:t>3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6315922" y="4175429"/>
              <a:ext cx="156993" cy="159893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 algn="ctr">
                <a:lnSpc>
                  <a:spcPts val="1425"/>
                </a:lnSpc>
              </a:pPr>
              <a:r>
                <a:rPr sz="12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PPARy</a:t>
              </a:r>
              <a:r>
                <a:rPr sz="1200" b="1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fold </a:t>
              </a:r>
              <a:r>
                <a:rPr sz="12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activation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7709154" y="5772659"/>
              <a:ext cx="231711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43180" indent="36830">
                <a:spcBef>
                  <a:spcPts val="100"/>
                </a:spcBef>
                <a:tabLst>
                  <a:tab pos="480695" algn="l"/>
                  <a:tab pos="1043305" algn="l"/>
                  <a:tab pos="1478915" algn="l"/>
                  <a:tab pos="1887855" algn="l"/>
                </a:tabLst>
              </a:pP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EXP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	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Cande-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	</a:t>
              </a: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Val-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	</a:t>
              </a: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Irbe-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	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Telmi- 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3174</a:t>
              </a:r>
              <a:r>
                <a:rPr sz="975" b="1" kern="0" baseline="25641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†</a:t>
              </a:r>
              <a:r>
                <a:rPr sz="975" b="1" kern="0" spc="465" baseline="25641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 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r>
                <a:rPr sz="1000" b="1" kern="0" spc="35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r>
                <a:rPr sz="1000" b="1" kern="0" spc="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r>
                <a:rPr sz="1000" b="1" kern="0" spc="3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6807961" y="5772659"/>
              <a:ext cx="86169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4130">
                <a:spcBef>
                  <a:spcPts val="100"/>
                </a:spcBef>
              </a:pP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Epro-</a:t>
              </a:r>
              <a:r>
                <a:rPr sz="1000" b="1" kern="0" spc="14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Olme- </a:t>
              </a:r>
              <a:r>
                <a:rPr sz="10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r>
                <a:rPr sz="1000" b="1" kern="0" spc="28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0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814563" y="6356460"/>
            <a:ext cx="60477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sz="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1.</a:t>
            </a:r>
            <a:r>
              <a:rPr sz="6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Asmar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R.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Targeting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effective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blood pressure control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with angiotensin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blockers.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Int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Clin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Pract.</a:t>
            </a:r>
            <a:r>
              <a:rPr sz="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2006;60(3):315-320.</a:t>
            </a:r>
            <a:r>
              <a:rPr sz="6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2.</a:t>
            </a:r>
            <a:r>
              <a:rPr sz="6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Kakuta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H,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Sudoh K,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Sasamata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M,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Yamagishi</a:t>
            </a:r>
            <a:r>
              <a:rPr sz="6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S.</a:t>
            </a:r>
            <a:r>
              <a:rPr sz="6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Telmisartan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has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strongest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binding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affinity</a:t>
            </a:r>
            <a:r>
              <a:rPr sz="6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type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receptor: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comparison with other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6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type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blockers.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Int</a:t>
            </a:r>
            <a:r>
              <a:rPr sz="6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6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Clin</a:t>
            </a:r>
            <a:r>
              <a:rPr sz="6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Pharmacol</a:t>
            </a:r>
            <a:r>
              <a:rPr sz="600" i="1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Res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6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2005;25(1):41-46.</a:t>
            </a:r>
            <a:r>
              <a:rPr sz="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Benson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SC,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Pershadsingh</a:t>
            </a:r>
            <a:r>
              <a:rPr sz="6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HA,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Ho CI,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Identification</a:t>
            </a:r>
            <a:r>
              <a:rPr sz="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of telmisartan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as a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unique</a:t>
            </a:r>
            <a:r>
              <a:rPr sz="6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6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antagonist with selective</a:t>
            </a:r>
            <a:r>
              <a:rPr sz="6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PPARgamma-modulating</a:t>
            </a:r>
            <a:r>
              <a:rPr sz="6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activity.</a:t>
            </a:r>
            <a:r>
              <a:rPr sz="600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Hypertension</a:t>
            </a:r>
            <a:r>
              <a:rPr sz="6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600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2004;43(5):993-1002.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B99C9694-7E65-0342-2BD3-792D38E8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C79F335-AEFF-99B0-B275-C4C5C359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8428F8-3540-431A-3396-A27F952A8F1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CD5BB8-7EE1-2405-BBB6-5DA4C0FBA2EA}"/>
              </a:ext>
            </a:extLst>
          </p:cNvPr>
          <p:cNvCxnSpPr/>
          <p:nvPr/>
        </p:nvCxnSpPr>
        <p:spPr>
          <a:xfrm>
            <a:off x="6096000" y="1511058"/>
            <a:ext cx="0" cy="450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69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C55173-8D84-B9D7-C2C2-A744F6B22734}"/>
              </a:ext>
            </a:extLst>
          </p:cNvPr>
          <p:cNvSpPr txBox="1"/>
          <p:nvPr/>
        </p:nvSpPr>
        <p:spPr>
          <a:xfrm>
            <a:off x="822083" y="575898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781BF"/>
                </a:solidFill>
              </a:rPr>
              <a:t>MICARDIS</a:t>
            </a:r>
            <a:r>
              <a:rPr lang="en-US" b="1" baseline="30000" dirty="0">
                <a:solidFill>
                  <a:srgbClr val="1781BF"/>
                </a:solidFill>
              </a:rPr>
              <a:t>® </a:t>
            </a:r>
            <a:r>
              <a:rPr lang="en-US" b="1" dirty="0">
                <a:solidFill>
                  <a:srgbClr val="1781BF"/>
                </a:solidFill>
              </a:rPr>
              <a:t>(telmisartan)</a:t>
            </a:r>
          </a:p>
          <a:p>
            <a:r>
              <a:rPr lang="en-US" sz="1800" b="0" spc="-10" dirty="0">
                <a:solidFill>
                  <a:srgbClr val="000000"/>
                </a:solidFill>
              </a:rPr>
              <a:t>Pharmacokinetics overview </a:t>
            </a:r>
            <a:r>
              <a:rPr lang="en-US" sz="1800" b="0" spc="-10" baseline="30000" dirty="0">
                <a:solidFill>
                  <a:srgbClr val="000000"/>
                </a:solidFill>
              </a:rPr>
              <a:t>1-3</a:t>
            </a:r>
            <a:endParaRPr lang="en-US" b="1" dirty="0">
              <a:solidFill>
                <a:srgbClr val="1781BF"/>
              </a:solidFill>
            </a:endParaRPr>
          </a:p>
        </p:txBody>
      </p:sp>
      <p:sp>
        <p:nvSpPr>
          <p:cNvPr id="7" name="object 167">
            <a:extLst>
              <a:ext uri="{FF2B5EF4-FFF2-40B4-BE49-F238E27FC236}">
                <a16:creationId xmlns:a16="http://schemas.microsoft.com/office/drawing/2014/main" id="{D7392AFF-7CFE-072F-FDD7-829732A7B19C}"/>
              </a:ext>
            </a:extLst>
          </p:cNvPr>
          <p:cNvSpPr txBox="1"/>
          <p:nvPr/>
        </p:nvSpPr>
        <p:spPr>
          <a:xfrm>
            <a:off x="1018783" y="6399587"/>
            <a:ext cx="570547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sz="7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1.</a:t>
            </a:r>
            <a:r>
              <a:rPr sz="7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Asmar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R.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Targeting</a:t>
            </a:r>
            <a:r>
              <a:rPr lang="en-US"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effective</a:t>
            </a:r>
            <a:r>
              <a:rPr lang="en-US"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blood pressure control</a:t>
            </a:r>
            <a:r>
              <a:rPr lang="en-US"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lang="en-US"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lang="en-US"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lang="en-US"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blockers.</a:t>
            </a:r>
            <a:r>
              <a:rPr lang="en-US"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Int</a:t>
            </a:r>
            <a:r>
              <a:rPr lang="en-US"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Clin</a:t>
            </a:r>
            <a:r>
              <a:rPr lang="en-US"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Pract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lang="en-US"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2006;60(3):315-320.</a:t>
            </a:r>
            <a:r>
              <a:rPr lang="en-US"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2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lang="en-US"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Israili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 ZH.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Clinical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pharmacokinetics </a:t>
            </a:r>
            <a:r>
              <a:rPr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7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(AT1)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 hypertension.</a:t>
            </a:r>
            <a:r>
              <a:rPr sz="7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7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Hum Hypertens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2000;14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Suppl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1:S73-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S86.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MICARDIS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prescribing</a:t>
            </a:r>
            <a:r>
              <a:rPr sz="7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information,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Boehringer</a:t>
            </a:r>
            <a:r>
              <a:rPr sz="7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Ingelheim,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2018.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5B2B2D7-9771-1DD3-C876-3F5176138401}"/>
              </a:ext>
            </a:extLst>
          </p:cNvPr>
          <p:cNvGrpSpPr/>
          <p:nvPr/>
        </p:nvGrpSpPr>
        <p:grpSpPr>
          <a:xfrm>
            <a:off x="9016008" y="1300532"/>
            <a:ext cx="1710411" cy="1576275"/>
            <a:chOff x="1143000" y="1955445"/>
            <a:chExt cx="1710411" cy="15762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F80DD-2989-55AB-E8E5-153D501EF4A1}"/>
                </a:ext>
              </a:extLst>
            </p:cNvPr>
            <p:cNvSpPr txBox="1"/>
            <p:nvPr/>
          </p:nvSpPr>
          <p:spPr>
            <a:xfrm>
              <a:off x="1382994" y="3193166"/>
              <a:ext cx="1470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600" dirty="0">
                  <a:solidFill>
                    <a:srgbClr val="1781BF"/>
                  </a:solidFill>
                </a:rPr>
                <a:t>Longest</a:t>
              </a:r>
              <a:r>
                <a:rPr lang="en-US" sz="1600" dirty="0"/>
                <a:t> t</a:t>
              </a:r>
              <a:r>
                <a:rPr lang="en-US" sz="1600" baseline="-25000" dirty="0"/>
                <a:t>1/2</a:t>
              </a:r>
              <a:r>
                <a:rPr lang="en-US" sz="1600" baseline="-25000" dirty="0">
                  <a:solidFill>
                    <a:srgbClr val="C00000"/>
                  </a:solidFill>
                </a:rPr>
                <a:t> </a:t>
              </a:r>
              <a:r>
                <a:rPr lang="en-US" sz="1600" dirty="0"/>
                <a:t>* </a:t>
              </a:r>
            </a:p>
          </p:txBody>
        </p:sp>
        <p:pic>
          <p:nvPicPr>
            <p:cNvPr id="1026" name="Picture 2" descr="24 Hours Security - 24 Hours Icon Png - Free Transparent PNG Clipart Images  Download">
              <a:extLst>
                <a:ext uri="{FF2B5EF4-FFF2-40B4-BE49-F238E27FC236}">
                  <a16:creationId xmlns:a16="http://schemas.microsoft.com/office/drawing/2014/main" id="{E79FABCE-2D66-B3CA-0BE6-B8837D561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0" b="90877" l="10000" r="90000">
                          <a14:foregroundMark x1="43929" y1="91055" x2="43929" y2="91055"/>
                          <a14:foregroundMark x1="56190" y1="89803" x2="56190" y2="89803"/>
                          <a14:foregroundMark x1="73810" y1="82648" x2="73810" y2="82648"/>
                          <a14:foregroundMark x1="48452" y1="9660" x2="48452" y2="9660"/>
                          <a14:backgroundMark x1="36548" y1="17710" x2="33690" y2="24687"/>
                          <a14:backgroundMark x1="49405" y1="42576" x2="50119" y2="43292"/>
                          <a14:backgroundMark x1="53333" y1="54562" x2="52262" y2="55635"/>
                          <a14:backgroundMark x1="43452" y1="48122" x2="42857" y2="50626"/>
                          <a14:backgroundMark x1="62857" y1="73345" x2="61071" y2="75313"/>
                          <a14:backgroundMark x1="58452" y1="76923" x2="57143" y2="781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955445"/>
              <a:ext cx="1710411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3C67B96A-A5C6-BA27-FF8D-8E608EC879E4}"/>
              </a:ext>
            </a:extLst>
          </p:cNvPr>
          <p:cNvGrpSpPr/>
          <p:nvPr/>
        </p:nvGrpSpPr>
        <p:grpSpPr>
          <a:xfrm>
            <a:off x="3528920" y="3598858"/>
            <a:ext cx="2080817" cy="1459808"/>
            <a:chOff x="3202383" y="4215198"/>
            <a:chExt cx="2080817" cy="1459808"/>
          </a:xfrm>
        </p:grpSpPr>
        <p:sp>
          <p:nvSpPr>
            <p:cNvPr id="14" name="object 154">
              <a:extLst>
                <a:ext uri="{FF2B5EF4-FFF2-40B4-BE49-F238E27FC236}">
                  <a16:creationId xmlns:a16="http://schemas.microsoft.com/office/drawing/2014/main" id="{1C20F2D9-F698-BE85-5748-26A6A2799CD0}"/>
                </a:ext>
              </a:extLst>
            </p:cNvPr>
            <p:cNvSpPr txBox="1"/>
            <p:nvPr/>
          </p:nvSpPr>
          <p:spPr>
            <a:xfrm>
              <a:off x="3202383" y="5231295"/>
              <a:ext cx="2080817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algn="ctr">
                <a:spcBef>
                  <a:spcPts val="100"/>
                </a:spcBef>
              </a:pPr>
              <a:r>
                <a:rPr lang="en-US" sz="1400" dirty="0"/>
                <a:t>Does not metabolite by C-P450</a:t>
              </a:r>
            </a:p>
          </p:txBody>
        </p:sp>
        <p:pic>
          <p:nvPicPr>
            <p:cNvPr id="21" name="Picture 4" descr="Liver - Free medical icons">
              <a:extLst>
                <a:ext uri="{FF2B5EF4-FFF2-40B4-BE49-F238E27FC236}">
                  <a16:creationId xmlns:a16="http://schemas.microsoft.com/office/drawing/2014/main" id="{7EDB2EED-736A-34DC-33D7-93E7B1B5A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962" y="4215198"/>
              <a:ext cx="813658" cy="81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F4E25830-18FD-C629-62B6-BC7598324875}"/>
              </a:ext>
            </a:extLst>
          </p:cNvPr>
          <p:cNvGrpSpPr/>
          <p:nvPr/>
        </p:nvGrpSpPr>
        <p:grpSpPr>
          <a:xfrm>
            <a:off x="3548552" y="1499750"/>
            <a:ext cx="2080817" cy="1759071"/>
            <a:chOff x="5921318" y="1751584"/>
            <a:chExt cx="2080817" cy="1759071"/>
          </a:xfrm>
        </p:grpSpPr>
        <p:sp>
          <p:nvSpPr>
            <p:cNvPr id="12" name="object 152">
              <a:extLst>
                <a:ext uri="{FF2B5EF4-FFF2-40B4-BE49-F238E27FC236}">
                  <a16:creationId xmlns:a16="http://schemas.microsoft.com/office/drawing/2014/main" id="{A3FA0E98-9C24-0E84-D77E-E72E4BDEF916}"/>
                </a:ext>
              </a:extLst>
            </p:cNvPr>
            <p:cNvSpPr txBox="1"/>
            <p:nvPr/>
          </p:nvSpPr>
          <p:spPr>
            <a:xfrm>
              <a:off x="5921318" y="3005388"/>
              <a:ext cx="2080817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algn="ctr">
                <a:spcBef>
                  <a:spcPts val="100"/>
                </a:spcBef>
              </a:pPr>
              <a:r>
                <a:rPr lang="en-US" sz="1600" dirty="0">
                  <a:solidFill>
                    <a:srgbClr val="1781BF"/>
                  </a:solidFill>
                </a:rPr>
                <a:t>Largest</a:t>
              </a:r>
              <a:r>
                <a:rPr lang="en-US" sz="1600" dirty="0"/>
                <a:t> volume of distribution </a:t>
              </a:r>
              <a:r>
                <a:rPr sz="1400" dirty="0"/>
                <a:t> (L)</a:t>
              </a:r>
              <a:r>
                <a:rPr lang="en-US" sz="1600" baseline="30000" dirty="0"/>
                <a:t>*</a:t>
              </a:r>
              <a:endParaRPr sz="1600" dirty="0"/>
            </a:p>
          </p:txBody>
        </p:sp>
        <p:pic>
          <p:nvPicPr>
            <p:cNvPr id="1034" name="Picture 10" descr="Cvc Central Venous Catheter Dialysis Acces: vector de stock (libre de  regalías) 1197226381 | Shutterstock">
              <a:extLst>
                <a:ext uri="{FF2B5EF4-FFF2-40B4-BE49-F238E27FC236}">
                  <a16:creationId xmlns:a16="http://schemas.microsoft.com/office/drawing/2014/main" id="{4A5CEF45-BC40-1118-099B-9BB0CB8115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" b="6685"/>
            <a:stretch/>
          </p:blipFill>
          <p:spPr bwMode="auto">
            <a:xfrm>
              <a:off x="6552675" y="1751584"/>
              <a:ext cx="587966" cy="124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B52440F-9F49-9C06-FB4B-F8BA1410C1E4}"/>
              </a:ext>
            </a:extLst>
          </p:cNvPr>
          <p:cNvGrpSpPr/>
          <p:nvPr/>
        </p:nvGrpSpPr>
        <p:grpSpPr>
          <a:xfrm>
            <a:off x="1149391" y="1499750"/>
            <a:ext cx="2393220" cy="1592630"/>
            <a:chOff x="6314720" y="3794020"/>
            <a:chExt cx="2393220" cy="15926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67352-AB42-3C5D-6ED3-DAEFDA7FD1B0}"/>
                </a:ext>
              </a:extLst>
            </p:cNvPr>
            <p:cNvSpPr txBox="1"/>
            <p:nvPr/>
          </p:nvSpPr>
          <p:spPr>
            <a:xfrm>
              <a:off x="7684902" y="3794020"/>
              <a:ext cx="10230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800" b="1" kern="0" spc="-10" dirty="0">
                  <a:solidFill>
                    <a:srgbClr val="1781BF"/>
                  </a:solidFill>
                  <a:latin typeface="Arial"/>
                  <a:cs typeface="Arial"/>
                </a:rPr>
                <a:t>42-</a:t>
              </a:r>
              <a:r>
                <a:rPr lang="en-US" sz="1800" b="1" kern="0" spc="-25" dirty="0">
                  <a:solidFill>
                    <a:srgbClr val="1781BF"/>
                  </a:solidFill>
                  <a:latin typeface="Arial"/>
                  <a:cs typeface="Arial"/>
                </a:rPr>
                <a:t>58%</a:t>
              </a:r>
              <a:endParaRPr lang="en-US" sz="1800" b="1" kern="0" dirty="0">
                <a:solidFill>
                  <a:srgbClr val="1781BF"/>
                </a:solidFill>
                <a:latin typeface="Arial"/>
                <a:cs typeface="Arial"/>
              </a:endParaRP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FEA00A9A-2308-1901-CEDD-13B4F24D53E1}"/>
                </a:ext>
              </a:extLst>
            </p:cNvPr>
            <p:cNvGrpSpPr/>
            <p:nvPr/>
          </p:nvGrpSpPr>
          <p:grpSpPr>
            <a:xfrm>
              <a:off x="6314720" y="3795147"/>
              <a:ext cx="1894358" cy="1591503"/>
              <a:chOff x="6314720" y="3795147"/>
              <a:chExt cx="1894358" cy="159150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2F9795-40EF-1C92-7C0F-F47EA59A7AA9}"/>
                  </a:ext>
                </a:extLst>
              </p:cNvPr>
              <p:cNvSpPr txBox="1"/>
              <p:nvPr/>
            </p:nvSpPr>
            <p:spPr>
              <a:xfrm>
                <a:off x="6423201" y="5078873"/>
                <a:ext cx="17858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100" marR="193040" algn="ctr">
                  <a:spcBef>
                    <a:spcPts val="100"/>
                  </a:spcBef>
                </a:pPr>
                <a:r>
                  <a:rPr lang="en-US" sz="1400" dirty="0"/>
                  <a:t>Bioavailability</a:t>
                </a:r>
              </a:p>
            </p:txBody>
          </p:sp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60BECB14-BC85-25C8-C2A1-8FD3AB634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4720" y="3795147"/>
                <a:ext cx="1785877" cy="1283726"/>
              </a:xfrm>
              <a:prstGeom prst="rect">
                <a:avLst/>
              </a:prstGeom>
            </p:spPr>
          </p:pic>
        </p:grp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B904FE67-77C3-CF99-A1BD-867507DBC40B}"/>
              </a:ext>
            </a:extLst>
          </p:cNvPr>
          <p:cNvGrpSpPr/>
          <p:nvPr/>
        </p:nvGrpSpPr>
        <p:grpSpPr>
          <a:xfrm>
            <a:off x="6175739" y="3671273"/>
            <a:ext cx="2181420" cy="1135806"/>
            <a:chOff x="2977510" y="4210017"/>
            <a:chExt cx="2181420" cy="1135806"/>
          </a:xfrm>
        </p:grpSpPr>
        <p:pic>
          <p:nvPicPr>
            <p:cNvPr id="1038" name="Picture 14" descr="Chemical Vector SVG Icon (9) - SVG Repo">
              <a:extLst>
                <a:ext uri="{FF2B5EF4-FFF2-40B4-BE49-F238E27FC236}">
                  <a16:creationId xmlns:a16="http://schemas.microsoft.com/office/drawing/2014/main" id="{96A8B14F-CD9C-36CF-16FD-A56787686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829" y="4210017"/>
              <a:ext cx="813658" cy="81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object 156">
              <a:extLst>
                <a:ext uri="{FF2B5EF4-FFF2-40B4-BE49-F238E27FC236}">
                  <a16:creationId xmlns:a16="http://schemas.microsoft.com/office/drawing/2014/main" id="{B120E24C-ADB8-B533-AF93-0D9627D6F1B0}"/>
                </a:ext>
              </a:extLst>
            </p:cNvPr>
            <p:cNvSpPr txBox="1"/>
            <p:nvPr/>
          </p:nvSpPr>
          <p:spPr>
            <a:xfrm>
              <a:off x="2977510" y="5117555"/>
              <a:ext cx="218142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193040" algn="ctr">
                <a:spcBef>
                  <a:spcPts val="100"/>
                </a:spcBef>
              </a:pPr>
              <a:r>
                <a:rPr lang="en-US" sz="1400" dirty="0">
                  <a:solidFill>
                    <a:srgbClr val="1781BF"/>
                  </a:solidFill>
                </a:rPr>
                <a:t>No</a:t>
              </a:r>
              <a:r>
                <a:rPr lang="en-US" sz="1400" dirty="0"/>
                <a:t> active metabolite</a:t>
              </a:r>
              <a:endParaRPr sz="1400" dirty="0"/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F5CA72E-C454-D1F2-F2EF-6ED35B6E66BD}"/>
              </a:ext>
            </a:extLst>
          </p:cNvPr>
          <p:cNvGrpSpPr/>
          <p:nvPr/>
        </p:nvGrpSpPr>
        <p:grpSpPr>
          <a:xfrm>
            <a:off x="8172403" y="3400200"/>
            <a:ext cx="3397620" cy="1503107"/>
            <a:chOff x="-23666" y="4207692"/>
            <a:chExt cx="3397620" cy="1503107"/>
          </a:xfrm>
        </p:grpSpPr>
        <p:pic>
          <p:nvPicPr>
            <p:cNvPr id="1030" name="Picture 6" descr="Kidney - Free medical icons">
              <a:extLst>
                <a:ext uri="{FF2B5EF4-FFF2-40B4-BE49-F238E27FC236}">
                  <a16:creationId xmlns:a16="http://schemas.microsoft.com/office/drawing/2014/main" id="{A4F3388F-85CA-167A-9635-8ECBCC9BA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140" y="4207692"/>
              <a:ext cx="1023038" cy="1023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3DDC5CC6-FC31-DEB8-DA40-7995AB67FB63}"/>
                </a:ext>
              </a:extLst>
            </p:cNvPr>
            <p:cNvSpPr txBox="1"/>
            <p:nvPr/>
          </p:nvSpPr>
          <p:spPr>
            <a:xfrm>
              <a:off x="-23666" y="5187579"/>
              <a:ext cx="33976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6360" algn="ctr"/>
              <a:r>
                <a:rPr lang="en-US" sz="1400" kern="0" spc="-25" dirty="0">
                  <a:solidFill>
                    <a:srgbClr val="1781BF"/>
                  </a:solidFill>
                  <a:latin typeface="+mj-lt"/>
                  <a:cs typeface="Arial"/>
                </a:rPr>
                <a:t>The least </a:t>
              </a:r>
              <a:r>
                <a:rPr lang="en-US" sz="1400" dirty="0"/>
                <a:t>renal execration </a:t>
              </a:r>
              <a:r>
                <a:rPr lang="en-US" sz="1400" kern="0" spc="-25" dirty="0">
                  <a:solidFill>
                    <a:srgbClr val="1781BF"/>
                  </a:solidFill>
                  <a:latin typeface="+mj-lt"/>
                  <a:cs typeface="Symbol"/>
                </a:rPr>
                <a:t>&lt;</a:t>
              </a:r>
              <a:r>
                <a:rPr lang="en-US" sz="1400" kern="0" spc="-25" dirty="0">
                  <a:solidFill>
                    <a:srgbClr val="1781BF"/>
                  </a:solidFill>
                  <a:latin typeface="+mj-lt"/>
                  <a:cs typeface="Arial"/>
                </a:rPr>
                <a:t>1%</a:t>
              </a:r>
              <a:r>
                <a:rPr lang="en-US" sz="1400" dirty="0"/>
                <a:t> </a:t>
              </a:r>
            </a:p>
            <a:p>
              <a:pPr marL="86360" algn="ctr"/>
              <a:r>
                <a:rPr lang="en-US" sz="1200" dirty="0">
                  <a:solidFill>
                    <a:srgbClr val="1781BF"/>
                  </a:solidFill>
                </a:rPr>
                <a:t>no dose adjustment </a:t>
              </a:r>
              <a:r>
                <a:rPr lang="en-US" sz="1200" dirty="0"/>
                <a:t>with renal impairment</a:t>
              </a:r>
              <a:r>
                <a:rPr lang="en-US" sz="1400" baseline="30000" dirty="0"/>
                <a:t>*</a:t>
              </a:r>
              <a:endParaRPr lang="en-US" sz="1400" dirty="0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76B97EE2-0705-0742-D977-18C6A73593EF}"/>
              </a:ext>
            </a:extLst>
          </p:cNvPr>
          <p:cNvGrpSpPr/>
          <p:nvPr/>
        </p:nvGrpSpPr>
        <p:grpSpPr>
          <a:xfrm>
            <a:off x="6290442" y="1435372"/>
            <a:ext cx="1785876" cy="1478636"/>
            <a:chOff x="3494427" y="1977072"/>
            <a:chExt cx="1785876" cy="1478636"/>
          </a:xfrm>
        </p:grpSpPr>
        <p:sp>
          <p:nvSpPr>
            <p:cNvPr id="11" name="object 151">
              <a:extLst>
                <a:ext uri="{FF2B5EF4-FFF2-40B4-BE49-F238E27FC236}">
                  <a16:creationId xmlns:a16="http://schemas.microsoft.com/office/drawing/2014/main" id="{43410D0F-A3D2-98CA-D9D8-D72C73390A86}"/>
                </a:ext>
              </a:extLst>
            </p:cNvPr>
            <p:cNvSpPr txBox="1"/>
            <p:nvPr/>
          </p:nvSpPr>
          <p:spPr>
            <a:xfrm>
              <a:off x="3494427" y="3196663"/>
              <a:ext cx="1785876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algn="ctr">
                <a:spcBef>
                  <a:spcPts val="100"/>
                </a:spcBef>
              </a:pPr>
              <a:r>
                <a:rPr lang="en-US" sz="1600" dirty="0"/>
                <a:t> </a:t>
              </a:r>
              <a:r>
                <a:rPr lang="en-US" sz="1600" dirty="0">
                  <a:solidFill>
                    <a:srgbClr val="1781BF"/>
                  </a:solidFill>
                </a:rPr>
                <a:t>Shortest</a:t>
              </a:r>
              <a:r>
                <a:rPr lang="en-US" sz="1600" dirty="0"/>
                <a:t> </a:t>
              </a:r>
              <a:r>
                <a:rPr sz="1600" dirty="0"/>
                <a:t>T</a:t>
              </a:r>
              <a:r>
                <a:rPr sz="1600" baseline="-25000" dirty="0"/>
                <a:t>max</a:t>
              </a:r>
              <a:r>
                <a:rPr lang="en-US" sz="1600" baseline="30000" dirty="0"/>
                <a:t>*</a:t>
              </a:r>
              <a:endParaRPr sz="1600" baseline="30000" dirty="0"/>
            </a:p>
          </p:txBody>
        </p:sp>
        <p:pic>
          <p:nvPicPr>
            <p:cNvPr id="1032" name="Picture 8" descr="Average maximum graph line icon sign Royalty Free Vector">
              <a:extLst>
                <a:ext uri="{FF2B5EF4-FFF2-40B4-BE49-F238E27FC236}">
                  <a16:creationId xmlns:a16="http://schemas.microsoft.com/office/drawing/2014/main" id="{234E03C5-DEBC-5BFE-DD9E-3DA7EDB109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391" b="7824"/>
            <a:stretch/>
          </p:blipFill>
          <p:spPr bwMode="auto">
            <a:xfrm>
              <a:off x="3850460" y="2134465"/>
              <a:ext cx="1029318" cy="9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1FD2FE6-E32C-65AF-5CE2-D072B33241AB}"/>
                </a:ext>
              </a:extLst>
            </p:cNvPr>
            <p:cNvSpPr txBox="1"/>
            <p:nvPr/>
          </p:nvSpPr>
          <p:spPr>
            <a:xfrm>
              <a:off x="4235077" y="1977072"/>
              <a:ext cx="92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200" kern="0" dirty="0">
                  <a:solidFill>
                    <a:srgbClr val="1781BF"/>
                  </a:solidFill>
                  <a:latin typeface="+mj-lt"/>
                  <a:cs typeface="Arial"/>
                </a:rPr>
                <a:t>0.5 –</a:t>
              </a:r>
              <a:r>
                <a:rPr lang="en-US" sz="1200" kern="0" spc="-5" dirty="0">
                  <a:solidFill>
                    <a:srgbClr val="1781BF"/>
                  </a:solidFill>
                  <a:latin typeface="+mj-lt"/>
                  <a:cs typeface="Arial"/>
                </a:rPr>
                <a:t> </a:t>
              </a:r>
              <a:r>
                <a:rPr lang="en-US" sz="1200" kern="0" spc="-50" dirty="0">
                  <a:solidFill>
                    <a:srgbClr val="1781BF"/>
                  </a:solidFill>
                  <a:latin typeface="+mj-lt"/>
                  <a:cs typeface="Arial"/>
                </a:rPr>
                <a:t>1 </a:t>
              </a:r>
              <a:r>
                <a:rPr lang="en-US" sz="1200" kern="0" spc="-50" dirty="0" err="1">
                  <a:solidFill>
                    <a:srgbClr val="1781BF"/>
                  </a:solidFill>
                  <a:latin typeface="+mj-lt"/>
                  <a:cs typeface="Arial"/>
                </a:rPr>
                <a:t>hr</a:t>
              </a:r>
              <a:endParaRPr lang="en-US" sz="1200" kern="0" dirty="0">
                <a:solidFill>
                  <a:srgbClr val="1781BF"/>
                </a:solidFill>
                <a:latin typeface="+mj-lt"/>
                <a:cs typeface="Arial"/>
              </a:endParaRPr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60706EE6-F8AB-A33E-9E63-1342F8075030}"/>
              </a:ext>
            </a:extLst>
          </p:cNvPr>
          <p:cNvGrpSpPr/>
          <p:nvPr/>
        </p:nvGrpSpPr>
        <p:grpSpPr>
          <a:xfrm>
            <a:off x="1176888" y="3806493"/>
            <a:ext cx="1947843" cy="1053106"/>
            <a:chOff x="8559087" y="2180167"/>
            <a:chExt cx="1947843" cy="1053106"/>
          </a:xfrm>
        </p:grpSpPr>
        <p:sp>
          <p:nvSpPr>
            <p:cNvPr id="16" name="object 156">
              <a:extLst>
                <a:ext uri="{FF2B5EF4-FFF2-40B4-BE49-F238E27FC236}">
                  <a16:creationId xmlns:a16="http://schemas.microsoft.com/office/drawing/2014/main" id="{A6E6BB57-0892-8217-9142-45A43AFB2D9C}"/>
                </a:ext>
              </a:extLst>
            </p:cNvPr>
            <p:cNvSpPr txBox="1"/>
            <p:nvPr/>
          </p:nvSpPr>
          <p:spPr>
            <a:xfrm>
              <a:off x="8938610" y="2974228"/>
              <a:ext cx="111950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193040" algn="ctr">
                <a:spcBef>
                  <a:spcPts val="100"/>
                </a:spcBef>
              </a:pPr>
              <a:r>
                <a:rPr sz="1600" dirty="0"/>
                <a:t>T/P Ratio</a:t>
              </a:r>
              <a:r>
                <a:rPr lang="en-US" sz="1600" baseline="30000" dirty="0"/>
                <a:t>#</a:t>
              </a:r>
              <a:endParaRPr sz="1600" dirty="0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0C85613C-AAAC-7BC3-5A60-CA9F57686C43}"/>
                </a:ext>
              </a:extLst>
            </p:cNvPr>
            <p:cNvSpPr txBox="1"/>
            <p:nvPr/>
          </p:nvSpPr>
          <p:spPr>
            <a:xfrm>
              <a:off x="8559087" y="2180167"/>
              <a:ext cx="19478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1770">
                <a:spcBef>
                  <a:spcPts val="445"/>
                </a:spcBef>
              </a:pPr>
              <a:r>
                <a:rPr lang="en-US" sz="2400" b="1" kern="0" dirty="0">
                  <a:solidFill>
                    <a:srgbClr val="1781BF"/>
                  </a:solidFill>
                  <a:latin typeface="Arial"/>
                  <a:cs typeface="Arial"/>
                </a:rPr>
                <a:t>70 – </a:t>
              </a:r>
              <a:r>
                <a:rPr lang="en-US" sz="2400" b="1" kern="0" spc="-20" dirty="0">
                  <a:solidFill>
                    <a:srgbClr val="1781BF"/>
                  </a:solidFill>
                  <a:latin typeface="Arial"/>
                  <a:cs typeface="Arial"/>
                </a:rPr>
                <a:t>100%</a:t>
              </a:r>
              <a:endParaRPr lang="en-US" sz="2400" b="1" kern="0" dirty="0">
                <a:solidFill>
                  <a:srgbClr val="1781B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34DF6E6-D966-AF88-2A4E-B85B6B154B8E}"/>
              </a:ext>
            </a:extLst>
          </p:cNvPr>
          <p:cNvSpPr txBox="1"/>
          <p:nvPr/>
        </p:nvSpPr>
        <p:spPr>
          <a:xfrm>
            <a:off x="823196" y="5954748"/>
            <a:ext cx="9093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latin typeface="+mj-lt"/>
              </a:rPr>
              <a:t>ARB : angiotensin receptor blocker, t</a:t>
            </a:r>
            <a:r>
              <a:rPr lang="en-US" sz="1000" baseline="-25000" dirty="0">
                <a:latin typeface="+mj-lt"/>
              </a:rPr>
              <a:t>1/2  :</a:t>
            </a:r>
            <a:r>
              <a:rPr lang="en-US" sz="1000" i="0" dirty="0">
                <a:solidFill>
                  <a:srgbClr val="202124"/>
                </a:solidFill>
                <a:effectLst/>
                <a:latin typeface="+mj-lt"/>
              </a:rPr>
              <a:t>half-life, </a:t>
            </a:r>
            <a:r>
              <a:rPr lang="en-US" sz="1000" dirty="0">
                <a:latin typeface="+mj-lt"/>
              </a:rPr>
              <a:t>T</a:t>
            </a:r>
            <a:r>
              <a:rPr lang="en-US" sz="1000" baseline="-25000" dirty="0">
                <a:latin typeface="+mj-lt"/>
              </a:rPr>
              <a:t>max</a:t>
            </a:r>
            <a:r>
              <a:rPr lang="en-US" sz="1000" baseline="30000" dirty="0">
                <a:latin typeface="+mj-lt"/>
              </a:rPr>
              <a:t>: </a:t>
            </a:r>
            <a:r>
              <a:rPr lang="en-US" sz="1000" i="0" dirty="0">
                <a:solidFill>
                  <a:srgbClr val="202124"/>
                </a:solidFill>
                <a:effectLst/>
                <a:latin typeface="+mj-lt"/>
              </a:rPr>
              <a:t>time-to-maximum,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US" sz="1000" dirty="0">
                <a:latin typeface="+mj-lt"/>
              </a:rPr>
              <a:t>T/P: t</a:t>
            </a:r>
            <a:r>
              <a:rPr lang="en-US" sz="1000" i="0" dirty="0">
                <a:effectLst/>
                <a:latin typeface="+mj-lt"/>
              </a:rPr>
              <a:t>rough: peak ratio.</a:t>
            </a:r>
            <a:endParaRPr lang="en-US" sz="1000" i="0" dirty="0">
              <a:effectLst/>
              <a:latin typeface="+mj-lt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F4EE2426-E1A9-5FEE-0618-FE09C4C9F836}"/>
              </a:ext>
            </a:extLst>
          </p:cNvPr>
          <p:cNvSpPr txBox="1"/>
          <p:nvPr/>
        </p:nvSpPr>
        <p:spPr>
          <a:xfrm>
            <a:off x="822083" y="5367901"/>
            <a:ext cx="9093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sz="1000" dirty="0">
                <a:latin typeface="+mj-lt"/>
              </a:rPr>
              <a:t>* Compared to  all ARB drugs:  Azilsartan, Candesartan, Eprosartan, Irbesartan, Losartan, Olmesartan and Valsartan</a:t>
            </a:r>
            <a:endParaRPr lang="en-US" sz="1000" dirty="0">
              <a:latin typeface="+mj-lt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9FFBF8BF-FFAF-1DA6-38C8-F2854E9AD7CD}"/>
              </a:ext>
            </a:extLst>
          </p:cNvPr>
          <p:cNvSpPr txBox="1"/>
          <p:nvPr/>
        </p:nvSpPr>
        <p:spPr>
          <a:xfrm>
            <a:off x="823196" y="5572730"/>
            <a:ext cx="77218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# Compared to  all ARB drugs:  higher than T/P ratio of eprosartan (</a:t>
            </a:r>
            <a:r>
              <a:rPr lang="en-US" sz="1000" kern="0" dirty="0">
                <a:solidFill>
                  <a:sysClr val="windowText" lastClr="000000"/>
                </a:solidFill>
                <a:latin typeface="+mj-lt"/>
                <a:cs typeface="Arial"/>
              </a:rPr>
              <a:t>65 – </a:t>
            </a:r>
            <a:r>
              <a:rPr lang="en-US" sz="1000" kern="0" spc="-25" dirty="0">
                <a:solidFill>
                  <a:sysClr val="windowText" lastClr="000000"/>
                </a:solidFill>
                <a:latin typeface="+mj-lt"/>
                <a:cs typeface="Arial"/>
              </a:rPr>
              <a:t>80%</a:t>
            </a:r>
            <a:r>
              <a:rPr lang="en-US" sz="1000" dirty="0">
                <a:latin typeface="+mj-lt"/>
              </a:rPr>
              <a:t>), losartan (</a:t>
            </a:r>
            <a:r>
              <a:rPr lang="en-US" sz="1000" kern="0" spc="-10" dirty="0">
                <a:solidFill>
                  <a:sysClr val="windowText" lastClr="000000"/>
                </a:solidFill>
                <a:latin typeface="+mj-lt"/>
                <a:cs typeface="Arial"/>
              </a:rPr>
              <a:t>50-</a:t>
            </a:r>
            <a:r>
              <a:rPr lang="en-US" sz="1000" kern="0" spc="-25" dirty="0">
                <a:solidFill>
                  <a:sysClr val="windowText" lastClr="000000"/>
                </a:solidFill>
                <a:latin typeface="+mj-lt"/>
                <a:cs typeface="Arial"/>
              </a:rPr>
              <a:t>90%</a:t>
            </a:r>
            <a:r>
              <a:rPr lang="en-US" sz="1000" dirty="0">
                <a:latin typeface="+mj-lt"/>
              </a:rPr>
              <a:t>), olmesartan(</a:t>
            </a:r>
            <a:r>
              <a:rPr lang="en-US" sz="1000" kern="0" dirty="0">
                <a:solidFill>
                  <a:sysClr val="windowText" lastClr="000000"/>
                </a:solidFill>
                <a:latin typeface="+mj-lt"/>
                <a:cs typeface="Arial"/>
              </a:rPr>
              <a:t>60 – </a:t>
            </a:r>
            <a:r>
              <a:rPr lang="en-US" sz="1000" kern="0" spc="-25" dirty="0">
                <a:solidFill>
                  <a:sysClr val="windowText" lastClr="000000"/>
                </a:solidFill>
                <a:latin typeface="+mj-lt"/>
                <a:cs typeface="Arial"/>
              </a:rPr>
              <a:t>80%</a:t>
            </a:r>
            <a:r>
              <a:rPr lang="en-US" sz="1000" dirty="0">
                <a:latin typeface="+mj-lt"/>
              </a:rPr>
              <a:t>)and valsartan (60-70%) , while equal to candesartan (</a:t>
            </a:r>
            <a:r>
              <a:rPr lang="en-US" sz="1000" kern="0" dirty="0">
                <a:solidFill>
                  <a:sysClr val="windowText" lastClr="000000"/>
                </a:solidFill>
                <a:latin typeface="+mj-lt"/>
                <a:cs typeface="Arial"/>
              </a:rPr>
              <a:t>70 – </a:t>
            </a:r>
            <a:r>
              <a:rPr lang="en-US" sz="1000" kern="0" spc="-20" dirty="0">
                <a:solidFill>
                  <a:sysClr val="windowText" lastClr="000000"/>
                </a:solidFill>
                <a:latin typeface="+mj-lt"/>
                <a:cs typeface="Arial"/>
              </a:rPr>
              <a:t>100%)</a:t>
            </a:r>
            <a:r>
              <a:rPr lang="en-US" sz="1000" dirty="0">
                <a:latin typeface="+mj-lt"/>
              </a:rPr>
              <a:t>, irbesartan (</a:t>
            </a:r>
            <a:r>
              <a:rPr lang="en-US" sz="1000" kern="0" dirty="0">
                <a:solidFill>
                  <a:sysClr val="windowText" lastClr="000000"/>
                </a:solidFill>
                <a:latin typeface="+mj-lt"/>
                <a:cs typeface="Arial"/>
              </a:rPr>
              <a:t>70 – </a:t>
            </a:r>
            <a:r>
              <a:rPr lang="en-US" sz="1000" kern="0" spc="-20" dirty="0">
                <a:solidFill>
                  <a:sysClr val="windowText" lastClr="000000"/>
                </a:solidFill>
                <a:latin typeface="+mj-lt"/>
                <a:cs typeface="Arial"/>
              </a:rPr>
              <a:t>100%)</a:t>
            </a:r>
            <a:r>
              <a:rPr lang="en-US" sz="1000" dirty="0">
                <a:latin typeface="+mj-lt"/>
              </a:rPr>
              <a:t>, and valsartan (</a:t>
            </a:r>
            <a:r>
              <a:rPr lang="en-US" sz="1000" kern="0" spc="-20" dirty="0">
                <a:solidFill>
                  <a:sysClr val="windowText" lastClr="000000"/>
                </a:solidFill>
                <a:latin typeface="+mj-lt"/>
                <a:cs typeface="Arial"/>
              </a:rPr>
              <a:t>≥80%).</a:t>
            </a:r>
            <a:endParaRPr lang="en-US" sz="1000" dirty="0">
              <a:latin typeface="+mj-lt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75458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4AD47F-E6AD-FF51-8795-0523B417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C55173-8D84-B9D7-C2C2-A744F6B22734}"/>
              </a:ext>
            </a:extLst>
          </p:cNvPr>
          <p:cNvSpPr txBox="1"/>
          <p:nvPr/>
        </p:nvSpPr>
        <p:spPr>
          <a:xfrm>
            <a:off x="840983" y="903928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781BF"/>
                </a:solidFill>
              </a:rPr>
              <a:t>MICARDIS</a:t>
            </a:r>
            <a:r>
              <a:rPr lang="en-US" b="1" baseline="30000" dirty="0">
                <a:solidFill>
                  <a:srgbClr val="1781BF"/>
                </a:solidFill>
              </a:rPr>
              <a:t>® </a:t>
            </a:r>
            <a:r>
              <a:rPr lang="en-US" b="1" dirty="0">
                <a:solidFill>
                  <a:srgbClr val="1781BF"/>
                </a:solidFill>
              </a:rPr>
              <a:t>(telmisartan)</a:t>
            </a:r>
          </a:p>
          <a:p>
            <a:r>
              <a:rPr lang="en-US" sz="1800" b="0" spc="-10" dirty="0">
                <a:solidFill>
                  <a:srgbClr val="000000"/>
                </a:solidFill>
              </a:rPr>
              <a:t>Requires no dose adjustment wi</a:t>
            </a:r>
            <a:r>
              <a:rPr lang="en-US" spc="-10" dirty="0">
                <a:solidFill>
                  <a:srgbClr val="000000"/>
                </a:solidFill>
              </a:rPr>
              <a:t>th renal impairment patients</a:t>
            </a:r>
            <a:r>
              <a:rPr lang="en-US" sz="1800" b="0" spc="-10" baseline="30000" dirty="0">
                <a:solidFill>
                  <a:srgbClr val="000000"/>
                </a:solidFill>
              </a:rPr>
              <a:t>1</a:t>
            </a:r>
            <a:endParaRPr lang="en-US" b="1" baseline="30000" dirty="0">
              <a:solidFill>
                <a:srgbClr val="1781BF"/>
              </a:solidFill>
            </a:endParaRPr>
          </a:p>
        </p:txBody>
      </p:sp>
      <p:sp>
        <p:nvSpPr>
          <p:cNvPr id="4" name="object 167">
            <a:extLst>
              <a:ext uri="{FF2B5EF4-FFF2-40B4-BE49-F238E27FC236}">
                <a16:creationId xmlns:a16="http://schemas.microsoft.com/office/drawing/2014/main" id="{8CBE8641-D925-85B7-C754-374225183B46}"/>
              </a:ext>
            </a:extLst>
          </p:cNvPr>
          <p:cNvSpPr txBox="1"/>
          <p:nvPr/>
        </p:nvSpPr>
        <p:spPr>
          <a:xfrm>
            <a:off x="1018783" y="6399587"/>
            <a:ext cx="5705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sz="7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1.</a:t>
            </a:r>
            <a:r>
              <a:rPr sz="7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Israili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 ZH.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Clinical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pharmacokinetics </a:t>
            </a:r>
            <a:r>
              <a:rPr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7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angiotensin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II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(AT1)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blockers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 hypertension.</a:t>
            </a:r>
            <a:r>
              <a:rPr sz="7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7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Hum Hypertens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2000;14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Suppl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1:S73-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S86.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MICARDIS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prescribing</a:t>
            </a:r>
            <a:r>
              <a:rPr sz="7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information,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Boehringer</a:t>
            </a:r>
            <a:r>
              <a:rPr sz="7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Ingelheim,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2018.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F203F-877C-40E1-0B51-DEB66AB37C85}"/>
              </a:ext>
            </a:extLst>
          </p:cNvPr>
          <p:cNvSpPr txBox="1"/>
          <p:nvPr/>
        </p:nvSpPr>
        <p:spPr>
          <a:xfrm>
            <a:off x="1438780" y="5632327"/>
            <a:ext cx="950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360" algn="ctr"/>
            <a:r>
              <a:rPr lang="en-US" b="1" dirty="0">
                <a:solidFill>
                  <a:srgbClr val="1781BF"/>
                </a:solidFill>
              </a:rPr>
              <a:t>MICARDIS</a:t>
            </a:r>
            <a:r>
              <a:rPr lang="en-US" b="1" baseline="30000" dirty="0">
                <a:solidFill>
                  <a:srgbClr val="1781BF"/>
                </a:solidFill>
              </a:rPr>
              <a:t>®</a:t>
            </a:r>
            <a:r>
              <a:rPr lang="en-US" dirty="0"/>
              <a:t> </a:t>
            </a:r>
            <a:r>
              <a:rPr lang="en-US" kern="0" spc="-25" dirty="0">
                <a:latin typeface="+mj-lt"/>
                <a:cs typeface="Arial"/>
              </a:rPr>
              <a:t>has the </a:t>
            </a:r>
            <a:r>
              <a:rPr lang="en-US" kern="0" spc="-25" dirty="0">
                <a:solidFill>
                  <a:srgbClr val="1781BF"/>
                </a:solidFill>
                <a:latin typeface="+mj-lt"/>
                <a:cs typeface="Arial"/>
              </a:rPr>
              <a:t>least </a:t>
            </a:r>
            <a:r>
              <a:rPr lang="en-US" dirty="0"/>
              <a:t>renal execration </a:t>
            </a:r>
            <a:r>
              <a:rPr lang="en-US" kern="0" spc="-25" dirty="0">
                <a:solidFill>
                  <a:srgbClr val="1781BF"/>
                </a:solidFill>
                <a:latin typeface="+mj-lt"/>
                <a:cs typeface="Symbol"/>
              </a:rPr>
              <a:t>&lt;</a:t>
            </a:r>
            <a:r>
              <a:rPr lang="en-US" kern="0" spc="-25" dirty="0">
                <a:solidFill>
                  <a:srgbClr val="1781BF"/>
                </a:solidFill>
                <a:latin typeface="+mj-lt"/>
                <a:cs typeface="Arial"/>
              </a:rPr>
              <a:t>1%</a:t>
            </a:r>
            <a:r>
              <a:rPr lang="en-US" dirty="0"/>
              <a:t> </a:t>
            </a:r>
            <a:r>
              <a:rPr lang="en-US" sz="1600" dirty="0"/>
              <a:t>requiring </a:t>
            </a:r>
            <a:r>
              <a:rPr lang="en-US" sz="1600" dirty="0">
                <a:solidFill>
                  <a:srgbClr val="1781BF"/>
                </a:solidFill>
              </a:rPr>
              <a:t>no </a:t>
            </a:r>
            <a:r>
              <a:rPr lang="en-US" sz="1600" dirty="0"/>
              <a:t>dose adjustment with renal impairment</a:t>
            </a:r>
            <a:r>
              <a:rPr lang="en-US" sz="1600" baseline="30000" dirty="0"/>
              <a:t>.</a:t>
            </a:r>
            <a:endParaRPr lang="en-US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0676CCC2-475F-F968-3EB5-3AB64C33C10C}"/>
              </a:ext>
            </a:extLst>
          </p:cNvPr>
          <p:cNvGrpSpPr/>
          <p:nvPr/>
        </p:nvGrpSpPr>
        <p:grpSpPr>
          <a:xfrm>
            <a:off x="2214232" y="1849738"/>
            <a:ext cx="7570341" cy="3620533"/>
            <a:chOff x="1737982" y="1694168"/>
            <a:chExt cx="7570341" cy="3620533"/>
          </a:xfrm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F1FC7EBF-5CED-00EF-FB2C-85C69992E231}"/>
                </a:ext>
              </a:extLst>
            </p:cNvPr>
            <p:cNvGrpSpPr/>
            <p:nvPr/>
          </p:nvGrpSpPr>
          <p:grpSpPr>
            <a:xfrm>
              <a:off x="1958775" y="3579396"/>
              <a:ext cx="7344501" cy="1735305"/>
              <a:chOff x="1958775" y="3579396"/>
              <a:chExt cx="7344501" cy="1735305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B3DE694C-2C0B-351D-5276-84FBBBC40DF2}"/>
                  </a:ext>
                </a:extLst>
              </p:cNvPr>
              <p:cNvGrpSpPr/>
              <p:nvPr/>
            </p:nvGrpSpPr>
            <p:grpSpPr>
              <a:xfrm>
                <a:off x="1958775" y="4541895"/>
                <a:ext cx="1200149" cy="772806"/>
                <a:chOff x="6400800" y="3513237"/>
                <a:chExt cx="1200149" cy="772806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84F2C40-5CD5-A634-CFE5-331A7F1DE8C4}"/>
                    </a:ext>
                  </a:extLst>
                </p:cNvPr>
                <p:cNvSpPr txBox="1"/>
                <p:nvPr/>
              </p:nvSpPr>
              <p:spPr>
                <a:xfrm>
                  <a:off x="6400800" y="3947489"/>
                  <a:ext cx="12001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Irbesartan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EE80B8-7EC8-26BE-DFAA-E018522F21D8}"/>
                    </a:ext>
                  </a:extLst>
                </p:cNvPr>
                <p:cNvSpPr txBox="1"/>
                <p:nvPr/>
              </p:nvSpPr>
              <p:spPr>
                <a:xfrm>
                  <a:off x="6400800" y="3513237"/>
                  <a:ext cx="120014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800" b="1" kern="0" spc="-25" dirty="0">
                      <a:latin typeface="Arial"/>
                      <a:cs typeface="Arial"/>
                    </a:rPr>
                    <a:t>20%</a:t>
                  </a:r>
                </a:p>
              </p:txBody>
            </p:sp>
          </p:grpSp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93A0C45C-208D-9FCD-9450-6961AC44383B}"/>
                  </a:ext>
                </a:extLst>
              </p:cNvPr>
              <p:cNvGrpSpPr/>
              <p:nvPr/>
            </p:nvGrpSpPr>
            <p:grpSpPr>
              <a:xfrm>
                <a:off x="4152001" y="4495706"/>
                <a:ext cx="1104925" cy="818497"/>
                <a:chOff x="8963025" y="2248164"/>
                <a:chExt cx="1104925" cy="818497"/>
              </a:xfrm>
            </p:grpSpPr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8C9975C8-9C86-B2CC-2B98-66362F1632C1}"/>
                    </a:ext>
                  </a:extLst>
                </p:cNvPr>
                <p:cNvSpPr txBox="1"/>
                <p:nvPr/>
              </p:nvSpPr>
              <p:spPr>
                <a:xfrm>
                  <a:off x="8963025" y="2728107"/>
                  <a:ext cx="11049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Valsartan</a:t>
                  </a:r>
                </a:p>
              </p:txBody>
            </p:sp>
            <p:sp>
              <p:nvSpPr>
                <p:cNvPr id="1039" name="TextBox 1038">
                  <a:extLst>
                    <a:ext uri="{FF2B5EF4-FFF2-40B4-BE49-F238E27FC236}">
                      <a16:creationId xmlns:a16="http://schemas.microsoft.com/office/drawing/2014/main" id="{708B07B9-3AD4-0630-06EE-48D547F21E5A}"/>
                    </a:ext>
                  </a:extLst>
                </p:cNvPr>
                <p:cNvSpPr txBox="1"/>
                <p:nvPr/>
              </p:nvSpPr>
              <p:spPr>
                <a:xfrm>
                  <a:off x="9053525" y="2248164"/>
                  <a:ext cx="92392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800" b="1" kern="0" spc="-25" dirty="0">
                      <a:latin typeface="Arial"/>
                      <a:cs typeface="Arial"/>
                    </a:rPr>
                    <a:t>20%</a:t>
                  </a:r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21A30500-7A9F-01CE-2178-A83239578D8F}"/>
                  </a:ext>
                </a:extLst>
              </p:cNvPr>
              <p:cNvGrpSpPr/>
              <p:nvPr/>
            </p:nvGrpSpPr>
            <p:grpSpPr>
              <a:xfrm>
                <a:off x="7850724" y="4525575"/>
                <a:ext cx="1452552" cy="769925"/>
                <a:chOff x="1917381" y="4276818"/>
                <a:chExt cx="1452552" cy="769925"/>
              </a:xfrm>
            </p:grpSpPr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F6B2B91A-7640-E1B3-555C-7C8E6AEDBE48}"/>
                    </a:ext>
                  </a:extLst>
                </p:cNvPr>
                <p:cNvSpPr txBox="1"/>
                <p:nvPr/>
              </p:nvSpPr>
              <p:spPr>
                <a:xfrm>
                  <a:off x="1917381" y="4708189"/>
                  <a:ext cx="145255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1781BF"/>
                      </a:solidFill>
                    </a:rPr>
                    <a:t>Telmisartan</a:t>
                  </a:r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7B30EBE7-8182-F1A9-607A-3580F54C015B}"/>
                    </a:ext>
                  </a:extLst>
                </p:cNvPr>
                <p:cNvSpPr txBox="1"/>
                <p:nvPr/>
              </p:nvSpPr>
              <p:spPr>
                <a:xfrm>
                  <a:off x="2180483" y="4276818"/>
                  <a:ext cx="92634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800" b="1" kern="0" spc="-25" dirty="0">
                      <a:solidFill>
                        <a:srgbClr val="1781BF"/>
                      </a:solidFill>
                      <a:latin typeface="Arial"/>
                      <a:cs typeface="Arial"/>
                    </a:rPr>
                    <a:t>&lt;1%</a:t>
                  </a:r>
                </a:p>
              </p:txBody>
            </p:sp>
          </p:grpSp>
          <p:pic>
            <p:nvPicPr>
              <p:cNvPr id="1059" name="Picture 6" descr="Kidney - Free medical icons">
                <a:extLst>
                  <a:ext uri="{FF2B5EF4-FFF2-40B4-BE49-F238E27FC236}">
                    <a16:creationId xmlns:a16="http://schemas.microsoft.com/office/drawing/2014/main" id="{C9CCBD7D-BEA7-32F5-5D02-8865368F7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3999" y="3614537"/>
                <a:ext cx="826003" cy="895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77" name="Group 1076">
                <a:extLst>
                  <a:ext uri="{FF2B5EF4-FFF2-40B4-BE49-F238E27FC236}">
                    <a16:creationId xmlns:a16="http://schemas.microsoft.com/office/drawing/2014/main" id="{7C640958-3409-9FB4-E597-FEC139A793A0}"/>
                  </a:ext>
                </a:extLst>
              </p:cNvPr>
              <p:cNvGrpSpPr/>
              <p:nvPr/>
            </p:nvGrpSpPr>
            <p:grpSpPr>
              <a:xfrm>
                <a:off x="5963088" y="3579396"/>
                <a:ext cx="1323975" cy="1734807"/>
                <a:chOff x="5963088" y="3579396"/>
                <a:chExt cx="1323975" cy="173480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A34B6A5-E0BE-84A7-6F8A-6FA8778CB397}"/>
                    </a:ext>
                  </a:extLst>
                </p:cNvPr>
                <p:cNvGrpSpPr/>
                <p:nvPr/>
              </p:nvGrpSpPr>
              <p:grpSpPr>
                <a:xfrm>
                  <a:off x="5963088" y="4525575"/>
                  <a:ext cx="1323975" cy="788628"/>
                  <a:chOff x="4829175" y="3513237"/>
                  <a:chExt cx="1323975" cy="788628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859C2DE-5253-E982-31FD-D4F3C8954DEA}"/>
                      </a:ext>
                    </a:extLst>
                  </p:cNvPr>
                  <p:cNvSpPr txBox="1"/>
                  <p:nvPr/>
                </p:nvSpPr>
                <p:spPr>
                  <a:xfrm>
                    <a:off x="4829175" y="3963311"/>
                    <a:ext cx="1323975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Eprosartan</a:t>
                    </a:r>
                    <a:endParaRPr lang="en-US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2E9055C-E039-7794-708B-D5A33660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437" y="3513237"/>
                    <a:ext cx="93345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b="1" kern="0" spc="-25" dirty="0">
                        <a:latin typeface="Arial"/>
                        <a:cs typeface="Arial"/>
                      </a:rPr>
                      <a:t>10%</a:t>
                    </a:r>
                  </a:p>
                </p:txBody>
              </p:sp>
            </p:grpSp>
            <p:grpSp>
              <p:nvGrpSpPr>
                <p:cNvPr id="1061" name="Group 1060">
                  <a:extLst>
                    <a:ext uri="{FF2B5EF4-FFF2-40B4-BE49-F238E27FC236}">
                      <a16:creationId xmlns:a16="http://schemas.microsoft.com/office/drawing/2014/main" id="{D9B0554C-8CE6-4995-1E11-9AD7BADD3007}"/>
                    </a:ext>
                  </a:extLst>
                </p:cNvPr>
                <p:cNvGrpSpPr/>
                <p:nvPr/>
              </p:nvGrpSpPr>
              <p:grpSpPr>
                <a:xfrm>
                  <a:off x="6212074" y="3579396"/>
                  <a:ext cx="826003" cy="895881"/>
                  <a:chOff x="9820250" y="903929"/>
                  <a:chExt cx="826003" cy="895881"/>
                </a:xfrm>
              </p:grpSpPr>
              <p:pic>
                <p:nvPicPr>
                  <p:cNvPr id="1062" name="Picture 6" descr="Kidney - Free medical icons">
                    <a:extLst>
                      <a:ext uri="{FF2B5EF4-FFF2-40B4-BE49-F238E27FC236}">
                        <a16:creationId xmlns:a16="http://schemas.microsoft.com/office/drawing/2014/main" id="{3BE6D965-75A3-24FB-73C8-71681C2550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20250" y="903929"/>
                    <a:ext cx="826003" cy="8958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3" name="Picture 6" descr="Kidney - Free medical icons">
                    <a:extLst>
                      <a:ext uri="{FF2B5EF4-FFF2-40B4-BE49-F238E27FC236}">
                        <a16:creationId xmlns:a16="http://schemas.microsoft.com/office/drawing/2014/main" id="{D3DD931A-AAD9-267D-7A0E-9D29EDBCDD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2617" r="7791"/>
                  <a:stretch/>
                </p:blipFill>
                <p:spPr bwMode="auto">
                  <a:xfrm>
                    <a:off x="9820251" y="1554494"/>
                    <a:ext cx="761650" cy="2453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6DFD1C2A-7706-A47E-92C0-930EBA171FC0}"/>
                  </a:ext>
                </a:extLst>
              </p:cNvPr>
              <p:cNvGrpSpPr/>
              <p:nvPr/>
            </p:nvGrpSpPr>
            <p:grpSpPr>
              <a:xfrm>
                <a:off x="4242500" y="3579396"/>
                <a:ext cx="826003" cy="895881"/>
                <a:chOff x="9820250" y="903929"/>
                <a:chExt cx="826003" cy="895881"/>
              </a:xfrm>
            </p:grpSpPr>
            <p:pic>
              <p:nvPicPr>
                <p:cNvPr id="1065" name="Picture 6" descr="Kidney - Free medical icons">
                  <a:extLst>
                    <a:ext uri="{FF2B5EF4-FFF2-40B4-BE49-F238E27FC236}">
                      <a16:creationId xmlns:a16="http://schemas.microsoft.com/office/drawing/2014/main" id="{2DC0B308-C60F-4ACD-F8AE-838BD0AD8B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0250" y="903929"/>
                  <a:ext cx="826003" cy="89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6" name="Picture 6" descr="Kidney - Free medical icons">
                  <a:extLst>
                    <a:ext uri="{FF2B5EF4-FFF2-40B4-BE49-F238E27FC236}">
                      <a16:creationId xmlns:a16="http://schemas.microsoft.com/office/drawing/2014/main" id="{07BE8C76-76B2-F868-7DD2-158ABFA90F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71" b="5874"/>
                <a:stretch/>
              </p:blipFill>
              <p:spPr bwMode="auto">
                <a:xfrm>
                  <a:off x="9820251" y="1504812"/>
                  <a:ext cx="826002" cy="242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0" name="Group 1069">
                <a:extLst>
                  <a:ext uri="{FF2B5EF4-FFF2-40B4-BE49-F238E27FC236}">
                    <a16:creationId xmlns:a16="http://schemas.microsoft.com/office/drawing/2014/main" id="{A871FBAA-BD3F-BEDF-2753-7EDC4E127345}"/>
                  </a:ext>
                </a:extLst>
              </p:cNvPr>
              <p:cNvGrpSpPr/>
              <p:nvPr/>
            </p:nvGrpSpPr>
            <p:grpSpPr>
              <a:xfrm>
                <a:off x="2132218" y="3579396"/>
                <a:ext cx="826003" cy="895881"/>
                <a:chOff x="9820250" y="903929"/>
                <a:chExt cx="826003" cy="895881"/>
              </a:xfrm>
            </p:grpSpPr>
            <p:pic>
              <p:nvPicPr>
                <p:cNvPr id="1071" name="Picture 6" descr="Kidney - Free medical icons">
                  <a:extLst>
                    <a:ext uri="{FF2B5EF4-FFF2-40B4-BE49-F238E27FC236}">
                      <a16:creationId xmlns:a16="http://schemas.microsoft.com/office/drawing/2014/main" id="{3AE0E995-A484-16D3-0CDB-EF3966AEE9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0250" y="903929"/>
                  <a:ext cx="826003" cy="89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2" name="Picture 6" descr="Kidney - Free medical icons">
                  <a:extLst>
                    <a:ext uri="{FF2B5EF4-FFF2-40B4-BE49-F238E27FC236}">
                      <a16:creationId xmlns:a16="http://schemas.microsoft.com/office/drawing/2014/main" id="{DDB23BB3-ABAC-A5EC-FCCB-2D9DA88A2A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71" b="5874"/>
                <a:stretch/>
              </p:blipFill>
              <p:spPr bwMode="auto">
                <a:xfrm>
                  <a:off x="9820251" y="1504812"/>
                  <a:ext cx="826002" cy="242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8ABFACBF-7BCD-7F66-471C-474B2A6F2D28}"/>
                </a:ext>
              </a:extLst>
            </p:cNvPr>
            <p:cNvGrpSpPr/>
            <p:nvPr/>
          </p:nvGrpSpPr>
          <p:grpSpPr>
            <a:xfrm>
              <a:off x="1737982" y="1694168"/>
              <a:ext cx="7570341" cy="1691251"/>
              <a:chOff x="1737982" y="1694168"/>
              <a:chExt cx="7570341" cy="169125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7C6C275-FF6D-2DD7-CDB0-F582B0C81F46}"/>
                  </a:ext>
                </a:extLst>
              </p:cNvPr>
              <p:cNvGrpSpPr/>
              <p:nvPr/>
            </p:nvGrpSpPr>
            <p:grpSpPr>
              <a:xfrm>
                <a:off x="4066946" y="2770885"/>
                <a:ext cx="1207300" cy="614534"/>
                <a:chOff x="2212793" y="3729578"/>
                <a:chExt cx="1207300" cy="614534"/>
              </a:xfrm>
            </p:grpSpPr>
            <p:sp>
              <p:nvSpPr>
                <p:cNvPr id="14" name="object 128">
                  <a:extLst>
                    <a:ext uri="{FF2B5EF4-FFF2-40B4-BE49-F238E27FC236}">
                      <a16:creationId xmlns:a16="http://schemas.microsoft.com/office/drawing/2014/main" id="{C5582A7F-722B-A1FB-035F-09B7AAA12383}"/>
                    </a:ext>
                  </a:extLst>
                </p:cNvPr>
                <p:cNvSpPr txBox="1"/>
                <p:nvPr/>
              </p:nvSpPr>
              <p:spPr>
                <a:xfrm>
                  <a:off x="2219944" y="3729578"/>
                  <a:ext cx="1200149" cy="258084"/>
                </a:xfrm>
                <a:prstGeom prst="rect">
                  <a:avLst/>
                </a:prstGeom>
              </p:spPr>
              <p:txBody>
                <a:bodyPr vert="horz" wrap="square" lIns="0" tIns="50800" rIns="0" bIns="0" rtlCol="0">
                  <a:spAutoFit/>
                </a:bodyPr>
                <a:lstStyle/>
                <a:p>
                  <a:pPr marL="108585" marR="5080" indent="-96520" algn="ctr">
                    <a:lnSpc>
                      <a:spcPts val="1250"/>
                    </a:lnSpc>
                    <a:spcBef>
                      <a:spcPts val="400"/>
                    </a:spcBef>
                  </a:pPr>
                  <a:r>
                    <a:rPr sz="1600" b="1" kern="0" spc="-50" dirty="0">
                      <a:solidFill>
                        <a:sysClr val="windowText" lastClr="000000"/>
                      </a:solidFill>
                      <a:latin typeface="Arial"/>
                      <a:cs typeface="Arial"/>
                    </a:rPr>
                    <a:t> </a:t>
                  </a:r>
                  <a:r>
                    <a:rPr sz="2800" b="1" kern="0" spc="-25" dirty="0">
                      <a:latin typeface="Arial"/>
                      <a:cs typeface="Arial"/>
                    </a:rPr>
                    <a:t>42%</a:t>
                  </a:r>
                  <a:endParaRPr sz="1600" b="1" kern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520F46-4B74-5C04-8D05-F8EE5C8374E0}"/>
                    </a:ext>
                  </a:extLst>
                </p:cNvPr>
                <p:cNvSpPr txBox="1"/>
                <p:nvPr/>
              </p:nvSpPr>
              <p:spPr>
                <a:xfrm>
                  <a:off x="2212793" y="4005558"/>
                  <a:ext cx="120015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Azilsartan</a:t>
                  </a:r>
                  <a:endParaRPr lang="en-US" dirty="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0A7F091-99F5-6B25-6C94-BA6586D0BB56}"/>
                  </a:ext>
                </a:extLst>
              </p:cNvPr>
              <p:cNvGrpSpPr/>
              <p:nvPr/>
            </p:nvGrpSpPr>
            <p:grpSpPr>
              <a:xfrm>
                <a:off x="7889098" y="2612613"/>
                <a:ext cx="1419225" cy="772806"/>
                <a:chOff x="3267075" y="3562126"/>
                <a:chExt cx="1419225" cy="77280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080817-B794-25A2-15F7-9DCB7144ACC8}"/>
                    </a:ext>
                  </a:extLst>
                </p:cNvPr>
                <p:cNvSpPr txBox="1"/>
                <p:nvPr/>
              </p:nvSpPr>
              <p:spPr>
                <a:xfrm>
                  <a:off x="3514725" y="3562126"/>
                  <a:ext cx="92392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1" kern="0" spc="-25" dirty="0">
                      <a:latin typeface="Arial"/>
                      <a:cs typeface="Arial"/>
                    </a:rPr>
                    <a:t>33%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EF3F89-2274-5D2C-5030-18D8653423E9}"/>
                    </a:ext>
                  </a:extLst>
                </p:cNvPr>
                <p:cNvSpPr txBox="1"/>
                <p:nvPr/>
              </p:nvSpPr>
              <p:spPr>
                <a:xfrm>
                  <a:off x="3267075" y="3996378"/>
                  <a:ext cx="14192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Candesartan</a:t>
                  </a:r>
                  <a:endParaRPr lang="en-US" dirty="0"/>
                </a:p>
              </p:txBody>
            </p: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60D3E4BF-F9D8-67BB-0B12-4D5429E08EC1}"/>
                  </a:ext>
                </a:extLst>
              </p:cNvPr>
              <p:cNvGrpSpPr/>
              <p:nvPr/>
            </p:nvGrpSpPr>
            <p:grpSpPr>
              <a:xfrm>
                <a:off x="6038746" y="2610141"/>
                <a:ext cx="1104924" cy="775278"/>
                <a:chOff x="4461195" y="2226188"/>
                <a:chExt cx="1104924" cy="775278"/>
              </a:xfrm>
            </p:grpSpPr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04012ADB-694D-FDCF-CE09-08643B6AA157}"/>
                    </a:ext>
                  </a:extLst>
                </p:cNvPr>
                <p:cNvSpPr txBox="1"/>
                <p:nvPr/>
              </p:nvSpPr>
              <p:spPr>
                <a:xfrm>
                  <a:off x="4461195" y="2662912"/>
                  <a:ext cx="110492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Losartan</a:t>
                  </a:r>
                  <a:endParaRPr lang="en-US" dirty="0"/>
                </a:p>
              </p:txBody>
            </p:sp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064F24E5-C3FD-28F8-B9E8-68763FF6AD01}"/>
                    </a:ext>
                  </a:extLst>
                </p:cNvPr>
                <p:cNvSpPr txBox="1"/>
                <p:nvPr/>
              </p:nvSpPr>
              <p:spPr>
                <a:xfrm>
                  <a:off x="4580800" y="2226188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800" b="1" kern="0" spc="-25" dirty="0">
                      <a:latin typeface="Arial"/>
                      <a:cs typeface="Arial"/>
                    </a:rPr>
                    <a:t>35%</a:t>
                  </a:r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571FE01B-F83D-1A91-1B1E-C581CEB5F4B7}"/>
                  </a:ext>
                </a:extLst>
              </p:cNvPr>
              <p:cNvGrpSpPr/>
              <p:nvPr/>
            </p:nvGrpSpPr>
            <p:grpSpPr>
              <a:xfrm>
                <a:off x="1737982" y="2601612"/>
                <a:ext cx="1574000" cy="783807"/>
                <a:chOff x="1392713" y="2076927"/>
                <a:chExt cx="1574000" cy="783807"/>
              </a:xfrm>
            </p:grpSpPr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291EC24F-72C6-767B-51F5-AECCDD8ADB08}"/>
                    </a:ext>
                  </a:extLst>
                </p:cNvPr>
                <p:cNvSpPr txBox="1"/>
                <p:nvPr/>
              </p:nvSpPr>
              <p:spPr>
                <a:xfrm>
                  <a:off x="1392713" y="2522180"/>
                  <a:ext cx="153352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/>
                    <a:t>Olmesartan</a:t>
                  </a:r>
                </a:p>
              </p:txBody>
            </p:sp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DF5EB695-A923-E712-E31B-C591AE8F4E27}"/>
                    </a:ext>
                  </a:extLst>
                </p:cNvPr>
                <p:cNvSpPr txBox="1"/>
                <p:nvPr/>
              </p:nvSpPr>
              <p:spPr>
                <a:xfrm>
                  <a:off x="1433189" y="2076927"/>
                  <a:ext cx="15335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800" b="1" kern="0" spc="-25" dirty="0">
                      <a:latin typeface="Arial"/>
                      <a:cs typeface="Arial"/>
                    </a:rPr>
                    <a:t>35-50%</a:t>
                  </a:r>
                </a:p>
              </p:txBody>
            </p: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1B304834-F884-B717-F75A-F9E7121C414C}"/>
                  </a:ext>
                </a:extLst>
              </p:cNvPr>
              <p:cNvGrpSpPr/>
              <p:nvPr/>
            </p:nvGrpSpPr>
            <p:grpSpPr>
              <a:xfrm>
                <a:off x="2145847" y="1694168"/>
                <a:ext cx="826003" cy="895881"/>
                <a:chOff x="9820250" y="903929"/>
                <a:chExt cx="826003" cy="895881"/>
              </a:xfrm>
            </p:grpSpPr>
            <p:pic>
              <p:nvPicPr>
                <p:cNvPr id="10" name="Picture 6" descr="Kidney - Free medical icons">
                  <a:extLst>
                    <a:ext uri="{FF2B5EF4-FFF2-40B4-BE49-F238E27FC236}">
                      <a16:creationId xmlns:a16="http://schemas.microsoft.com/office/drawing/2014/main" id="{B372FFC8-A6B9-007C-2635-8A68C468C0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0250" y="903929"/>
                  <a:ext cx="826003" cy="89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7" name="Picture 6" descr="Kidney - Free medical icons">
                  <a:extLst>
                    <a:ext uri="{FF2B5EF4-FFF2-40B4-BE49-F238E27FC236}">
                      <a16:creationId xmlns:a16="http://schemas.microsoft.com/office/drawing/2014/main" id="{392747E1-F6EB-0F7C-174B-75F9A00D5B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910"/>
                <a:stretch/>
              </p:blipFill>
              <p:spPr bwMode="auto">
                <a:xfrm>
                  <a:off x="9820250" y="1360023"/>
                  <a:ext cx="826003" cy="4397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80CA8B4C-217F-75E7-431C-08FBA432B1AC}"/>
                  </a:ext>
                </a:extLst>
              </p:cNvPr>
              <p:cNvGrpSpPr/>
              <p:nvPr/>
            </p:nvGrpSpPr>
            <p:grpSpPr>
              <a:xfrm>
                <a:off x="4242501" y="1694168"/>
                <a:ext cx="826003" cy="895881"/>
                <a:chOff x="9820250" y="903929"/>
                <a:chExt cx="826003" cy="895881"/>
              </a:xfrm>
            </p:grpSpPr>
            <p:pic>
              <p:nvPicPr>
                <p:cNvPr id="1050" name="Picture 6" descr="Kidney - Free medical icons">
                  <a:extLst>
                    <a:ext uri="{FF2B5EF4-FFF2-40B4-BE49-F238E27FC236}">
                      <a16:creationId xmlns:a16="http://schemas.microsoft.com/office/drawing/2014/main" id="{2AD601F1-0055-C553-6B0E-93E38595CA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0250" y="903929"/>
                  <a:ext cx="826003" cy="89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1" name="Picture 6" descr="Kidney - Free medical icons">
                  <a:extLst>
                    <a:ext uri="{FF2B5EF4-FFF2-40B4-BE49-F238E27FC236}">
                      <a16:creationId xmlns:a16="http://schemas.microsoft.com/office/drawing/2014/main" id="{EDEF2050-A4D8-FE7D-E292-1EEC20BCA2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3086" r="2765"/>
                <a:stretch/>
              </p:blipFill>
              <p:spPr bwMode="auto">
                <a:xfrm>
                  <a:off x="9820251" y="1469109"/>
                  <a:ext cx="803165" cy="3307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52" name="Group 1051">
                <a:extLst>
                  <a:ext uri="{FF2B5EF4-FFF2-40B4-BE49-F238E27FC236}">
                    <a16:creationId xmlns:a16="http://schemas.microsoft.com/office/drawing/2014/main" id="{B3975EAF-1D91-78EE-AB94-E72844C285F8}"/>
                  </a:ext>
                </a:extLst>
              </p:cNvPr>
              <p:cNvGrpSpPr/>
              <p:nvPr/>
            </p:nvGrpSpPr>
            <p:grpSpPr>
              <a:xfrm>
                <a:off x="6158350" y="1694168"/>
                <a:ext cx="953305" cy="895881"/>
                <a:chOff x="9800394" y="903929"/>
                <a:chExt cx="953305" cy="895881"/>
              </a:xfrm>
            </p:grpSpPr>
            <p:pic>
              <p:nvPicPr>
                <p:cNvPr id="1053" name="Picture 6" descr="Kidney - Free medical icons">
                  <a:extLst>
                    <a:ext uri="{FF2B5EF4-FFF2-40B4-BE49-F238E27FC236}">
                      <a16:creationId xmlns:a16="http://schemas.microsoft.com/office/drawing/2014/main" id="{A934B1C8-9633-C344-FFC9-F17E7ACBEA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0250" y="903929"/>
                  <a:ext cx="826003" cy="89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4" name="Picture 6" descr="Kidney - Free medical icons">
                  <a:extLst>
                    <a:ext uri="{FF2B5EF4-FFF2-40B4-BE49-F238E27FC236}">
                      <a16:creationId xmlns:a16="http://schemas.microsoft.com/office/drawing/2014/main" id="{106C243C-E5F6-6F71-79FD-315A2402AB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405" t="63087" r="-13009" b="3371"/>
                <a:stretch/>
              </p:blipFill>
              <p:spPr bwMode="auto">
                <a:xfrm>
                  <a:off x="9800394" y="1469109"/>
                  <a:ext cx="953305" cy="3004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20DF8CC5-DD11-2CA5-AC25-E0E06B046BD6}"/>
                  </a:ext>
                </a:extLst>
              </p:cNvPr>
              <p:cNvGrpSpPr/>
              <p:nvPr/>
            </p:nvGrpSpPr>
            <p:grpSpPr>
              <a:xfrm>
                <a:off x="8122057" y="1694168"/>
                <a:ext cx="953305" cy="895881"/>
                <a:chOff x="9800394" y="903929"/>
                <a:chExt cx="953305" cy="895881"/>
              </a:xfrm>
            </p:grpSpPr>
            <p:pic>
              <p:nvPicPr>
                <p:cNvPr id="1074" name="Picture 6" descr="Kidney - Free medical icons">
                  <a:extLst>
                    <a:ext uri="{FF2B5EF4-FFF2-40B4-BE49-F238E27FC236}">
                      <a16:creationId xmlns:a16="http://schemas.microsoft.com/office/drawing/2014/main" id="{80C8BC39-D05E-1C77-0331-AB6334838D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0250" y="903929"/>
                  <a:ext cx="826003" cy="8958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5" name="Picture 6" descr="Kidney - Free medical icons">
                  <a:extLst>
                    <a:ext uri="{FF2B5EF4-FFF2-40B4-BE49-F238E27FC236}">
                      <a16:creationId xmlns:a16="http://schemas.microsoft.com/office/drawing/2014/main" id="{3B0E908C-785E-76D2-88DD-3B013D56E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405" t="63087" r="-13009" b="3371"/>
                <a:stretch/>
              </p:blipFill>
              <p:spPr bwMode="auto">
                <a:xfrm>
                  <a:off x="9800394" y="1469109"/>
                  <a:ext cx="953305" cy="3004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1980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3">
            <a:extLst>
              <a:ext uri="{FF2B5EF4-FFF2-40B4-BE49-F238E27FC236}">
                <a16:creationId xmlns:a16="http://schemas.microsoft.com/office/drawing/2014/main" id="{BE939220-38A7-2977-560C-48A7E5FECC73}"/>
              </a:ext>
            </a:extLst>
          </p:cNvPr>
          <p:cNvSpPr txBox="1">
            <a:spLocks/>
          </p:cNvSpPr>
          <p:nvPr/>
        </p:nvSpPr>
        <p:spPr>
          <a:xfrm>
            <a:off x="3243262" y="3227189"/>
            <a:ext cx="8247697" cy="1241822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1. Hypertensin prevalence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2714772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6001" y="592226"/>
            <a:ext cx="9906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MICARDIS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®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(telmisartan)</a:t>
            </a:r>
            <a:r>
              <a:rPr sz="2000" b="0" spc="-90" dirty="0">
                <a:solidFill>
                  <a:srgbClr val="2A7DB4"/>
                </a:solidFill>
              </a:rPr>
              <a:t> </a:t>
            </a:r>
            <a:r>
              <a:rPr sz="2000" b="0" dirty="0">
                <a:solidFill>
                  <a:srgbClr val="2A7DB4"/>
                </a:solidFill>
              </a:rPr>
              <a:t>provides</a:t>
            </a:r>
            <a:r>
              <a:rPr sz="2000" b="0" spc="-90" dirty="0">
                <a:solidFill>
                  <a:srgbClr val="2A7DB4"/>
                </a:solidFill>
              </a:rPr>
              <a:t> </a:t>
            </a:r>
            <a:r>
              <a:rPr sz="2000" b="0" dirty="0">
                <a:solidFill>
                  <a:srgbClr val="2A7DB4"/>
                </a:solidFill>
              </a:rPr>
              <a:t>sustained</a:t>
            </a:r>
            <a:r>
              <a:rPr sz="2000" b="0" spc="-105" dirty="0">
                <a:solidFill>
                  <a:srgbClr val="2A7DB4"/>
                </a:solidFill>
              </a:rPr>
              <a:t> </a:t>
            </a:r>
            <a:r>
              <a:rPr sz="2000" b="0" dirty="0">
                <a:solidFill>
                  <a:srgbClr val="2A7DB4"/>
                </a:solidFill>
              </a:rPr>
              <a:t>BP</a:t>
            </a:r>
            <a:r>
              <a:rPr sz="2000" b="0" spc="-100" dirty="0">
                <a:solidFill>
                  <a:srgbClr val="2A7DB4"/>
                </a:solidFill>
              </a:rPr>
              <a:t> </a:t>
            </a:r>
            <a:r>
              <a:rPr sz="2000" b="0" dirty="0">
                <a:solidFill>
                  <a:srgbClr val="2A7DB4"/>
                </a:solidFill>
              </a:rPr>
              <a:t>control</a:t>
            </a:r>
            <a:r>
              <a:rPr sz="2000" b="0" spc="-90" dirty="0">
                <a:solidFill>
                  <a:srgbClr val="2A7DB4"/>
                </a:solidFill>
              </a:rPr>
              <a:t> </a:t>
            </a:r>
            <a:r>
              <a:rPr sz="2000" b="0" dirty="0">
                <a:solidFill>
                  <a:srgbClr val="2A7DB4"/>
                </a:solidFill>
              </a:rPr>
              <a:t>even</a:t>
            </a:r>
            <a:r>
              <a:rPr sz="2000" b="0" spc="-85" dirty="0">
                <a:solidFill>
                  <a:srgbClr val="2A7DB4"/>
                </a:solidFill>
              </a:rPr>
              <a:t> </a:t>
            </a:r>
            <a:r>
              <a:rPr sz="2000" b="0" dirty="0">
                <a:solidFill>
                  <a:srgbClr val="2A7DB4"/>
                </a:solidFill>
              </a:rPr>
              <a:t>after</a:t>
            </a:r>
            <a:r>
              <a:rPr sz="2000" b="0" spc="-75" dirty="0">
                <a:solidFill>
                  <a:srgbClr val="2A7DB4"/>
                </a:solidFill>
              </a:rPr>
              <a:t> </a:t>
            </a:r>
            <a:r>
              <a:rPr sz="2000" b="0" spc="-50" dirty="0">
                <a:solidFill>
                  <a:srgbClr val="2A7DB4"/>
                </a:solidFill>
              </a:rPr>
              <a:t>a</a:t>
            </a:r>
            <a:r>
              <a:rPr lang="en-US" sz="2000" b="0" spc="-50" dirty="0">
                <a:solidFill>
                  <a:srgbClr val="2A7DB4"/>
                </a:solidFill>
              </a:rPr>
              <a:t> </a:t>
            </a:r>
            <a:r>
              <a:rPr lang="en-US" sz="2000" b="0" kern="0" dirty="0">
                <a:solidFill>
                  <a:srgbClr val="2A7DB4"/>
                </a:solidFill>
                <a:latin typeface="Arial"/>
                <a:cs typeface="Arial"/>
              </a:rPr>
              <a:t>missed</a:t>
            </a:r>
            <a:r>
              <a:rPr lang="en-US" sz="2000" b="0" kern="0" spc="-90" dirty="0">
                <a:solidFill>
                  <a:srgbClr val="2A7DB4"/>
                </a:solidFill>
                <a:latin typeface="Arial"/>
                <a:cs typeface="Arial"/>
              </a:rPr>
              <a:t> </a:t>
            </a:r>
            <a:r>
              <a:rPr lang="en-US" sz="2000" b="0" kern="0" spc="-10" dirty="0">
                <a:solidFill>
                  <a:srgbClr val="2A7DB4"/>
                </a:solidFill>
                <a:latin typeface="Arial"/>
                <a:cs typeface="Arial"/>
              </a:rPr>
              <a:t>dose</a:t>
            </a:r>
            <a:r>
              <a:rPr lang="en-US" sz="2000" b="0" kern="0" spc="-15" baseline="25925" dirty="0">
                <a:solidFill>
                  <a:srgbClr val="2A7DB4"/>
                </a:solidFill>
                <a:latin typeface="Arial"/>
                <a:cs typeface="Arial"/>
              </a:rPr>
              <a:t>1</a:t>
            </a:r>
            <a:br>
              <a:rPr lang="en-US" sz="2000" b="0" kern="0" baseline="25925" dirty="0">
                <a:solidFill>
                  <a:sysClr val="windowText" lastClr="000000"/>
                </a:solidFill>
                <a:latin typeface="Arial"/>
                <a:cs typeface="Arial"/>
              </a:rPr>
            </a:br>
            <a:endParaRPr sz="2000" b="0" dirty="0"/>
          </a:p>
        </p:txBody>
      </p:sp>
      <p:sp>
        <p:nvSpPr>
          <p:cNvPr id="9" name="object 9"/>
          <p:cNvSpPr txBox="1"/>
          <p:nvPr/>
        </p:nvSpPr>
        <p:spPr>
          <a:xfrm>
            <a:off x="1763522" y="6412485"/>
            <a:ext cx="4770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5"/>
              </a:spcBef>
            </a:pPr>
            <a:r>
              <a:rPr sz="700" kern="0" dirty="0">
                <a:solidFill>
                  <a:srgbClr val="666666"/>
                </a:solidFill>
                <a:latin typeface="Arial"/>
                <a:cs typeface="Arial"/>
              </a:rPr>
              <a:t>1.</a:t>
            </a:r>
            <a:r>
              <a:rPr sz="700" kern="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Lacourcière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Y,</a:t>
            </a:r>
            <a:r>
              <a:rPr sz="7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Krzesinski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JM,</a:t>
            </a:r>
            <a:r>
              <a:rPr sz="7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White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WB,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Davidai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G,</a:t>
            </a:r>
            <a:r>
              <a:rPr sz="7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Schumacher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H.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Sustained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antihypertensive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activity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7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telmisartan</a:t>
            </a:r>
            <a:r>
              <a:rPr sz="7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compared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valsartan.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Blood</a:t>
            </a:r>
            <a:r>
              <a:rPr sz="7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Press</a:t>
            </a:r>
            <a:r>
              <a:rPr sz="7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Monit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2004;9(4):203-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210.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doi: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98610" y="2157602"/>
            <a:ext cx="7501890" cy="3399154"/>
            <a:chOff x="1074610" y="2157602"/>
            <a:chExt cx="7501890" cy="3399154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6469" y="3528313"/>
              <a:ext cx="3689223" cy="14596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008" y="4191682"/>
              <a:ext cx="3660648" cy="11251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30767" y="2388743"/>
              <a:ext cx="10160" cy="3158490"/>
            </a:xfrm>
            <a:custGeom>
              <a:avLst/>
              <a:gdLst/>
              <a:ahLst/>
              <a:cxnLst/>
              <a:rect l="l" t="t" r="r" b="b"/>
              <a:pathLst>
                <a:path w="10159" h="3158490">
                  <a:moveTo>
                    <a:pt x="10159" y="315836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295386" y="2157602"/>
              <a:ext cx="281305" cy="227965"/>
            </a:xfrm>
            <a:custGeom>
              <a:avLst/>
              <a:gdLst/>
              <a:ahLst/>
              <a:cxnLst/>
              <a:rect l="l" t="t" r="r" b="b"/>
              <a:pathLst>
                <a:path w="281304" h="227964">
                  <a:moveTo>
                    <a:pt x="281050" y="0"/>
                  </a:moveTo>
                  <a:lnTo>
                    <a:pt x="0" y="0"/>
                  </a:lnTo>
                  <a:lnTo>
                    <a:pt x="140462" y="227837"/>
                  </a:lnTo>
                  <a:lnTo>
                    <a:pt x="2810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774183" y="2388743"/>
              <a:ext cx="10160" cy="3158490"/>
            </a:xfrm>
            <a:custGeom>
              <a:avLst/>
              <a:gdLst/>
              <a:ahLst/>
              <a:cxnLst/>
              <a:rect l="l" t="t" r="r" b="b"/>
              <a:pathLst>
                <a:path w="10160" h="3158490">
                  <a:moveTo>
                    <a:pt x="10032" y="315836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635881" y="2157602"/>
              <a:ext cx="281305" cy="227965"/>
            </a:xfrm>
            <a:custGeom>
              <a:avLst/>
              <a:gdLst/>
              <a:ahLst/>
              <a:cxnLst/>
              <a:rect l="l" t="t" r="r" b="b"/>
              <a:pathLst>
                <a:path w="281304" h="227964">
                  <a:moveTo>
                    <a:pt x="281051" y="0"/>
                  </a:moveTo>
                  <a:lnTo>
                    <a:pt x="0" y="0"/>
                  </a:lnTo>
                  <a:lnTo>
                    <a:pt x="140589" y="227837"/>
                  </a:lnTo>
                  <a:lnTo>
                    <a:pt x="2810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03185" y="3532505"/>
              <a:ext cx="7322184" cy="1658620"/>
            </a:xfrm>
            <a:custGeom>
              <a:avLst/>
              <a:gdLst/>
              <a:ahLst/>
              <a:cxnLst/>
              <a:rect l="l" t="t" r="r" b="b"/>
              <a:pathLst>
                <a:path w="7322184" h="1658620">
                  <a:moveTo>
                    <a:pt x="0" y="967486"/>
                  </a:moveTo>
                  <a:lnTo>
                    <a:pt x="117233" y="1424559"/>
                  </a:lnTo>
                  <a:lnTo>
                    <a:pt x="298386" y="1233170"/>
                  </a:lnTo>
                  <a:lnTo>
                    <a:pt x="436943" y="1467104"/>
                  </a:lnTo>
                  <a:lnTo>
                    <a:pt x="575500" y="1445768"/>
                  </a:lnTo>
                  <a:lnTo>
                    <a:pt x="746061" y="1658366"/>
                  </a:lnTo>
                  <a:lnTo>
                    <a:pt x="1076388" y="1265047"/>
                  </a:lnTo>
                  <a:lnTo>
                    <a:pt x="1364170" y="1520190"/>
                  </a:lnTo>
                  <a:lnTo>
                    <a:pt x="1683829" y="1328801"/>
                  </a:lnTo>
                  <a:lnTo>
                    <a:pt x="1854390" y="1073785"/>
                  </a:lnTo>
                  <a:lnTo>
                    <a:pt x="2003615" y="1296924"/>
                  </a:lnTo>
                  <a:lnTo>
                    <a:pt x="2152840" y="1052449"/>
                  </a:lnTo>
                  <a:lnTo>
                    <a:pt x="2323274" y="1031240"/>
                  </a:lnTo>
                  <a:lnTo>
                    <a:pt x="2451163" y="850519"/>
                  </a:lnTo>
                  <a:lnTo>
                    <a:pt x="2621724" y="850519"/>
                  </a:lnTo>
                  <a:lnTo>
                    <a:pt x="2813621" y="765429"/>
                  </a:lnTo>
                  <a:lnTo>
                    <a:pt x="2941510" y="648462"/>
                  </a:lnTo>
                  <a:lnTo>
                    <a:pt x="3069399" y="691007"/>
                  </a:lnTo>
                  <a:lnTo>
                    <a:pt x="3261169" y="627253"/>
                  </a:lnTo>
                  <a:lnTo>
                    <a:pt x="3421062" y="680339"/>
                  </a:lnTo>
                  <a:lnTo>
                    <a:pt x="3570287" y="786765"/>
                  </a:lnTo>
                  <a:lnTo>
                    <a:pt x="3698176" y="1116203"/>
                  </a:lnTo>
                  <a:lnTo>
                    <a:pt x="4049839" y="807974"/>
                  </a:lnTo>
                  <a:lnTo>
                    <a:pt x="4348289" y="935482"/>
                  </a:lnTo>
                  <a:lnTo>
                    <a:pt x="4508055" y="861060"/>
                  </a:lnTo>
                  <a:lnTo>
                    <a:pt x="4667948" y="924941"/>
                  </a:lnTo>
                  <a:lnTo>
                    <a:pt x="4795837" y="744220"/>
                  </a:lnTo>
                  <a:lnTo>
                    <a:pt x="4966398" y="839851"/>
                  </a:lnTo>
                  <a:lnTo>
                    <a:pt x="5147500" y="1052449"/>
                  </a:lnTo>
                  <a:lnTo>
                    <a:pt x="5445950" y="595376"/>
                  </a:lnTo>
                  <a:lnTo>
                    <a:pt x="5563171" y="595376"/>
                  </a:lnTo>
                  <a:lnTo>
                    <a:pt x="5744400" y="712343"/>
                  </a:lnTo>
                  <a:lnTo>
                    <a:pt x="5914834" y="499745"/>
                  </a:lnTo>
                  <a:lnTo>
                    <a:pt x="6223952" y="255143"/>
                  </a:lnTo>
                  <a:lnTo>
                    <a:pt x="6394513" y="361442"/>
                  </a:lnTo>
                  <a:lnTo>
                    <a:pt x="6554279" y="0"/>
                  </a:lnTo>
                  <a:lnTo>
                    <a:pt x="6852729" y="382778"/>
                  </a:lnTo>
                  <a:lnTo>
                    <a:pt x="7023290" y="74422"/>
                  </a:lnTo>
                  <a:lnTo>
                    <a:pt x="7151179" y="297688"/>
                  </a:lnTo>
                  <a:lnTo>
                    <a:pt x="7321613" y="414655"/>
                  </a:lnTo>
                  <a:lnTo>
                    <a:pt x="7321613" y="425323"/>
                  </a:lnTo>
                </a:path>
              </a:pathLst>
            </a:custGeom>
            <a:ln w="57149">
              <a:solidFill>
                <a:srgbClr val="626362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03185" y="4287266"/>
              <a:ext cx="7331709" cy="1073785"/>
            </a:xfrm>
            <a:custGeom>
              <a:avLst/>
              <a:gdLst/>
              <a:ahLst/>
              <a:cxnLst/>
              <a:rect l="l" t="t" r="r" b="b"/>
              <a:pathLst>
                <a:path w="7331709" h="1073785">
                  <a:moveTo>
                    <a:pt x="0" y="999362"/>
                  </a:moveTo>
                  <a:lnTo>
                    <a:pt x="138125" y="1073784"/>
                  </a:lnTo>
                  <a:lnTo>
                    <a:pt x="308165" y="850518"/>
                  </a:lnTo>
                  <a:lnTo>
                    <a:pt x="456882" y="935481"/>
                  </a:lnTo>
                  <a:lnTo>
                    <a:pt x="616267" y="935481"/>
                  </a:lnTo>
                  <a:lnTo>
                    <a:pt x="754316" y="978026"/>
                  </a:lnTo>
                  <a:lnTo>
                    <a:pt x="945578" y="765428"/>
                  </a:lnTo>
                  <a:lnTo>
                    <a:pt x="1083754" y="839850"/>
                  </a:lnTo>
                  <a:lnTo>
                    <a:pt x="1221930" y="797305"/>
                  </a:lnTo>
                  <a:lnTo>
                    <a:pt x="1413065" y="829182"/>
                  </a:lnTo>
                  <a:lnTo>
                    <a:pt x="1561909" y="659129"/>
                  </a:lnTo>
                  <a:lnTo>
                    <a:pt x="1699958" y="754760"/>
                  </a:lnTo>
                  <a:lnTo>
                    <a:pt x="1891220" y="329564"/>
                  </a:lnTo>
                  <a:lnTo>
                    <a:pt x="2039937" y="467740"/>
                  </a:lnTo>
                  <a:lnTo>
                    <a:pt x="2316289" y="478408"/>
                  </a:lnTo>
                  <a:lnTo>
                    <a:pt x="2507551" y="712342"/>
                  </a:lnTo>
                  <a:lnTo>
                    <a:pt x="2645600" y="499744"/>
                  </a:lnTo>
                  <a:lnTo>
                    <a:pt x="2794317" y="425322"/>
                  </a:lnTo>
                  <a:lnTo>
                    <a:pt x="2964370" y="467740"/>
                  </a:lnTo>
                  <a:lnTo>
                    <a:pt x="3293681" y="233933"/>
                  </a:lnTo>
                  <a:lnTo>
                    <a:pt x="3538156" y="552830"/>
                  </a:lnTo>
                  <a:lnTo>
                    <a:pt x="3750627" y="701674"/>
                  </a:lnTo>
                  <a:lnTo>
                    <a:pt x="3899344" y="584707"/>
                  </a:lnTo>
                  <a:lnTo>
                    <a:pt x="4026852" y="350900"/>
                  </a:lnTo>
                  <a:lnTo>
                    <a:pt x="4218114" y="287019"/>
                  </a:lnTo>
                  <a:lnTo>
                    <a:pt x="4356290" y="584707"/>
                  </a:lnTo>
                  <a:lnTo>
                    <a:pt x="4505007" y="531621"/>
                  </a:lnTo>
                  <a:lnTo>
                    <a:pt x="4674933" y="319023"/>
                  </a:lnTo>
                  <a:lnTo>
                    <a:pt x="4823777" y="212724"/>
                  </a:lnTo>
                  <a:lnTo>
                    <a:pt x="4993703" y="297687"/>
                  </a:lnTo>
                  <a:lnTo>
                    <a:pt x="5131879" y="159511"/>
                  </a:lnTo>
                  <a:lnTo>
                    <a:pt x="5323141" y="180720"/>
                  </a:lnTo>
                  <a:lnTo>
                    <a:pt x="5450649" y="159511"/>
                  </a:lnTo>
                  <a:lnTo>
                    <a:pt x="5588698" y="95757"/>
                  </a:lnTo>
                  <a:lnTo>
                    <a:pt x="5769292" y="212724"/>
                  </a:lnTo>
                  <a:lnTo>
                    <a:pt x="5928677" y="127634"/>
                  </a:lnTo>
                  <a:lnTo>
                    <a:pt x="6066853" y="287019"/>
                  </a:lnTo>
                  <a:lnTo>
                    <a:pt x="6236906" y="329564"/>
                  </a:lnTo>
                  <a:lnTo>
                    <a:pt x="6406832" y="287019"/>
                  </a:lnTo>
                  <a:lnTo>
                    <a:pt x="6555549" y="32003"/>
                  </a:lnTo>
                  <a:lnTo>
                    <a:pt x="6736270" y="0"/>
                  </a:lnTo>
                  <a:lnTo>
                    <a:pt x="7001827" y="10667"/>
                  </a:lnTo>
                  <a:lnTo>
                    <a:pt x="7161212" y="116966"/>
                  </a:lnTo>
                  <a:lnTo>
                    <a:pt x="7331265" y="319023"/>
                  </a:lnTo>
                </a:path>
              </a:pathLst>
            </a:custGeom>
            <a:ln w="57149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30566" y="1828800"/>
            <a:ext cx="217106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kern="0" dirty="0">
                <a:solidFill>
                  <a:srgbClr val="FF0000"/>
                </a:solidFill>
                <a:latin typeface="Arial"/>
                <a:cs typeface="Arial"/>
              </a:rPr>
              <a:t>48</a:t>
            </a:r>
            <a:r>
              <a:rPr sz="1400" b="1" kern="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FF0000"/>
                </a:solidFill>
                <a:latin typeface="Arial"/>
                <a:cs typeface="Arial"/>
              </a:rPr>
              <a:t>hours</a:t>
            </a:r>
            <a:r>
              <a:rPr sz="1400" b="1" kern="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FF0000"/>
                </a:solidFill>
                <a:latin typeface="Arial"/>
                <a:cs typeface="Arial"/>
              </a:rPr>
              <a:t>after</a:t>
            </a:r>
            <a:r>
              <a:rPr sz="1400" b="1" kern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FF0000"/>
                </a:solidFill>
                <a:latin typeface="Arial"/>
                <a:cs typeface="Arial"/>
              </a:rPr>
              <a:t>initial</a:t>
            </a:r>
            <a:r>
              <a:rPr sz="1400" b="1" kern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kern="0" spc="-20" dirty="0">
                <a:solidFill>
                  <a:srgbClr val="FF0000"/>
                </a:solidFill>
                <a:latin typeface="Arial"/>
                <a:cs typeface="Arial"/>
              </a:rPr>
              <a:t>dose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06262" y="1662938"/>
            <a:ext cx="62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spcBef>
                <a:spcPts val="95"/>
              </a:spcBef>
            </a:pPr>
            <a:r>
              <a:rPr sz="1400" b="1" kern="0" spc="-10" dirty="0">
                <a:solidFill>
                  <a:srgbClr val="FF0000"/>
                </a:solidFill>
                <a:latin typeface="Arial"/>
                <a:cs typeface="Arial"/>
              </a:rPr>
              <a:t>Missed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5080" algn="r"/>
            <a:r>
              <a:rPr sz="1400" b="1" kern="0" spc="-20" dirty="0">
                <a:solidFill>
                  <a:srgbClr val="FF0000"/>
                </a:solidFill>
                <a:latin typeface="Arial"/>
                <a:cs typeface="Arial"/>
              </a:rPr>
              <a:t>dose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6823" y="3743197"/>
            <a:ext cx="61277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i="1" kern="0" spc="-10" dirty="0">
                <a:solidFill>
                  <a:srgbClr val="666666"/>
                </a:solidFill>
                <a:latin typeface="Arial"/>
                <a:cs typeface="Arial"/>
              </a:rPr>
              <a:t>p=0.0095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35225" y="3977385"/>
            <a:ext cx="3675379" cy="1361440"/>
            <a:chOff x="1111224" y="3977385"/>
            <a:chExt cx="3675379" cy="1361440"/>
          </a:xfrm>
        </p:grpSpPr>
        <p:sp>
          <p:nvSpPr>
            <p:cNvPr id="23" name="object 23"/>
            <p:cNvSpPr/>
            <p:nvPr/>
          </p:nvSpPr>
          <p:spPr>
            <a:xfrm>
              <a:off x="1120749" y="3986910"/>
              <a:ext cx="918210" cy="457200"/>
            </a:xfrm>
            <a:custGeom>
              <a:avLst/>
              <a:gdLst/>
              <a:ahLst/>
              <a:cxnLst/>
              <a:rect l="l" t="t" r="r" b="b"/>
              <a:pathLst>
                <a:path w="918210" h="457200">
                  <a:moveTo>
                    <a:pt x="0" y="456945"/>
                  </a:moveTo>
                  <a:lnTo>
                    <a:pt x="1940" y="384758"/>
                  </a:lnTo>
                  <a:lnTo>
                    <a:pt x="7345" y="322043"/>
                  </a:lnTo>
                  <a:lnTo>
                    <a:pt x="15586" y="272575"/>
                  </a:lnTo>
                  <a:lnTo>
                    <a:pt x="38074" y="228472"/>
                  </a:lnTo>
                  <a:lnTo>
                    <a:pt x="420776" y="228472"/>
                  </a:lnTo>
                  <a:lnTo>
                    <a:pt x="432785" y="216818"/>
                  </a:lnTo>
                  <a:lnTo>
                    <a:pt x="443240" y="184370"/>
                  </a:lnTo>
                  <a:lnTo>
                    <a:pt x="451500" y="134902"/>
                  </a:lnTo>
                  <a:lnTo>
                    <a:pt x="456925" y="72187"/>
                  </a:lnTo>
                  <a:lnTo>
                    <a:pt x="458876" y="0"/>
                  </a:lnTo>
                  <a:lnTo>
                    <a:pt x="460814" y="72187"/>
                  </a:lnTo>
                  <a:lnTo>
                    <a:pt x="466215" y="134902"/>
                  </a:lnTo>
                  <a:lnTo>
                    <a:pt x="474457" y="184370"/>
                  </a:lnTo>
                  <a:lnTo>
                    <a:pt x="484918" y="216818"/>
                  </a:lnTo>
                  <a:lnTo>
                    <a:pt x="496976" y="228472"/>
                  </a:lnTo>
                  <a:lnTo>
                    <a:pt x="879627" y="228472"/>
                  </a:lnTo>
                  <a:lnTo>
                    <a:pt x="891636" y="240127"/>
                  </a:lnTo>
                  <a:lnTo>
                    <a:pt x="902091" y="272575"/>
                  </a:lnTo>
                  <a:lnTo>
                    <a:pt x="910351" y="322043"/>
                  </a:lnTo>
                  <a:lnTo>
                    <a:pt x="915776" y="384758"/>
                  </a:lnTo>
                  <a:lnTo>
                    <a:pt x="917727" y="456945"/>
                  </a:lnTo>
                </a:path>
              </a:pathLst>
            </a:custGeom>
            <a:ln w="19050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953639" y="4892928"/>
              <a:ext cx="1823085" cy="436245"/>
            </a:xfrm>
            <a:custGeom>
              <a:avLst/>
              <a:gdLst/>
              <a:ahLst/>
              <a:cxnLst/>
              <a:rect l="l" t="t" r="r" b="b"/>
              <a:pathLst>
                <a:path w="1823085" h="436245">
                  <a:moveTo>
                    <a:pt x="1822831" y="0"/>
                  </a:moveTo>
                  <a:lnTo>
                    <a:pt x="1820966" y="68972"/>
                  </a:lnTo>
                  <a:lnTo>
                    <a:pt x="1815779" y="128867"/>
                  </a:lnTo>
                  <a:lnTo>
                    <a:pt x="1807880" y="176095"/>
                  </a:lnTo>
                  <a:lnTo>
                    <a:pt x="1786382" y="218186"/>
                  </a:lnTo>
                  <a:lnTo>
                    <a:pt x="947674" y="218186"/>
                  </a:lnTo>
                  <a:lnTo>
                    <a:pt x="936191" y="229306"/>
                  </a:lnTo>
                  <a:lnTo>
                    <a:pt x="926220" y="260268"/>
                  </a:lnTo>
                  <a:lnTo>
                    <a:pt x="918358" y="307477"/>
                  </a:lnTo>
                  <a:lnTo>
                    <a:pt x="913203" y="367334"/>
                  </a:lnTo>
                  <a:lnTo>
                    <a:pt x="911351" y="436245"/>
                  </a:lnTo>
                  <a:lnTo>
                    <a:pt x="909500" y="367334"/>
                  </a:lnTo>
                  <a:lnTo>
                    <a:pt x="904345" y="307477"/>
                  </a:lnTo>
                  <a:lnTo>
                    <a:pt x="896483" y="260268"/>
                  </a:lnTo>
                  <a:lnTo>
                    <a:pt x="886512" y="229306"/>
                  </a:lnTo>
                  <a:lnTo>
                    <a:pt x="875030" y="218186"/>
                  </a:lnTo>
                  <a:lnTo>
                    <a:pt x="36322" y="218186"/>
                  </a:lnTo>
                  <a:lnTo>
                    <a:pt x="24839" y="207064"/>
                  </a:lnTo>
                  <a:lnTo>
                    <a:pt x="14868" y="176095"/>
                  </a:lnTo>
                  <a:lnTo>
                    <a:pt x="7006" y="128867"/>
                  </a:lnTo>
                  <a:lnTo>
                    <a:pt x="1851" y="68972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26910" y="3452367"/>
            <a:ext cx="61277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i="1" kern="0" spc="-10" dirty="0">
                <a:solidFill>
                  <a:srgbClr val="666666"/>
                </a:solidFill>
                <a:latin typeface="Arial"/>
                <a:cs typeface="Arial"/>
              </a:rPr>
              <a:t>p=0.0286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07964" y="3663696"/>
            <a:ext cx="2055495" cy="457200"/>
          </a:xfrm>
          <a:custGeom>
            <a:avLst/>
            <a:gdLst/>
            <a:ahLst/>
            <a:cxnLst/>
            <a:rect l="l" t="t" r="r" b="b"/>
            <a:pathLst>
              <a:path w="2055495" h="457200">
                <a:moveTo>
                  <a:pt x="0" y="457072"/>
                </a:moveTo>
                <a:lnTo>
                  <a:pt x="1938" y="384823"/>
                </a:lnTo>
                <a:lnTo>
                  <a:pt x="7339" y="322070"/>
                </a:lnTo>
                <a:lnTo>
                  <a:pt x="15581" y="272583"/>
                </a:lnTo>
                <a:lnTo>
                  <a:pt x="38100" y="228472"/>
                </a:lnTo>
                <a:lnTo>
                  <a:pt x="989457" y="228472"/>
                </a:lnTo>
                <a:lnTo>
                  <a:pt x="1001514" y="216830"/>
                </a:lnTo>
                <a:lnTo>
                  <a:pt x="1011975" y="184407"/>
                </a:lnTo>
                <a:lnTo>
                  <a:pt x="1020217" y="134957"/>
                </a:lnTo>
                <a:lnTo>
                  <a:pt x="1025618" y="72236"/>
                </a:lnTo>
                <a:lnTo>
                  <a:pt x="1027557" y="0"/>
                </a:lnTo>
                <a:lnTo>
                  <a:pt x="1029495" y="72236"/>
                </a:lnTo>
                <a:lnTo>
                  <a:pt x="1034896" y="134957"/>
                </a:lnTo>
                <a:lnTo>
                  <a:pt x="1043138" y="184407"/>
                </a:lnTo>
                <a:lnTo>
                  <a:pt x="1053599" y="216830"/>
                </a:lnTo>
                <a:lnTo>
                  <a:pt x="1065657" y="228472"/>
                </a:lnTo>
                <a:lnTo>
                  <a:pt x="2017014" y="228472"/>
                </a:lnTo>
                <a:lnTo>
                  <a:pt x="2029071" y="240128"/>
                </a:lnTo>
                <a:lnTo>
                  <a:pt x="2039532" y="272583"/>
                </a:lnTo>
                <a:lnTo>
                  <a:pt x="2047774" y="322070"/>
                </a:lnTo>
                <a:lnTo>
                  <a:pt x="2053175" y="384823"/>
                </a:lnTo>
                <a:lnTo>
                  <a:pt x="2055114" y="457072"/>
                </a:lnTo>
              </a:path>
            </a:pathLst>
          </a:custGeom>
          <a:ln w="19050">
            <a:solidFill>
              <a:srgbClr val="666666"/>
            </a:solidFill>
            <a:prstDash val="sysDash"/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02420" y="5146547"/>
            <a:ext cx="61277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i="1" kern="0" spc="-10" dirty="0">
                <a:solidFill>
                  <a:srgbClr val="666666"/>
                </a:solidFill>
                <a:latin typeface="Arial"/>
                <a:cs typeface="Arial"/>
              </a:rPr>
              <a:t>p=0.0001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7768" y="4650232"/>
            <a:ext cx="7390765" cy="906144"/>
            <a:chOff x="1083767" y="4650232"/>
            <a:chExt cx="7390765" cy="906144"/>
          </a:xfrm>
        </p:grpSpPr>
        <p:sp>
          <p:nvSpPr>
            <p:cNvPr id="29" name="object 29"/>
            <p:cNvSpPr/>
            <p:nvPr/>
          </p:nvSpPr>
          <p:spPr>
            <a:xfrm>
              <a:off x="7487284" y="4659757"/>
              <a:ext cx="917575" cy="457200"/>
            </a:xfrm>
            <a:custGeom>
              <a:avLst/>
              <a:gdLst/>
              <a:ahLst/>
              <a:cxnLst/>
              <a:rect l="l" t="t" r="r" b="b"/>
              <a:pathLst>
                <a:path w="917575" h="457200">
                  <a:moveTo>
                    <a:pt x="917575" y="0"/>
                  </a:moveTo>
                  <a:lnTo>
                    <a:pt x="915636" y="72236"/>
                  </a:lnTo>
                  <a:lnTo>
                    <a:pt x="910235" y="134957"/>
                  </a:lnTo>
                  <a:lnTo>
                    <a:pt x="901993" y="184407"/>
                  </a:lnTo>
                  <a:lnTo>
                    <a:pt x="879475" y="228473"/>
                  </a:lnTo>
                  <a:lnTo>
                    <a:pt x="496824" y="228473"/>
                  </a:lnTo>
                  <a:lnTo>
                    <a:pt x="484814" y="240128"/>
                  </a:lnTo>
                  <a:lnTo>
                    <a:pt x="474360" y="272583"/>
                  </a:lnTo>
                  <a:lnTo>
                    <a:pt x="466100" y="322070"/>
                  </a:lnTo>
                  <a:lnTo>
                    <a:pt x="460674" y="384823"/>
                  </a:lnTo>
                  <a:lnTo>
                    <a:pt x="458724" y="457073"/>
                  </a:lnTo>
                  <a:lnTo>
                    <a:pt x="456786" y="384823"/>
                  </a:lnTo>
                  <a:lnTo>
                    <a:pt x="451392" y="322070"/>
                  </a:lnTo>
                  <a:lnTo>
                    <a:pt x="443170" y="272583"/>
                  </a:lnTo>
                  <a:lnTo>
                    <a:pt x="432746" y="240128"/>
                  </a:lnTo>
                  <a:lnTo>
                    <a:pt x="420750" y="228473"/>
                  </a:lnTo>
                  <a:lnTo>
                    <a:pt x="37973" y="228473"/>
                  </a:lnTo>
                  <a:lnTo>
                    <a:pt x="25977" y="216830"/>
                  </a:lnTo>
                  <a:lnTo>
                    <a:pt x="15553" y="184407"/>
                  </a:lnTo>
                  <a:lnTo>
                    <a:pt x="7331" y="134957"/>
                  </a:lnTo>
                  <a:lnTo>
                    <a:pt x="1937" y="7223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093292" y="5546725"/>
              <a:ext cx="7371715" cy="0"/>
            </a:xfrm>
            <a:custGeom>
              <a:avLst/>
              <a:gdLst/>
              <a:ahLst/>
              <a:cxnLst/>
              <a:rect l="l" t="t" r="r" b="b"/>
              <a:pathLst>
                <a:path w="7371715">
                  <a:moveTo>
                    <a:pt x="0" y="0"/>
                  </a:moveTo>
                  <a:lnTo>
                    <a:pt x="7371257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103623" y="5304535"/>
            <a:ext cx="5934710" cy="7995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0600">
              <a:spcBef>
                <a:spcPts val="95"/>
              </a:spcBef>
            </a:pPr>
            <a:r>
              <a:rPr sz="1100" i="1" kern="0" spc="-10" dirty="0">
                <a:solidFill>
                  <a:srgbClr val="666666"/>
                </a:solidFill>
                <a:latin typeface="Arial"/>
                <a:cs typeface="Arial"/>
              </a:rPr>
              <a:t>p=0.0126</a:t>
            </a:r>
            <a:endParaRPr sz="11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1005"/>
              </a:spcBef>
              <a:tabLst>
                <a:tab pos="317500" algn="l"/>
                <a:tab pos="622300" algn="l"/>
                <a:tab pos="927735" algn="l"/>
                <a:tab pos="1232535" algn="l"/>
                <a:tab pos="1537335" algn="l"/>
                <a:tab pos="1842770" algn="l"/>
                <a:tab pos="2148205" algn="l"/>
                <a:tab pos="2453005" algn="l"/>
                <a:tab pos="2757805" algn="l"/>
                <a:tab pos="3063240" algn="l"/>
                <a:tab pos="3368040" algn="l"/>
                <a:tab pos="3673475" algn="l"/>
                <a:tab pos="3978275" algn="l"/>
                <a:tab pos="4283075" algn="l"/>
                <a:tab pos="4588510" algn="l"/>
                <a:tab pos="4893310" algn="l"/>
                <a:tab pos="5198745" algn="l"/>
                <a:tab pos="5503545" algn="l"/>
                <a:tab pos="5808980" algn="l"/>
              </a:tabLst>
            </a:pP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10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12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14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16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18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20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22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24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26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28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30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32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34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36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38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40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42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44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46</a:t>
            </a:r>
            <a:r>
              <a:rPr sz="800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48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11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003300"/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Time</a:t>
            </a:r>
            <a:r>
              <a:rPr sz="1200" b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after</a:t>
            </a:r>
            <a:r>
              <a:rPr sz="12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</a:t>
            </a:r>
            <a:r>
              <a:rPr sz="12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active</a:t>
            </a:r>
            <a:r>
              <a:rPr sz="12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dose</a:t>
            </a:r>
            <a:r>
              <a:rPr sz="12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(hours)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06295" y="559968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0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11348" y="559968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2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16402" y="559968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4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21711" y="559968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6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6096" y="5598159"/>
            <a:ext cx="10350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8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70327" y="2209038"/>
            <a:ext cx="160020" cy="477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>
              <a:spcBef>
                <a:spcPts val="95"/>
              </a:spcBef>
            </a:pPr>
            <a:r>
              <a:rPr sz="11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0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919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70327" y="2911601"/>
            <a:ext cx="14986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70327" y="3329685"/>
            <a:ext cx="14986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5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70327" y="3748023"/>
            <a:ext cx="14986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7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92605" y="4166361"/>
            <a:ext cx="227329" cy="1043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170">
              <a:spcBef>
                <a:spcPts val="9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9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/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11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7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13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92605" y="5420867"/>
            <a:ext cx="227329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-</a:t>
            </a:r>
            <a:r>
              <a:rPr sz="11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15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07411" y="2213825"/>
            <a:ext cx="379730" cy="3342640"/>
            <a:chOff x="1083411" y="2213825"/>
            <a:chExt cx="379730" cy="3342640"/>
          </a:xfrm>
        </p:grpSpPr>
        <p:sp>
          <p:nvSpPr>
            <p:cNvPr id="44" name="object 44"/>
            <p:cNvSpPr/>
            <p:nvPr/>
          </p:nvSpPr>
          <p:spPr>
            <a:xfrm>
              <a:off x="1092936" y="2309749"/>
              <a:ext cx="3810" cy="3236595"/>
            </a:xfrm>
            <a:custGeom>
              <a:avLst/>
              <a:gdLst/>
              <a:ahLst/>
              <a:cxnLst/>
              <a:rect l="l" t="t" r="r" b="b"/>
              <a:pathLst>
                <a:path w="3809" h="3236595">
                  <a:moveTo>
                    <a:pt x="3784" y="0"/>
                  </a:moveTo>
                  <a:lnTo>
                    <a:pt x="0" y="32365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277873" y="2213825"/>
              <a:ext cx="184785" cy="196215"/>
            </a:xfrm>
            <a:custGeom>
              <a:avLst/>
              <a:gdLst/>
              <a:ahLst/>
              <a:cxnLst/>
              <a:rect l="l" t="t" r="r" b="b"/>
              <a:pathLst>
                <a:path w="184784" h="196214">
                  <a:moveTo>
                    <a:pt x="184784" y="0"/>
                  </a:moveTo>
                  <a:lnTo>
                    <a:pt x="0" y="0"/>
                  </a:lnTo>
                  <a:lnTo>
                    <a:pt x="0" y="195872"/>
                  </a:lnTo>
                  <a:lnTo>
                    <a:pt x="184784" y="195872"/>
                  </a:lnTo>
                  <a:lnTo>
                    <a:pt x="184784" y="0"/>
                  </a:lnTo>
                  <a:close/>
                </a:path>
              </a:pathLst>
            </a:custGeom>
            <a:solidFill>
              <a:srgbClr val="129A4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277873" y="2491447"/>
              <a:ext cx="184785" cy="196215"/>
            </a:xfrm>
            <a:custGeom>
              <a:avLst/>
              <a:gdLst/>
              <a:ahLst/>
              <a:cxnLst/>
              <a:rect l="l" t="t" r="r" b="b"/>
              <a:pathLst>
                <a:path w="184784" h="196214">
                  <a:moveTo>
                    <a:pt x="184784" y="0"/>
                  </a:moveTo>
                  <a:lnTo>
                    <a:pt x="0" y="0"/>
                  </a:lnTo>
                  <a:lnTo>
                    <a:pt x="0" y="195872"/>
                  </a:lnTo>
                  <a:lnTo>
                    <a:pt x="184784" y="195872"/>
                  </a:lnTo>
                  <a:lnTo>
                    <a:pt x="184784" y="0"/>
                  </a:lnTo>
                  <a:close/>
                </a:path>
              </a:pathLst>
            </a:custGeom>
            <a:solidFill>
              <a:srgbClr val="626362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888036" y="2235904"/>
            <a:ext cx="188962" cy="31654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SBP</a:t>
            </a:r>
            <a:r>
              <a:rPr sz="1200" b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reduction</a:t>
            </a:r>
            <a:r>
              <a:rPr sz="12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from</a:t>
            </a:r>
            <a:r>
              <a:rPr sz="12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baseline</a:t>
            </a:r>
            <a:r>
              <a:rPr sz="1200" b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(mmHg)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34790" y="2882900"/>
            <a:ext cx="499109" cy="4070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Day</a:t>
            </a:r>
            <a:r>
              <a:rPr sz="14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52705">
              <a:spcBef>
                <a:spcPts val="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n=877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97953" y="2882900"/>
            <a:ext cx="499109" cy="4070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Day</a:t>
            </a:r>
            <a:r>
              <a:rPr sz="14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2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52705">
              <a:spcBef>
                <a:spcPts val="5"/>
              </a:spcBef>
            </a:pP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n=868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73146" y="2200909"/>
            <a:ext cx="1226820" cy="502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Telmisartan</a:t>
            </a:r>
            <a:r>
              <a:rPr sz="1200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kern="0" spc="-20" dirty="0">
                <a:solidFill>
                  <a:srgbClr val="666666"/>
                </a:solidFill>
                <a:latin typeface="Arial"/>
                <a:cs typeface="Arial"/>
              </a:rPr>
              <a:t>80mg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869"/>
              </a:spcBef>
            </a:pPr>
            <a:r>
              <a:rPr sz="1200" kern="0" spc="-10" dirty="0">
                <a:solidFill>
                  <a:srgbClr val="666666"/>
                </a:solidFill>
                <a:latin typeface="Arial"/>
                <a:cs typeface="Arial"/>
              </a:rPr>
              <a:t>Valsartan</a:t>
            </a:r>
            <a:r>
              <a:rPr sz="1200" kern="0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666666"/>
                </a:solidFill>
                <a:latin typeface="Arial"/>
                <a:cs typeface="Arial"/>
              </a:rPr>
              <a:t>160mg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6000" y="1015508"/>
            <a:ext cx="10100045" cy="777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Due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its</a:t>
            </a:r>
            <a:r>
              <a:rPr sz="1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longer</a:t>
            </a:r>
            <a:r>
              <a:rPr sz="16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half-</a:t>
            </a:r>
            <a:r>
              <a:rPr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life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,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latin typeface="Arial"/>
                <a:cs typeface="Arial"/>
              </a:rPr>
              <a:t>MICARDIS® 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(telmisartan)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offers more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sustained</a:t>
            </a:r>
            <a:r>
              <a:rPr sz="16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BP</a:t>
            </a:r>
            <a:r>
              <a:rPr sz="16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control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,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especially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at</a:t>
            </a:r>
            <a:r>
              <a:rPr lang="en-US" sz="1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lang="en-US"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last</a:t>
            </a:r>
            <a:r>
              <a:rPr lang="en-US" sz="16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6</a:t>
            </a:r>
            <a:r>
              <a:rPr lang="en-US" sz="16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hours</a:t>
            </a:r>
            <a:r>
              <a:rPr lang="en-US" sz="16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of the</a:t>
            </a:r>
            <a:r>
              <a:rPr lang="en-US"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dosing</a:t>
            </a:r>
            <a:r>
              <a:rPr lang="en-US"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period.</a:t>
            </a:r>
            <a:r>
              <a:rPr lang="en-US" sz="1575" kern="0" spc="-15" baseline="26455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lang="en-US" sz="1575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69001" y="1465744"/>
            <a:ext cx="1296035" cy="262890"/>
          </a:xfrm>
          <a:custGeom>
            <a:avLst/>
            <a:gdLst/>
            <a:ahLst/>
            <a:cxnLst/>
            <a:rect l="l" t="t" r="r" b="b"/>
            <a:pathLst>
              <a:path w="1296035" h="262889">
                <a:moveTo>
                  <a:pt x="1295553" y="0"/>
                </a:moveTo>
                <a:lnTo>
                  <a:pt x="0" y="0"/>
                </a:lnTo>
                <a:lnTo>
                  <a:pt x="0" y="262712"/>
                </a:lnTo>
                <a:lnTo>
                  <a:pt x="1295553" y="262712"/>
                </a:lnTo>
                <a:lnTo>
                  <a:pt x="12955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AD62372F-1A88-8ECB-02E0-3FBBFBB8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56C23F-8D24-54C4-E213-6432D922E630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F017C551-589B-8962-D431-FE3F4F689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153" y="6283696"/>
            <a:ext cx="1368298" cy="5428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3250" y="2751114"/>
            <a:ext cx="831723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310" marR="5080" indent="-308610">
              <a:spcBef>
                <a:spcPts val="95"/>
              </a:spcBef>
            </a:pPr>
            <a:r>
              <a:rPr lang="en-US" sz="2000" spc="-10" dirty="0">
                <a:solidFill>
                  <a:srgbClr val="6CC049"/>
                </a:solidFill>
              </a:rPr>
              <a:t>5. </a:t>
            </a:r>
            <a:r>
              <a:rPr sz="2000" spc="-10" dirty="0">
                <a:solidFill>
                  <a:srgbClr val="6CC049"/>
                </a:solidFill>
              </a:rPr>
              <a:t>ANTIHYPERTENSIVE </a:t>
            </a:r>
            <a:r>
              <a:rPr sz="2000" dirty="0">
                <a:solidFill>
                  <a:srgbClr val="6CC049"/>
                </a:solidFill>
              </a:rPr>
              <a:t>BEYOND</a:t>
            </a:r>
            <a:r>
              <a:rPr sz="2000" spc="-185" dirty="0">
                <a:solidFill>
                  <a:srgbClr val="6CC049"/>
                </a:solidFill>
              </a:rPr>
              <a:t> </a:t>
            </a:r>
            <a:r>
              <a:rPr sz="2000" spc="-10" dirty="0">
                <a:solidFill>
                  <a:srgbClr val="6CC049"/>
                </a:solidFill>
              </a:rPr>
              <a:t>BENEFITS</a:t>
            </a:r>
            <a:endParaRPr sz="20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4883" y="6283697"/>
            <a:ext cx="1536192" cy="5428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014FD9-EDC8-C3E4-6943-1C084C50FCE8}"/>
              </a:ext>
            </a:extLst>
          </p:cNvPr>
          <p:cNvSpPr txBox="1"/>
          <p:nvPr/>
        </p:nvSpPr>
        <p:spPr>
          <a:xfrm>
            <a:off x="2115207" y="3071073"/>
            <a:ext cx="6097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215" marR="5080" indent="-638175">
              <a:spcBef>
                <a:spcPts val="95"/>
              </a:spcBef>
            </a:pPr>
            <a:r>
              <a:rPr lang="en-US" sz="2000" spc="-10" dirty="0">
                <a:solidFill>
                  <a:srgbClr val="1781BF"/>
                </a:solidFill>
              </a:rPr>
              <a:t>Cardiovascular Protection</a:t>
            </a:r>
          </a:p>
        </p:txBody>
      </p:sp>
      <p:pic>
        <p:nvPicPr>
          <p:cNvPr id="12" name="Graphic 11" descr="Heart organ">
            <a:extLst>
              <a:ext uri="{FF2B5EF4-FFF2-40B4-BE49-F238E27FC236}">
                <a16:creationId xmlns:a16="http://schemas.microsoft.com/office/drawing/2014/main" id="{C2665723-7416-6583-230F-629FDC0E0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82" y="3003239"/>
            <a:ext cx="1283179" cy="12831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9090" y="6438951"/>
            <a:ext cx="5415280" cy="24942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spcBef>
                <a:spcPts val="170"/>
              </a:spcBef>
            </a:pP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Volpe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M.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Preventing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cardiovascular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events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angiotensin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II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receptor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blockers: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closer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look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7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valsartan.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Expert</a:t>
            </a:r>
            <a:r>
              <a:rPr sz="700" i="1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spc="-25" dirty="0">
                <a:solidFill>
                  <a:srgbClr val="080808"/>
                </a:solidFill>
                <a:latin typeface="Arial"/>
                <a:cs typeface="Arial"/>
              </a:rPr>
              <a:t>Rev</a:t>
            </a:r>
            <a:r>
              <a:rPr sz="700" i="1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Cardiovasc</a:t>
            </a:r>
            <a:r>
              <a:rPr sz="700" i="1" kern="0" spc="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Ther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7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2012;10(8):1061-1072.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83754" y="604544"/>
            <a:ext cx="111252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5080">
              <a:spcBef>
                <a:spcPts val="95"/>
              </a:spcBef>
            </a:pPr>
            <a:r>
              <a:rPr lang="en-US" sz="2000" b="0" dirty="0"/>
              <a:t>L</a:t>
            </a:r>
            <a:r>
              <a:rPr sz="2000" b="0" dirty="0"/>
              <a:t>arge</a:t>
            </a:r>
            <a:r>
              <a:rPr sz="2000" b="0" spc="-70" dirty="0"/>
              <a:t> </a:t>
            </a:r>
            <a:r>
              <a:rPr sz="2000" b="0" dirty="0"/>
              <a:t>evidence</a:t>
            </a:r>
            <a:r>
              <a:rPr sz="2000" b="0" spc="-100" dirty="0"/>
              <a:t> </a:t>
            </a:r>
            <a:r>
              <a:rPr sz="2000" b="0" dirty="0"/>
              <a:t>base</a:t>
            </a:r>
            <a:r>
              <a:rPr sz="2000" b="0" spc="-85" dirty="0"/>
              <a:t> </a:t>
            </a:r>
            <a:r>
              <a:rPr sz="2000" b="0" dirty="0"/>
              <a:t>for</a:t>
            </a:r>
            <a:r>
              <a:rPr sz="2000" b="0" spc="-185" dirty="0"/>
              <a:t> </a:t>
            </a:r>
            <a:r>
              <a:rPr sz="2000" b="0" dirty="0"/>
              <a:t>ARBs</a:t>
            </a:r>
            <a:r>
              <a:rPr sz="2000" b="0" spc="-75" dirty="0"/>
              <a:t> </a:t>
            </a:r>
            <a:r>
              <a:rPr sz="2000" b="0" spc="-25" dirty="0"/>
              <a:t>in </a:t>
            </a:r>
            <a:r>
              <a:rPr sz="2000" b="0" dirty="0">
                <a:uFill>
                  <a:solidFill>
                    <a:srgbClr val="1B6A24"/>
                  </a:solidFill>
                </a:uFill>
              </a:rPr>
              <a:t>CV</a:t>
            </a:r>
            <a:r>
              <a:rPr sz="2000" b="0" spc="-100" dirty="0">
                <a:uFill>
                  <a:solidFill>
                    <a:srgbClr val="1B6A24"/>
                  </a:solidFill>
                </a:uFill>
              </a:rPr>
              <a:t> </a:t>
            </a:r>
            <a:r>
              <a:rPr sz="2000" b="0" dirty="0">
                <a:uFill>
                  <a:solidFill>
                    <a:srgbClr val="1B6A24"/>
                  </a:solidFill>
                </a:uFill>
              </a:rPr>
              <a:t>outcomes</a:t>
            </a:r>
            <a:r>
              <a:rPr sz="2000" b="0" spc="-114" dirty="0"/>
              <a:t> </a:t>
            </a:r>
            <a:r>
              <a:rPr sz="2000" b="0" spc="-10" dirty="0"/>
              <a:t>trials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3754" y="1105484"/>
            <a:ext cx="10863940" cy="4866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3505" algn="just">
              <a:spcBef>
                <a:spcPts val="95"/>
              </a:spcBef>
            </a:pPr>
            <a:r>
              <a:rPr lang="en-US" sz="1600" b="1" kern="0" spc="-10" dirty="0">
                <a:latin typeface="Arial"/>
                <a:cs typeface="Arial"/>
              </a:rPr>
              <a:t>MICARDIS® (telmisartan)</a:t>
            </a:r>
            <a:r>
              <a:rPr sz="1600" b="1" kern="0" spc="-6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has</a:t>
            </a:r>
            <a:r>
              <a:rPr sz="1600" kern="0" spc="-7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been</a:t>
            </a:r>
            <a:r>
              <a:rPr sz="1600" kern="0" spc="-6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intensively</a:t>
            </a:r>
            <a:r>
              <a:rPr sz="1600" kern="0" spc="-60" dirty="0">
                <a:latin typeface="Arial"/>
                <a:cs typeface="Arial"/>
              </a:rPr>
              <a:t> </a:t>
            </a:r>
            <a:r>
              <a:rPr sz="1600" kern="0" spc="-10" dirty="0">
                <a:latin typeface="Arial"/>
                <a:cs typeface="Arial"/>
              </a:rPr>
              <a:t>studied </a:t>
            </a:r>
            <a:r>
              <a:rPr sz="1600" kern="0" dirty="0">
                <a:latin typeface="Arial"/>
                <a:cs typeface="Arial"/>
              </a:rPr>
              <a:t>in</a:t>
            </a:r>
            <a:r>
              <a:rPr sz="1600" kern="0" spc="-25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&gt;50</a:t>
            </a:r>
            <a:r>
              <a:rPr sz="1600" b="1" kern="0" spc="-20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000 patients</a:t>
            </a:r>
            <a:r>
              <a:rPr sz="1600" b="1" kern="0" spc="-1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in</a:t>
            </a:r>
            <a:r>
              <a:rPr sz="1600" kern="0" spc="-3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CV</a:t>
            </a:r>
            <a:r>
              <a:rPr sz="1600" kern="0" spc="-2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outcomes </a:t>
            </a:r>
            <a:r>
              <a:rPr sz="1600" kern="0" spc="-10" dirty="0">
                <a:latin typeface="Arial"/>
                <a:cs typeface="Arial"/>
              </a:rPr>
              <a:t>trials</a:t>
            </a:r>
            <a:r>
              <a:rPr lang="en-US" sz="1600" kern="0" spc="-10" dirty="0">
                <a:latin typeface="Arial"/>
                <a:cs typeface="Arial"/>
              </a:rPr>
              <a:t>;</a:t>
            </a:r>
            <a:r>
              <a:rPr sz="1600" kern="0" spc="-10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(TRANSCEND,</a:t>
            </a:r>
            <a:r>
              <a:rPr sz="1400" kern="0" spc="-55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PRoFESS,</a:t>
            </a:r>
            <a:r>
              <a:rPr sz="1400" kern="0" spc="-50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&amp;</a:t>
            </a:r>
            <a:r>
              <a:rPr sz="1400" kern="0" spc="-75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ONTARGET)</a:t>
            </a:r>
            <a:endParaRPr sz="1600" kern="0" dirty="0">
              <a:latin typeface="Arial"/>
              <a:cs typeface="Arial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6801"/>
              </p:ext>
            </p:extLst>
          </p:nvPr>
        </p:nvGraphicFramePr>
        <p:xfrm>
          <a:off x="8989489" y="1855635"/>
          <a:ext cx="288925" cy="116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86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3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54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9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6AC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7D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D4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6" name="object 56"/>
          <p:cNvSpPr txBox="1"/>
          <p:nvPr/>
        </p:nvSpPr>
        <p:spPr>
          <a:xfrm>
            <a:off x="9421329" y="1826778"/>
            <a:ext cx="622300" cy="713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20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NAVIGATOR </a:t>
            </a:r>
            <a:r>
              <a:rPr sz="800" kern="0" spc="-20" dirty="0">
                <a:solidFill>
                  <a:srgbClr val="0E3713"/>
                </a:solidFill>
                <a:latin typeface="Arial"/>
                <a:cs typeface="Arial"/>
              </a:rPr>
              <a:t>KYOTO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GISSI-</a:t>
            </a:r>
            <a:r>
              <a:rPr sz="800" kern="0" spc="-25" dirty="0">
                <a:solidFill>
                  <a:srgbClr val="0E3713"/>
                </a:solidFill>
                <a:latin typeface="Arial"/>
                <a:cs typeface="Arial"/>
              </a:rPr>
              <a:t>AF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400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Jikei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379436" y="2555230"/>
            <a:ext cx="504825" cy="506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700"/>
              </a:lnSpc>
              <a:spcBef>
                <a:spcPts val="95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VALUE VALIANT VAL-</a:t>
            </a:r>
            <a:r>
              <a:rPr sz="800" kern="0" spc="-20" dirty="0">
                <a:solidFill>
                  <a:srgbClr val="0E3713"/>
                </a:solidFill>
                <a:latin typeface="Arial"/>
                <a:cs typeface="Arial"/>
              </a:rPr>
              <a:t>HeFT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33822F4-4A05-1A49-393C-74A523716452}"/>
              </a:ext>
            </a:extLst>
          </p:cNvPr>
          <p:cNvGrpSpPr/>
          <p:nvPr/>
        </p:nvGrpSpPr>
        <p:grpSpPr>
          <a:xfrm>
            <a:off x="2047056" y="2135116"/>
            <a:ext cx="6829085" cy="3456179"/>
            <a:chOff x="2479506" y="1443483"/>
            <a:chExt cx="6829085" cy="3456179"/>
          </a:xfrm>
        </p:grpSpPr>
        <p:grpSp>
          <p:nvGrpSpPr>
            <p:cNvPr id="4" name="object 4"/>
            <p:cNvGrpSpPr/>
            <p:nvPr/>
          </p:nvGrpSpPr>
          <p:grpSpPr>
            <a:xfrm>
              <a:off x="3899933" y="1503424"/>
              <a:ext cx="838167" cy="3396238"/>
              <a:chOff x="2375932" y="1503423"/>
              <a:chExt cx="838167" cy="3396238"/>
            </a:xfrm>
          </p:grpSpPr>
          <p:pic>
            <p:nvPicPr>
              <p:cNvPr id="5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375932" y="1503423"/>
                <a:ext cx="838167" cy="3396238"/>
              </a:xfrm>
              <a:prstGeom prst="rect">
                <a:avLst/>
              </a:prstGeom>
            </p:spPr>
          </p:pic>
          <p:sp>
            <p:nvSpPr>
              <p:cNvPr id="6" name="object 6"/>
              <p:cNvSpPr/>
              <p:nvPr/>
            </p:nvSpPr>
            <p:spPr>
              <a:xfrm>
                <a:off x="2417572" y="1521586"/>
                <a:ext cx="755015" cy="3313429"/>
              </a:xfrm>
              <a:custGeom>
                <a:avLst/>
                <a:gdLst/>
                <a:ahLst/>
                <a:cxnLst/>
                <a:rect l="l" t="t" r="r" b="b"/>
                <a:pathLst>
                  <a:path w="755014" h="3313429">
                    <a:moveTo>
                      <a:pt x="0" y="3313176"/>
                    </a:moveTo>
                    <a:lnTo>
                      <a:pt x="754913" y="3313176"/>
                    </a:lnTo>
                    <a:lnTo>
                      <a:pt x="754913" y="0"/>
                    </a:lnTo>
                    <a:lnTo>
                      <a:pt x="0" y="0"/>
                    </a:lnTo>
                    <a:lnTo>
                      <a:pt x="0" y="3313176"/>
                    </a:lnTo>
                    <a:close/>
                  </a:path>
                </a:pathLst>
              </a:custGeom>
              <a:ln w="1905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object 9"/>
            <p:cNvSpPr txBox="1"/>
            <p:nvPr/>
          </p:nvSpPr>
          <p:spPr>
            <a:xfrm>
              <a:off x="2479506" y="1940610"/>
              <a:ext cx="179536" cy="217741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Enrolled</a:t>
              </a:r>
              <a:r>
                <a:rPr sz="1200" b="1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patients</a:t>
              </a:r>
              <a:r>
                <a:rPr sz="1200" b="1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(thousands)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10" name="object 10"/>
            <p:cNvGrpSpPr/>
            <p:nvPr/>
          </p:nvGrpSpPr>
          <p:grpSpPr>
            <a:xfrm>
              <a:off x="2933191" y="1518538"/>
              <a:ext cx="6375400" cy="3078480"/>
              <a:chOff x="1409191" y="1518538"/>
              <a:chExt cx="6375400" cy="3078480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7138543" y="4469701"/>
                <a:ext cx="367030" cy="74930"/>
              </a:xfrm>
              <a:custGeom>
                <a:avLst/>
                <a:gdLst/>
                <a:ahLst/>
                <a:cxnLst/>
                <a:rect l="l" t="t" r="r" b="b"/>
                <a:pathLst>
                  <a:path w="367029" h="74929">
                    <a:moveTo>
                      <a:pt x="366712" y="0"/>
                    </a:moveTo>
                    <a:lnTo>
                      <a:pt x="0" y="0"/>
                    </a:lnTo>
                    <a:lnTo>
                      <a:pt x="0" y="74612"/>
                    </a:lnTo>
                    <a:lnTo>
                      <a:pt x="366712" y="74612"/>
                    </a:lnTo>
                    <a:lnTo>
                      <a:pt x="366712" y="0"/>
                    </a:lnTo>
                    <a:close/>
                  </a:path>
                </a:pathLst>
              </a:custGeom>
              <a:solidFill>
                <a:srgbClr val="9B356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6232144" y="4315713"/>
                <a:ext cx="3651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228600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228600"/>
                    </a:lnTo>
                    <a:lnTo>
                      <a:pt x="365125" y="228600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0078A1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596641" y="3258438"/>
                <a:ext cx="363855" cy="1285875"/>
              </a:xfrm>
              <a:custGeom>
                <a:avLst/>
                <a:gdLst/>
                <a:ahLst/>
                <a:cxnLst/>
                <a:rect l="l" t="t" r="r" b="b"/>
                <a:pathLst>
                  <a:path w="363855" h="1285875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1285875"/>
                    </a:lnTo>
                    <a:lnTo>
                      <a:pt x="363537" y="1285875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4AD15C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2596641" y="2224976"/>
                <a:ext cx="363855" cy="1033780"/>
              </a:xfrm>
              <a:custGeom>
                <a:avLst/>
                <a:gdLst/>
                <a:ahLst/>
                <a:cxnLst/>
                <a:rect l="l" t="t" r="r" b="b"/>
                <a:pathLst>
                  <a:path w="363855" h="1033779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1033462"/>
                    </a:lnTo>
                    <a:lnTo>
                      <a:pt x="363537" y="1033462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13501C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2596641" y="1928177"/>
                <a:ext cx="363855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363855" h="297180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296862"/>
                    </a:lnTo>
                    <a:lnTo>
                      <a:pt x="363537" y="296862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0E3713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366517" y="4544313"/>
                <a:ext cx="451167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4511675" h="52704">
                    <a:moveTo>
                      <a:pt x="4511675" y="0"/>
                    </a:moveTo>
                    <a:lnTo>
                      <a:pt x="4511675" y="52450"/>
                    </a:lnTo>
                  </a:path>
                  <a:path w="4511675" h="52704">
                    <a:moveTo>
                      <a:pt x="3609975" y="0"/>
                    </a:moveTo>
                    <a:lnTo>
                      <a:pt x="3609975" y="52450"/>
                    </a:lnTo>
                  </a:path>
                  <a:path w="4511675" h="52704">
                    <a:moveTo>
                      <a:pt x="2708274" y="0"/>
                    </a:moveTo>
                    <a:lnTo>
                      <a:pt x="2708274" y="52450"/>
                    </a:lnTo>
                  </a:path>
                  <a:path w="4511675" h="52704">
                    <a:moveTo>
                      <a:pt x="1803399" y="0"/>
                    </a:moveTo>
                    <a:lnTo>
                      <a:pt x="1803399" y="52450"/>
                    </a:lnTo>
                  </a:path>
                  <a:path w="4511675" h="52704">
                    <a:moveTo>
                      <a:pt x="901699" y="0"/>
                    </a:moveTo>
                    <a:lnTo>
                      <a:pt x="901699" y="52450"/>
                    </a:lnTo>
                  </a:path>
                  <a:path w="4511675" h="52704">
                    <a:moveTo>
                      <a:pt x="0" y="0"/>
                    </a:moveTo>
                    <a:lnTo>
                      <a:pt x="0" y="52450"/>
                    </a:lnTo>
                  </a:path>
                </a:pathLst>
              </a:custGeom>
              <a:ln w="635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4414393" y="4292028"/>
                <a:ext cx="365125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252729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252412"/>
                    </a:lnTo>
                    <a:lnTo>
                      <a:pt x="365125" y="25241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FB8B8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4414393" y="3912552"/>
                <a:ext cx="365125" cy="37973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379729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379412"/>
                    </a:lnTo>
                    <a:lnTo>
                      <a:pt x="365125" y="37941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F8888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414393" y="3875976"/>
                <a:ext cx="365125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36829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36512"/>
                    </a:lnTo>
                    <a:lnTo>
                      <a:pt x="365125" y="3651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F3E3E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414393" y="3626802"/>
                <a:ext cx="365125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249554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249237"/>
                    </a:lnTo>
                    <a:lnTo>
                      <a:pt x="365125" y="249237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EA000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4414393" y="3464940"/>
                <a:ext cx="3651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161925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161924"/>
                    </a:lnTo>
                    <a:lnTo>
                      <a:pt x="365125" y="161924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BE000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4414393" y="3363213"/>
                <a:ext cx="36512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101600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101600"/>
                    </a:lnTo>
                    <a:lnTo>
                      <a:pt x="365125" y="101600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8E000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5323966" y="4514278"/>
                <a:ext cx="363855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363854" h="30479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30162"/>
                    </a:lnTo>
                    <a:lnTo>
                      <a:pt x="363537" y="30162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E088D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5323966" y="4428490"/>
                <a:ext cx="36385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363854" h="85725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85725"/>
                    </a:lnTo>
                    <a:lnTo>
                      <a:pt x="363537" y="85725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AD5CC7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5323966" y="4225290"/>
                <a:ext cx="363855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363854" h="203200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203200"/>
                    </a:lnTo>
                    <a:lnTo>
                      <a:pt x="363537" y="203200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5323966" y="3766502"/>
                <a:ext cx="363855" cy="459105"/>
              </a:xfrm>
              <a:custGeom>
                <a:avLst/>
                <a:gdLst/>
                <a:ahLst/>
                <a:cxnLst/>
                <a:rect l="l" t="t" r="r" b="b"/>
                <a:pathLst>
                  <a:path w="363854" h="459104">
                    <a:moveTo>
                      <a:pt x="363537" y="0"/>
                    </a:moveTo>
                    <a:lnTo>
                      <a:pt x="0" y="0"/>
                    </a:lnTo>
                    <a:lnTo>
                      <a:pt x="0" y="458787"/>
                    </a:lnTo>
                    <a:lnTo>
                      <a:pt x="363537" y="458787"/>
                    </a:lnTo>
                    <a:lnTo>
                      <a:pt x="363537" y="0"/>
                    </a:lnTo>
                    <a:close/>
                  </a:path>
                </a:pathLst>
              </a:custGeom>
              <a:solidFill>
                <a:srgbClr val="461E63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3504818" y="4503165"/>
                <a:ext cx="3651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41275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41274"/>
                    </a:lnTo>
                    <a:lnTo>
                      <a:pt x="365125" y="41274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9E69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3504818" y="4352353"/>
                <a:ext cx="365125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151129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150812"/>
                    </a:lnTo>
                    <a:lnTo>
                      <a:pt x="365125" y="15081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DC85E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3504818" y="4269740"/>
                <a:ext cx="3651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82550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82550"/>
                    </a:lnTo>
                    <a:lnTo>
                      <a:pt x="365125" y="82550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D9912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3504818" y="3810952"/>
                <a:ext cx="365125" cy="45910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459104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458787"/>
                    </a:lnTo>
                    <a:lnTo>
                      <a:pt x="365125" y="458787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FF7011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3504818" y="3541013"/>
                <a:ext cx="3651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269875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269875"/>
                    </a:lnTo>
                    <a:lnTo>
                      <a:pt x="365125" y="269875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ED490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3504818" y="3329876"/>
                <a:ext cx="365125" cy="211454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211454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211137"/>
                    </a:lnTo>
                    <a:lnTo>
                      <a:pt x="365125" y="211137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C43C0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1409191" y="1521713"/>
                <a:ext cx="6370955" cy="3075305"/>
              </a:xfrm>
              <a:custGeom>
                <a:avLst/>
                <a:gdLst/>
                <a:ahLst/>
                <a:cxnLst/>
                <a:rect l="l" t="t" r="r" b="b"/>
                <a:pathLst>
                  <a:path w="6370955" h="3075304">
                    <a:moveTo>
                      <a:pt x="52451" y="0"/>
                    </a:moveTo>
                    <a:lnTo>
                      <a:pt x="52451" y="3022600"/>
                    </a:lnTo>
                  </a:path>
                  <a:path w="6370955" h="3075304">
                    <a:moveTo>
                      <a:pt x="3175" y="0"/>
                    </a:moveTo>
                    <a:lnTo>
                      <a:pt x="60325" y="0"/>
                    </a:lnTo>
                  </a:path>
                  <a:path w="6370955" h="3075304">
                    <a:moveTo>
                      <a:pt x="0" y="503300"/>
                    </a:moveTo>
                    <a:lnTo>
                      <a:pt x="52451" y="503300"/>
                    </a:lnTo>
                  </a:path>
                  <a:path w="6370955" h="3075304">
                    <a:moveTo>
                      <a:pt x="0" y="1008126"/>
                    </a:moveTo>
                    <a:lnTo>
                      <a:pt x="52451" y="1008126"/>
                    </a:lnTo>
                  </a:path>
                  <a:path w="6370955" h="3075304">
                    <a:moveTo>
                      <a:pt x="0" y="1511300"/>
                    </a:moveTo>
                    <a:lnTo>
                      <a:pt x="52451" y="1511300"/>
                    </a:lnTo>
                  </a:path>
                  <a:path w="6370955" h="3075304">
                    <a:moveTo>
                      <a:pt x="0" y="2014601"/>
                    </a:moveTo>
                    <a:lnTo>
                      <a:pt x="52451" y="2014601"/>
                    </a:lnTo>
                  </a:path>
                  <a:path w="6370955" h="3075304">
                    <a:moveTo>
                      <a:pt x="0" y="2519426"/>
                    </a:moveTo>
                    <a:lnTo>
                      <a:pt x="52451" y="2519426"/>
                    </a:lnTo>
                  </a:path>
                  <a:path w="6370955" h="3075304">
                    <a:moveTo>
                      <a:pt x="0" y="3022600"/>
                    </a:moveTo>
                    <a:lnTo>
                      <a:pt x="52451" y="3022600"/>
                    </a:lnTo>
                  </a:path>
                  <a:path w="6370955" h="3075304">
                    <a:moveTo>
                      <a:pt x="52451" y="3022600"/>
                    </a:moveTo>
                    <a:lnTo>
                      <a:pt x="52451" y="3075051"/>
                    </a:lnTo>
                  </a:path>
                  <a:path w="6370955" h="3075304">
                    <a:moveTo>
                      <a:pt x="6370701" y="3022600"/>
                    </a:moveTo>
                    <a:lnTo>
                      <a:pt x="6370701" y="3075051"/>
                    </a:lnTo>
                  </a:path>
                </a:pathLst>
              </a:custGeom>
              <a:ln w="635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1687067" y="4292028"/>
                <a:ext cx="365125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252729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252412"/>
                    </a:lnTo>
                    <a:lnTo>
                      <a:pt x="365125" y="25241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D4EE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1687067" y="3547427"/>
                <a:ext cx="365125" cy="74485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744854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744537"/>
                    </a:lnTo>
                    <a:lnTo>
                      <a:pt x="365125" y="744537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97D6FD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1687067" y="2780728"/>
                <a:ext cx="365125" cy="76708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767079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766762"/>
                    </a:lnTo>
                    <a:lnTo>
                      <a:pt x="365125" y="76676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6AC5FD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1687067" y="2626677"/>
                <a:ext cx="365125" cy="15430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154305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153987"/>
                    </a:lnTo>
                    <a:lnTo>
                      <a:pt x="365125" y="153987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699B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1687067" y="2552001"/>
                <a:ext cx="365125" cy="7493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74930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74612"/>
                    </a:lnTo>
                    <a:lnTo>
                      <a:pt x="365125" y="74612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0054FD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1687067" y="2404427"/>
                <a:ext cx="365125" cy="147955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147955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147637"/>
                    </a:lnTo>
                    <a:lnTo>
                      <a:pt x="365125" y="147637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0036A1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1687067" y="1928113"/>
                <a:ext cx="3651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476250">
                    <a:moveTo>
                      <a:pt x="365125" y="0"/>
                    </a:moveTo>
                    <a:lnTo>
                      <a:pt x="0" y="0"/>
                    </a:lnTo>
                    <a:lnTo>
                      <a:pt x="0" y="476250"/>
                    </a:lnTo>
                    <a:lnTo>
                      <a:pt x="365125" y="476250"/>
                    </a:lnTo>
                    <a:lnTo>
                      <a:pt x="365125" y="0"/>
                    </a:lnTo>
                    <a:close/>
                  </a:path>
                </a:pathLst>
              </a:custGeom>
              <a:solidFill>
                <a:srgbClr val="001F5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1461642" y="4544313"/>
                <a:ext cx="63233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23330">
                    <a:moveTo>
                      <a:pt x="0" y="0"/>
                    </a:moveTo>
                    <a:lnTo>
                      <a:pt x="6322949" y="0"/>
                    </a:lnTo>
                  </a:path>
                </a:pathLst>
              </a:custGeom>
              <a:ln w="635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2" name="object 42"/>
            <p:cNvSpPr txBox="1"/>
            <p:nvPr/>
          </p:nvSpPr>
          <p:spPr>
            <a:xfrm>
              <a:off x="2763519" y="1443483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60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2763519" y="1938783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50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2763519" y="2450084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40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2763519" y="3458210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2763519" y="3955034"/>
              <a:ext cx="13843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2822195" y="4466336"/>
              <a:ext cx="8191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5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3117596" y="4624324"/>
              <a:ext cx="54102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200" kern="0" spc="-15" baseline="6944" dirty="0">
                  <a:solidFill>
                    <a:srgbClr val="0E3713"/>
                  </a:solidFill>
                  <a:latin typeface="Arial"/>
                  <a:cs typeface="Arial"/>
                </a:rPr>
                <a:t>V</a:t>
              </a: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alsartan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3989070" y="4624324"/>
              <a:ext cx="65532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200" kern="0" spc="-15" baseline="6944" dirty="0">
                  <a:solidFill>
                    <a:srgbClr val="0E3713"/>
                  </a:solidFill>
                  <a:latin typeface="Arial"/>
                  <a:cs typeface="Arial"/>
                </a:rPr>
                <a:t>T</a:t>
              </a: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elmisartan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4990847" y="4624324"/>
              <a:ext cx="46926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Losartan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5816346" y="4624324"/>
              <a:ext cx="67818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Candesartan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6778497" y="4624324"/>
              <a:ext cx="53975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Irbesartan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7665973" y="4624324"/>
              <a:ext cx="61595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Olmesartan</a:t>
              </a:r>
              <a:endParaRPr sz="9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8596376" y="4624324"/>
              <a:ext cx="58420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9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Eprosartan</a:t>
              </a:r>
              <a:endParaRPr sz="9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4122420" y="1781557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dirty="0">
                  <a:solidFill>
                    <a:srgbClr val="0E3713"/>
                  </a:solidFill>
                  <a:latin typeface="Arial"/>
                  <a:cs typeface="Arial"/>
                </a:rPr>
                <a:t>51</a:t>
              </a:r>
              <a:r>
                <a:rPr sz="800" b="1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8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878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5040121" y="3180334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dirty="0">
                  <a:solidFill>
                    <a:srgbClr val="0E3713"/>
                  </a:solidFill>
                  <a:latin typeface="Arial"/>
                  <a:cs typeface="Arial"/>
                </a:rPr>
                <a:t>23</a:t>
              </a:r>
              <a:r>
                <a:rPr sz="800" b="1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8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903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5940297" y="3215387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dirty="0">
                  <a:solidFill>
                    <a:srgbClr val="0E3713"/>
                  </a:solidFill>
                  <a:latin typeface="Arial"/>
                  <a:cs typeface="Arial"/>
                </a:rPr>
                <a:t>23</a:t>
              </a:r>
              <a:r>
                <a:rPr sz="800" b="1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8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440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6846823" y="3620262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dirty="0">
                  <a:solidFill>
                    <a:srgbClr val="0E3713"/>
                  </a:solidFill>
                  <a:latin typeface="Arial"/>
                  <a:cs typeface="Arial"/>
                </a:rPr>
                <a:t>15</a:t>
              </a:r>
              <a:r>
                <a:rPr sz="800" b="1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8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449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7808976" y="4177284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4449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8709152" y="4320286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1405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3261867" y="2070608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9306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3261867" y="2416811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3031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3261867" y="2627884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3081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2763520" y="2936696"/>
              <a:ext cx="791845" cy="289560"/>
            </a:xfrm>
            <a:prstGeom prst="rect">
              <a:avLst/>
            </a:prstGeom>
          </p:spPr>
          <p:txBody>
            <a:bodyPr vert="horz" wrap="square" lIns="0" tIns="22225" rIns="0" bIns="0" rtlCol="0">
              <a:spAutoFit/>
            </a:bodyPr>
            <a:lstStyle/>
            <a:p>
              <a:pPr marL="12700">
                <a:spcBef>
                  <a:spcPts val="17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466090">
                <a:spcBef>
                  <a:spcPts val="80"/>
                </a:spcBef>
              </a:pP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 </a:t>
              </a: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245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3217417" y="3845560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rgbClr val="0E3713"/>
                  </a:solidFill>
                  <a:latin typeface="Arial"/>
                  <a:cs typeface="Arial"/>
                </a:rPr>
                <a:t>14 </a:t>
              </a: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703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3261867" y="4342639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5010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4182872" y="1995933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5926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4138422" y="2658111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rgbClr val="FFFFFF"/>
                  </a:solidFill>
                  <a:latin typeface="Arial"/>
                  <a:cs typeface="Arial"/>
                </a:rPr>
                <a:t>20 </a:t>
              </a:r>
              <a:r>
                <a:rPr sz="8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332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4138422" y="3815334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rgbClr val="FFFFFF"/>
                  </a:solidFill>
                  <a:latin typeface="Arial"/>
                  <a:cs typeface="Arial"/>
                </a:rPr>
                <a:t>25 </a:t>
              </a:r>
              <a:r>
                <a:rPr sz="8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620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3566667" y="2522983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1442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5084571" y="3350260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3846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5084571" y="3590036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5477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5084571" y="3951986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9193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5028820" y="4356862"/>
              <a:ext cx="36512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7945"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3152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5389371" y="4248912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1513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5400548" y="4428236"/>
              <a:ext cx="19494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722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5986271" y="3337560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2049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5986271" y="3473958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3326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2" name="object 82"/>
            <p:cNvSpPr txBox="1"/>
            <p:nvPr/>
          </p:nvSpPr>
          <p:spPr>
            <a:xfrm>
              <a:off x="5986271" y="3683762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4728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3" name="object 83"/>
            <p:cNvSpPr txBox="1"/>
            <p:nvPr/>
          </p:nvSpPr>
          <p:spPr>
            <a:xfrm>
              <a:off x="6316472" y="3820160"/>
              <a:ext cx="19494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772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4" name="object 84"/>
            <p:cNvSpPr txBox="1"/>
            <p:nvPr/>
          </p:nvSpPr>
          <p:spPr>
            <a:xfrm>
              <a:off x="5986271" y="4045712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7601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5" name="object 85"/>
            <p:cNvSpPr txBox="1"/>
            <p:nvPr/>
          </p:nvSpPr>
          <p:spPr>
            <a:xfrm>
              <a:off x="5986271" y="4345686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4964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6" name="object 86"/>
            <p:cNvSpPr txBox="1"/>
            <p:nvPr/>
          </p:nvSpPr>
          <p:spPr>
            <a:xfrm>
              <a:off x="6907021" y="3925062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9016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7" name="object 87"/>
            <p:cNvSpPr txBox="1"/>
            <p:nvPr/>
          </p:nvSpPr>
          <p:spPr>
            <a:xfrm>
              <a:off x="6907021" y="4255262"/>
              <a:ext cx="25146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4128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8" name="object 88"/>
            <p:cNvSpPr txBox="1"/>
            <p:nvPr/>
          </p:nvSpPr>
          <p:spPr>
            <a:xfrm>
              <a:off x="7229347" y="4331461"/>
              <a:ext cx="251460" cy="2438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860"/>
                </a:lnSpc>
                <a:spcBef>
                  <a:spcPts val="95"/>
                </a:spcBef>
              </a:pPr>
              <a:r>
                <a:rPr sz="8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1715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5875">
                <a:lnSpc>
                  <a:spcPts val="860"/>
                </a:lnSpc>
              </a:pPr>
              <a:r>
                <a:rPr sz="8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590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object 89"/>
            <p:cNvSpPr txBox="1"/>
            <p:nvPr/>
          </p:nvSpPr>
          <p:spPr>
            <a:xfrm>
              <a:off x="3214370" y="1787145"/>
              <a:ext cx="337820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b="1" kern="0" dirty="0">
                  <a:solidFill>
                    <a:srgbClr val="0E3713"/>
                  </a:solidFill>
                  <a:latin typeface="Arial"/>
                  <a:cs typeface="Arial"/>
                </a:rPr>
                <a:t>51</a:t>
              </a:r>
              <a:r>
                <a:rPr sz="800" b="1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8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818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9296892" y="3274741"/>
            <a:ext cx="656590" cy="506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600"/>
              </a:lnSpc>
              <a:spcBef>
                <a:spcPts val="95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TRANSCEND PRoFESS ONTARGET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984074" y="3331230"/>
            <a:ext cx="288925" cy="127000"/>
          </a:xfrm>
          <a:custGeom>
            <a:avLst/>
            <a:gdLst/>
            <a:ahLst/>
            <a:cxnLst/>
            <a:rect l="l" t="t" r="r" b="b"/>
            <a:pathLst>
              <a:path w="288925" h="127000">
                <a:moveTo>
                  <a:pt x="288925" y="0"/>
                </a:moveTo>
                <a:lnTo>
                  <a:pt x="0" y="0"/>
                </a:lnTo>
                <a:lnTo>
                  <a:pt x="0" y="127000"/>
                </a:lnTo>
                <a:lnTo>
                  <a:pt x="288925" y="127000"/>
                </a:lnTo>
                <a:lnTo>
                  <a:pt x="288925" y="0"/>
                </a:lnTo>
                <a:close/>
              </a:path>
            </a:pathLst>
          </a:custGeom>
          <a:solidFill>
            <a:srgbClr val="0D3512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115E578-67A7-159F-78A7-D80ABC715072}"/>
              </a:ext>
            </a:extLst>
          </p:cNvPr>
          <p:cNvGrpSpPr/>
          <p:nvPr/>
        </p:nvGrpSpPr>
        <p:grpSpPr>
          <a:xfrm>
            <a:off x="8989489" y="3504268"/>
            <a:ext cx="288925" cy="292100"/>
            <a:chOff x="3927095" y="5835256"/>
            <a:chExt cx="288925" cy="292100"/>
          </a:xfrm>
        </p:grpSpPr>
        <p:sp>
          <p:nvSpPr>
            <p:cNvPr id="93" name="object 93"/>
            <p:cNvSpPr/>
            <p:nvPr/>
          </p:nvSpPr>
          <p:spPr>
            <a:xfrm>
              <a:off x="3927095" y="5835256"/>
              <a:ext cx="288925" cy="123825"/>
            </a:xfrm>
            <a:custGeom>
              <a:avLst/>
              <a:gdLst/>
              <a:ahLst/>
              <a:cxnLst/>
              <a:rect l="l" t="t" r="r" b="b"/>
              <a:pathLst>
                <a:path w="288925" h="123825">
                  <a:moveTo>
                    <a:pt x="288925" y="0"/>
                  </a:moveTo>
                  <a:lnTo>
                    <a:pt x="0" y="0"/>
                  </a:lnTo>
                  <a:lnTo>
                    <a:pt x="0" y="123825"/>
                  </a:lnTo>
                  <a:lnTo>
                    <a:pt x="288925" y="123825"/>
                  </a:lnTo>
                  <a:lnTo>
                    <a:pt x="288925" y="0"/>
                  </a:lnTo>
                  <a:close/>
                </a:path>
              </a:pathLst>
            </a:custGeom>
            <a:solidFill>
              <a:srgbClr val="13501C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927095" y="6003531"/>
              <a:ext cx="288925" cy="123825"/>
            </a:xfrm>
            <a:custGeom>
              <a:avLst/>
              <a:gdLst/>
              <a:ahLst/>
              <a:cxnLst/>
              <a:rect l="l" t="t" r="r" b="b"/>
              <a:pathLst>
                <a:path w="288925" h="123825">
                  <a:moveTo>
                    <a:pt x="288925" y="0"/>
                  </a:moveTo>
                  <a:lnTo>
                    <a:pt x="0" y="0"/>
                  </a:lnTo>
                  <a:lnTo>
                    <a:pt x="0" y="123825"/>
                  </a:lnTo>
                  <a:lnTo>
                    <a:pt x="288925" y="123825"/>
                  </a:lnTo>
                  <a:lnTo>
                    <a:pt x="288925" y="0"/>
                  </a:lnTo>
                  <a:close/>
                </a:path>
              </a:pathLst>
            </a:custGeom>
            <a:solidFill>
              <a:srgbClr val="4AD15C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0380107" y="2809489"/>
            <a:ext cx="537845" cy="1036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300"/>
              </a:lnSpc>
              <a:spcBef>
                <a:spcPts val="95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HEAAL OPTIMAAL </a:t>
            </a:r>
            <a:r>
              <a:rPr sz="800" kern="0" spc="-20" dirty="0">
                <a:solidFill>
                  <a:srgbClr val="0E3713"/>
                </a:solidFill>
                <a:latin typeface="Arial"/>
                <a:cs typeface="Arial"/>
              </a:rPr>
              <a:t>LIFE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RENAAL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ELITE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spc="-25" dirty="0">
                <a:solidFill>
                  <a:srgbClr val="0E3713"/>
                </a:solidFill>
                <a:latin typeface="Arial"/>
                <a:cs typeface="Arial"/>
              </a:rPr>
              <a:t>II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 ELITE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96" name="object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559422"/>
              </p:ext>
            </p:extLst>
          </p:nvPr>
        </p:nvGraphicFramePr>
        <p:xfrm>
          <a:off x="10056131" y="2877230"/>
          <a:ext cx="288925" cy="963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43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D4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70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D99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DC8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F9E6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object 97"/>
          <p:cNvSpPr txBox="1"/>
          <p:nvPr/>
        </p:nvSpPr>
        <p:spPr>
          <a:xfrm>
            <a:off x="10367605" y="1678928"/>
            <a:ext cx="622935" cy="31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HIJ-CREATE DIRECT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367605" y="2002854"/>
            <a:ext cx="447675" cy="6955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42400"/>
              </a:lnSpc>
              <a:spcBef>
                <a:spcPts val="130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CASE-</a:t>
            </a:r>
            <a:r>
              <a:rPr sz="800" kern="0" spc="-50" dirty="0">
                <a:solidFill>
                  <a:srgbClr val="0E3713"/>
                </a:solidFill>
                <a:latin typeface="Arial"/>
                <a:cs typeface="Arial"/>
              </a:rPr>
              <a:t>J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 TROPHY CHARM SCOPE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99" name="object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23326"/>
              </p:ext>
            </p:extLst>
          </p:nvPr>
        </p:nvGraphicFramePr>
        <p:xfrm>
          <a:off x="10041702" y="1730227"/>
          <a:ext cx="286408" cy="975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B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8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FF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object 100"/>
          <p:cNvSpPr txBox="1"/>
          <p:nvPr/>
        </p:nvSpPr>
        <p:spPr>
          <a:xfrm>
            <a:off x="11316859" y="3016064"/>
            <a:ext cx="640080" cy="503471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spcBef>
                <a:spcPts val="465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ACTIVE-</a:t>
            </a:r>
            <a:r>
              <a:rPr sz="800" kern="0" spc="-50" dirty="0">
                <a:solidFill>
                  <a:srgbClr val="0E3713"/>
                </a:solidFill>
                <a:latin typeface="Arial"/>
                <a:cs typeface="Arial"/>
              </a:rPr>
              <a:t>I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38100"/>
              </a:lnSpc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I-PRESERVE IDNT-</a:t>
            </a:r>
            <a:r>
              <a:rPr sz="800" kern="0" spc="-25" dirty="0">
                <a:solidFill>
                  <a:srgbClr val="0E3713"/>
                </a:solidFill>
                <a:latin typeface="Arial"/>
                <a:cs typeface="Arial"/>
              </a:rPr>
              <a:t>ARB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1316859" y="3569326"/>
            <a:ext cx="36957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IRMA-</a:t>
            </a:r>
            <a:r>
              <a:rPr sz="800" kern="0" spc="-50" dirty="0">
                <a:solidFill>
                  <a:srgbClr val="0E3713"/>
                </a:solidFill>
                <a:latin typeface="Arial"/>
                <a:cs typeface="Arial"/>
              </a:rPr>
              <a:t>2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102" name="object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59429"/>
              </p:ext>
            </p:extLst>
          </p:nvPr>
        </p:nvGraphicFramePr>
        <p:xfrm>
          <a:off x="10999741" y="3071155"/>
          <a:ext cx="288925" cy="637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61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D5C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088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3" name="object 103"/>
          <p:cNvSpPr txBox="1"/>
          <p:nvPr/>
        </p:nvSpPr>
        <p:spPr>
          <a:xfrm>
            <a:off x="11316859" y="2651214"/>
            <a:ext cx="53784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ROADMAP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0992629" y="2659279"/>
            <a:ext cx="288925" cy="128905"/>
          </a:xfrm>
          <a:custGeom>
            <a:avLst/>
            <a:gdLst/>
            <a:ahLst/>
            <a:cxnLst/>
            <a:rect l="l" t="t" r="r" b="b"/>
            <a:pathLst>
              <a:path w="288925" h="128904">
                <a:moveTo>
                  <a:pt x="288925" y="0"/>
                </a:moveTo>
                <a:lnTo>
                  <a:pt x="0" y="0"/>
                </a:lnTo>
                <a:lnTo>
                  <a:pt x="0" y="128587"/>
                </a:lnTo>
                <a:lnTo>
                  <a:pt x="288925" y="128587"/>
                </a:lnTo>
                <a:lnTo>
                  <a:pt x="288925" y="0"/>
                </a:lnTo>
                <a:close/>
              </a:path>
            </a:pathLst>
          </a:custGeom>
          <a:solidFill>
            <a:srgbClr val="0078A1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10990540" y="2404117"/>
            <a:ext cx="288925" cy="128905"/>
          </a:xfrm>
          <a:custGeom>
            <a:avLst/>
            <a:gdLst/>
            <a:ahLst/>
            <a:cxnLst/>
            <a:rect l="l" t="t" r="r" b="b"/>
            <a:pathLst>
              <a:path w="288925" h="128904">
                <a:moveTo>
                  <a:pt x="288925" y="0"/>
                </a:moveTo>
                <a:lnTo>
                  <a:pt x="0" y="0"/>
                </a:lnTo>
                <a:lnTo>
                  <a:pt x="0" y="128587"/>
                </a:lnTo>
                <a:lnTo>
                  <a:pt x="288925" y="128587"/>
                </a:lnTo>
                <a:lnTo>
                  <a:pt x="288925" y="0"/>
                </a:lnTo>
                <a:close/>
              </a:path>
            </a:pathLst>
          </a:custGeom>
          <a:solidFill>
            <a:srgbClr val="9B356A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1288666" y="2402014"/>
            <a:ext cx="901065" cy="14939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4450">
              <a:spcBef>
                <a:spcPts val="204"/>
              </a:spcBef>
            </a:pP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MOSES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10" name="Picture 4">
            <a:extLst>
              <a:ext uri="{FF2B5EF4-FFF2-40B4-BE49-F238E27FC236}">
                <a16:creationId xmlns:a16="http://schemas.microsoft.com/office/drawing/2014/main" id="{2AF6CF13-F572-6FE0-966F-31F56B64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9A7AC30-D78D-61D1-3717-1EF54CCA72FD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FEFD0EE-6041-CFB7-CF17-6F67C5C7E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ACA06BB-9467-6471-69C2-091B1BE18EED}"/>
              </a:ext>
            </a:extLst>
          </p:cNvPr>
          <p:cNvSpPr/>
          <p:nvPr/>
        </p:nvSpPr>
        <p:spPr>
          <a:xfrm>
            <a:off x="8703950" y="1463465"/>
            <a:ext cx="3283876" cy="258587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DFB31-C134-6DB9-3BF2-09AA97ADC7F0}"/>
              </a:ext>
            </a:extLst>
          </p:cNvPr>
          <p:cNvSpPr txBox="1"/>
          <p:nvPr/>
        </p:nvSpPr>
        <p:spPr>
          <a:xfrm>
            <a:off x="835062" y="5952736"/>
            <a:ext cx="59728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spc="-25" dirty="0"/>
              <a:t> </a:t>
            </a:r>
            <a:r>
              <a:rPr lang="en-US" sz="1000" b="0" dirty="0">
                <a:uFill>
                  <a:solidFill>
                    <a:srgbClr val="1B6A24"/>
                  </a:solidFill>
                </a:uFill>
              </a:rPr>
              <a:t>ARB: Angiotensin receptor </a:t>
            </a:r>
            <a:r>
              <a:rPr lang="en-US" sz="1000" dirty="0">
                <a:uFill>
                  <a:solidFill>
                    <a:srgbClr val="1B6A24"/>
                  </a:solidFill>
                </a:uFill>
              </a:rPr>
              <a:t>blocker , CV: cardiovascular</a:t>
            </a:r>
            <a:r>
              <a:rPr lang="en-US" sz="1000" b="0" dirty="0">
                <a:uFill>
                  <a:solidFill>
                    <a:srgbClr val="1B6A24"/>
                  </a:solidFill>
                </a:uFill>
              </a:rPr>
              <a:t>. </a:t>
            </a:r>
            <a:endParaRPr lang="en-US" sz="1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648" y="6297457"/>
            <a:ext cx="5220970" cy="25263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spcBef>
                <a:spcPts val="195"/>
              </a:spcBef>
            </a:pPr>
            <a:r>
              <a:rPr lang="en-US" sz="7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Turnbull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F;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Blood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Pressure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Lowering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Treatment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Trialists'</a:t>
            </a:r>
            <a:r>
              <a:rPr sz="700" kern="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Collaboration.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different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blood-pressure-lowering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regimens on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major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events: results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prospectively-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designed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overviews of randomised trials.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spc="-10" dirty="0">
                <a:solidFill>
                  <a:srgbClr val="080808"/>
                </a:solidFill>
                <a:latin typeface="Arial"/>
                <a:cs typeface="Arial"/>
              </a:rPr>
              <a:t>Lancet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. 2003;362(9395):1527-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1535.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85469" y="493470"/>
            <a:ext cx="9790176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0" dirty="0"/>
              <a:t>ARBs</a:t>
            </a:r>
            <a:r>
              <a:rPr sz="2000" b="0" spc="-105" dirty="0"/>
              <a:t> </a:t>
            </a:r>
            <a:r>
              <a:rPr sz="2000" b="0" dirty="0"/>
              <a:t>provide</a:t>
            </a:r>
            <a:r>
              <a:rPr sz="2000" b="0" spc="-110" dirty="0"/>
              <a:t> </a:t>
            </a:r>
            <a:r>
              <a:rPr sz="2000" b="0" spc="-10" dirty="0"/>
              <a:t>CV protection beyond</a:t>
            </a:r>
            <a:r>
              <a:rPr lang="en-US" sz="2000" b="0" spc="-10" dirty="0"/>
              <a:t> </a:t>
            </a:r>
            <a:r>
              <a:rPr lang="en-US" sz="2000" b="0" kern="0" dirty="0">
                <a:solidFill>
                  <a:srgbClr val="1B6A24"/>
                </a:solidFill>
                <a:latin typeface="Arial"/>
                <a:cs typeface="Arial"/>
              </a:rPr>
              <a:t>BP</a:t>
            </a:r>
            <a:r>
              <a:rPr lang="en-US" sz="2000" b="0" kern="0" spc="-10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lang="en-US" sz="2000" b="0" kern="0" spc="-10" dirty="0">
                <a:solidFill>
                  <a:srgbClr val="1B6A24"/>
                </a:solidFill>
                <a:latin typeface="Arial"/>
                <a:cs typeface="Arial"/>
              </a:rPr>
              <a:t>reduction</a:t>
            </a:r>
            <a:endParaRPr sz="2000" b="0"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2311398" y="5028429"/>
            <a:ext cx="8280400" cy="576440"/>
          </a:xfrm>
          <a:prstGeom prst="rect">
            <a:avLst/>
          </a:prstGeom>
          <a:ln w="19050">
            <a:solidFill>
              <a:srgbClr val="1B6A24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635" algn="ctr">
              <a:spcBef>
                <a:spcPts val="655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Risks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stroke,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heart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failure,</a:t>
            </a:r>
            <a:r>
              <a:rPr sz="1600" b="1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and</a:t>
            </a:r>
            <a:r>
              <a:rPr sz="16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major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cardiovascular</a:t>
            </a:r>
            <a:r>
              <a:rPr sz="1600" b="1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events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were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lower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600" kern="0" spc="-9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ARBs</a:t>
            </a:r>
            <a:r>
              <a:rPr sz="16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compared with control</a:t>
            </a:r>
            <a:r>
              <a:rPr sz="1600" kern="0" spc="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regimens.</a:t>
            </a:r>
            <a:r>
              <a:rPr sz="1600" kern="0" spc="-7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endParaRPr sz="1575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88298" y="1244995"/>
            <a:ext cx="77260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spcBef>
                <a:spcPts val="100"/>
              </a:spcBef>
            </a:pP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Meta-analysis</a:t>
            </a:r>
            <a:r>
              <a:rPr sz="1400" b="1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4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4</a:t>
            </a:r>
            <a:r>
              <a:rPr sz="1400" b="1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trials</a:t>
            </a:r>
            <a:r>
              <a:rPr sz="14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(n=16</a:t>
            </a:r>
            <a:r>
              <a:rPr sz="14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791)</a:t>
            </a:r>
            <a:r>
              <a:rPr sz="1400" b="1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comparing</a:t>
            </a:r>
            <a:r>
              <a:rPr sz="1400" b="1" kern="0" spc="-1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ARBs</a:t>
            </a:r>
            <a:r>
              <a:rPr sz="14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4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0E3713"/>
                </a:solidFill>
                <a:latin typeface="Arial"/>
                <a:cs typeface="Arial"/>
              </a:rPr>
              <a:t>control</a:t>
            </a:r>
            <a:r>
              <a:rPr sz="14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E3713"/>
                </a:solidFill>
                <a:latin typeface="Arial"/>
                <a:cs typeface="Arial"/>
              </a:rPr>
              <a:t>regimens</a:t>
            </a:r>
            <a:r>
              <a:rPr sz="1400" b="1" kern="0" spc="-15" baseline="25462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400" b="1" kern="0" baseline="25462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3B8629-B9AF-D981-78FF-9122A7D6D73F}"/>
              </a:ext>
            </a:extLst>
          </p:cNvPr>
          <p:cNvGrpSpPr/>
          <p:nvPr/>
        </p:nvGrpSpPr>
        <p:grpSpPr>
          <a:xfrm>
            <a:off x="2311398" y="1729570"/>
            <a:ext cx="8064247" cy="3218366"/>
            <a:chOff x="2099055" y="1942584"/>
            <a:chExt cx="8064247" cy="3218366"/>
          </a:xfrm>
        </p:grpSpPr>
        <p:grpSp>
          <p:nvGrpSpPr>
            <p:cNvPr id="7" name="object 7"/>
            <p:cNvGrpSpPr/>
            <p:nvPr/>
          </p:nvGrpSpPr>
          <p:grpSpPr>
            <a:xfrm>
              <a:off x="4479289" y="2163065"/>
              <a:ext cx="2814320" cy="2630805"/>
              <a:chOff x="2955289" y="2163064"/>
              <a:chExt cx="2814320" cy="2630805"/>
            </a:xfrm>
          </p:grpSpPr>
          <p:pic>
            <p:nvPicPr>
              <p:cNvPr id="8" name="object 8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190872" y="4306951"/>
                <a:ext cx="109727" cy="109855"/>
              </a:xfrm>
              <a:prstGeom prst="rect">
                <a:avLst/>
              </a:prstGeom>
            </p:spPr>
          </p:pic>
          <p:sp>
            <p:nvSpPr>
              <p:cNvPr id="9" name="object 9"/>
              <p:cNvSpPr/>
              <p:nvPr/>
            </p:nvSpPr>
            <p:spPr>
              <a:xfrm>
                <a:off x="4078223" y="4328922"/>
                <a:ext cx="33083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30835" h="63500">
                    <a:moveTo>
                      <a:pt x="0" y="33019"/>
                    </a:moveTo>
                    <a:lnTo>
                      <a:pt x="330453" y="33019"/>
                    </a:lnTo>
                  </a:path>
                  <a:path w="330835" h="63500">
                    <a:moveTo>
                      <a:pt x="5206" y="2666"/>
                    </a:moveTo>
                    <a:lnTo>
                      <a:pt x="5206" y="63372"/>
                    </a:lnTo>
                  </a:path>
                  <a:path w="330835" h="63500">
                    <a:moveTo>
                      <a:pt x="324230" y="0"/>
                    </a:moveTo>
                    <a:lnTo>
                      <a:pt x="324230" y="60705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19828" y="3928110"/>
                <a:ext cx="109855" cy="109854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4020184" y="3950081"/>
                <a:ext cx="52324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523239" h="63500">
                    <a:moveTo>
                      <a:pt x="0" y="33020"/>
                    </a:moveTo>
                    <a:lnTo>
                      <a:pt x="522986" y="33020"/>
                    </a:lnTo>
                  </a:path>
                  <a:path w="523239" h="63500">
                    <a:moveTo>
                      <a:pt x="0" y="2667"/>
                    </a:moveTo>
                    <a:lnTo>
                      <a:pt x="0" y="63246"/>
                    </a:lnTo>
                  </a:path>
                  <a:path w="523239" h="63500">
                    <a:moveTo>
                      <a:pt x="516636" y="0"/>
                    </a:moveTo>
                    <a:lnTo>
                      <a:pt x="516636" y="60706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56557" y="3170428"/>
                <a:ext cx="109854" cy="109855"/>
              </a:xfrm>
              <a:prstGeom prst="rect">
                <a:avLst/>
              </a:prstGeom>
            </p:spPr>
          </p:pic>
          <p:sp>
            <p:nvSpPr>
              <p:cNvPr id="13" name="object 13"/>
              <p:cNvSpPr/>
              <p:nvPr/>
            </p:nvSpPr>
            <p:spPr>
              <a:xfrm>
                <a:off x="3704208" y="3192399"/>
                <a:ext cx="61722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63500">
                    <a:moveTo>
                      <a:pt x="0" y="32892"/>
                    </a:moveTo>
                    <a:lnTo>
                      <a:pt x="616838" y="32892"/>
                    </a:lnTo>
                  </a:path>
                  <a:path w="617220" h="63500">
                    <a:moveTo>
                      <a:pt x="0" y="2666"/>
                    </a:moveTo>
                    <a:lnTo>
                      <a:pt x="0" y="63246"/>
                    </a:lnTo>
                  </a:path>
                  <a:path w="617220" h="63500">
                    <a:moveTo>
                      <a:pt x="616838" y="0"/>
                    </a:moveTo>
                    <a:lnTo>
                      <a:pt x="616838" y="60578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4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0872" y="2791587"/>
                <a:ext cx="109727" cy="109727"/>
              </a:xfrm>
              <a:prstGeom prst="rect">
                <a:avLst/>
              </a:prstGeom>
            </p:spPr>
          </p:pic>
          <p:sp>
            <p:nvSpPr>
              <p:cNvPr id="15" name="object 15"/>
              <p:cNvSpPr/>
              <p:nvPr/>
            </p:nvSpPr>
            <p:spPr>
              <a:xfrm>
                <a:off x="3970147" y="2813431"/>
                <a:ext cx="55372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553720" h="63500">
                    <a:moveTo>
                      <a:pt x="0" y="33020"/>
                    </a:moveTo>
                    <a:lnTo>
                      <a:pt x="553465" y="33020"/>
                    </a:lnTo>
                  </a:path>
                  <a:path w="553720" h="63500">
                    <a:moveTo>
                      <a:pt x="5206" y="2667"/>
                    </a:moveTo>
                    <a:lnTo>
                      <a:pt x="5206" y="63373"/>
                    </a:lnTo>
                  </a:path>
                  <a:path w="553720" h="63500">
                    <a:moveTo>
                      <a:pt x="553465" y="0"/>
                    </a:moveTo>
                    <a:lnTo>
                      <a:pt x="553465" y="60706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961639" y="2169414"/>
                <a:ext cx="2801620" cy="2618105"/>
              </a:xfrm>
              <a:custGeom>
                <a:avLst/>
                <a:gdLst/>
                <a:ahLst/>
                <a:cxnLst/>
                <a:rect l="l" t="t" r="r" b="b"/>
                <a:pathLst>
                  <a:path w="2801620" h="2618104">
                    <a:moveTo>
                      <a:pt x="1401445" y="0"/>
                    </a:moveTo>
                    <a:lnTo>
                      <a:pt x="1401445" y="2607183"/>
                    </a:lnTo>
                  </a:path>
                  <a:path w="2801620" h="2618104">
                    <a:moveTo>
                      <a:pt x="0" y="2533396"/>
                    </a:moveTo>
                    <a:lnTo>
                      <a:pt x="2801493" y="2533396"/>
                    </a:lnTo>
                  </a:path>
                  <a:path w="2801620" h="2618104">
                    <a:moveTo>
                      <a:pt x="2795651" y="2533396"/>
                    </a:moveTo>
                    <a:lnTo>
                      <a:pt x="2795651" y="2607183"/>
                    </a:lnTo>
                  </a:path>
                  <a:path w="2801620" h="2618104">
                    <a:moveTo>
                      <a:pt x="6096" y="2534158"/>
                    </a:moveTo>
                    <a:lnTo>
                      <a:pt x="6096" y="2617851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7" name="object 17"/>
            <p:cNvGrpSpPr/>
            <p:nvPr/>
          </p:nvGrpSpPr>
          <p:grpSpPr>
            <a:xfrm>
              <a:off x="5479542" y="3549270"/>
              <a:ext cx="332105" cy="109855"/>
              <a:chOff x="3955541" y="3549269"/>
              <a:chExt cx="332105" cy="109855"/>
            </a:xfrm>
          </p:grpSpPr>
          <p:pic>
            <p:nvPicPr>
              <p:cNvPr id="18" name="object 1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69206" y="3549269"/>
                <a:ext cx="109854" cy="109854"/>
              </a:xfrm>
              <a:prstGeom prst="rect">
                <a:avLst/>
              </a:prstGeom>
            </p:spPr>
          </p:pic>
          <p:sp>
            <p:nvSpPr>
              <p:cNvPr id="19" name="object 19"/>
              <p:cNvSpPr/>
              <p:nvPr/>
            </p:nvSpPr>
            <p:spPr>
              <a:xfrm>
                <a:off x="3956557" y="3571240"/>
                <a:ext cx="33083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30835" h="63500">
                    <a:moveTo>
                      <a:pt x="0" y="32893"/>
                    </a:moveTo>
                    <a:lnTo>
                      <a:pt x="330580" y="32893"/>
                    </a:lnTo>
                  </a:path>
                  <a:path w="330835" h="63500">
                    <a:moveTo>
                      <a:pt x="5333" y="2667"/>
                    </a:moveTo>
                    <a:lnTo>
                      <a:pt x="5333" y="63246"/>
                    </a:lnTo>
                  </a:path>
                  <a:path w="330835" h="63500">
                    <a:moveTo>
                      <a:pt x="324230" y="0"/>
                    </a:moveTo>
                    <a:lnTo>
                      <a:pt x="324230" y="60579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" name="object 20"/>
            <p:cNvGrpSpPr/>
            <p:nvPr/>
          </p:nvGrpSpPr>
          <p:grpSpPr>
            <a:xfrm>
              <a:off x="5180966" y="2412620"/>
              <a:ext cx="522605" cy="109855"/>
              <a:chOff x="3656965" y="2412619"/>
              <a:chExt cx="522605" cy="109855"/>
            </a:xfrm>
          </p:grpSpPr>
          <p:pic>
            <p:nvPicPr>
              <p:cNvPr id="21" name="object 2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60292" y="2412619"/>
                <a:ext cx="109855" cy="109854"/>
              </a:xfrm>
              <a:prstGeom prst="rect">
                <a:avLst/>
              </a:prstGeom>
            </p:spPr>
          </p:pic>
          <p:sp>
            <p:nvSpPr>
              <p:cNvPr id="22" name="object 22"/>
              <p:cNvSpPr/>
              <p:nvPr/>
            </p:nvSpPr>
            <p:spPr>
              <a:xfrm>
                <a:off x="3657981" y="2434590"/>
                <a:ext cx="521334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521335" h="63500">
                    <a:moveTo>
                      <a:pt x="0" y="33020"/>
                    </a:moveTo>
                    <a:lnTo>
                      <a:pt x="521081" y="33020"/>
                    </a:lnTo>
                  </a:path>
                  <a:path w="521335" h="63500">
                    <a:moveTo>
                      <a:pt x="5334" y="2667"/>
                    </a:moveTo>
                    <a:lnTo>
                      <a:pt x="5334" y="63246"/>
                    </a:lnTo>
                  </a:path>
                  <a:path w="521335" h="63500">
                    <a:moveTo>
                      <a:pt x="514096" y="0"/>
                    </a:moveTo>
                    <a:lnTo>
                      <a:pt x="514096" y="60706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3" name="object 23"/>
            <p:cNvSpPr txBox="1"/>
            <p:nvPr/>
          </p:nvSpPr>
          <p:spPr>
            <a:xfrm>
              <a:off x="4381755" y="4775453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0.5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7171691" y="4775453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485639" y="4483938"/>
              <a:ext cx="1383030" cy="200660"/>
            </a:xfrm>
            <a:custGeom>
              <a:avLst/>
              <a:gdLst/>
              <a:ahLst/>
              <a:cxnLst/>
              <a:rect l="l" t="t" r="r" b="b"/>
              <a:pathLst>
                <a:path w="1383029" h="200660">
                  <a:moveTo>
                    <a:pt x="1383030" y="0"/>
                  </a:moveTo>
                  <a:lnTo>
                    <a:pt x="0" y="0"/>
                  </a:lnTo>
                  <a:lnTo>
                    <a:pt x="0" y="200329"/>
                  </a:lnTo>
                  <a:lnTo>
                    <a:pt x="1383030" y="200329"/>
                  </a:lnTo>
                  <a:lnTo>
                    <a:pt x="1383030" y="0"/>
                  </a:lnTo>
                  <a:close/>
                </a:path>
              </a:pathLst>
            </a:custGeom>
            <a:solidFill>
              <a:srgbClr val="39B549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4716018" y="4475733"/>
              <a:ext cx="922019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Favours</a:t>
              </a:r>
              <a:r>
                <a:rPr sz="1200" kern="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ARB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904103" y="4483938"/>
              <a:ext cx="1383030" cy="200660"/>
            </a:xfrm>
            <a:custGeom>
              <a:avLst/>
              <a:gdLst/>
              <a:ahLst/>
              <a:cxnLst/>
              <a:rect l="l" t="t" r="r" b="b"/>
              <a:pathLst>
                <a:path w="1383029" h="200660">
                  <a:moveTo>
                    <a:pt x="1383029" y="0"/>
                  </a:moveTo>
                  <a:lnTo>
                    <a:pt x="0" y="0"/>
                  </a:lnTo>
                  <a:lnTo>
                    <a:pt x="0" y="200329"/>
                  </a:lnTo>
                  <a:lnTo>
                    <a:pt x="1383029" y="200329"/>
                  </a:lnTo>
                  <a:lnTo>
                    <a:pt x="1383029" y="0"/>
                  </a:lnTo>
                  <a:close/>
                </a:path>
              </a:pathLst>
            </a:custGeom>
            <a:solidFill>
              <a:srgbClr val="88959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058409" y="4475733"/>
              <a:ext cx="10750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dirty="0">
                  <a:solidFill>
                    <a:srgbClr val="FFFFFF"/>
                  </a:solidFill>
                  <a:latin typeface="Arial"/>
                  <a:cs typeface="Arial"/>
                </a:rPr>
                <a:t>Favours</a:t>
              </a:r>
              <a:r>
                <a:rPr sz="12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control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770372" y="4720895"/>
              <a:ext cx="210185" cy="440055"/>
            </a:xfrm>
            <a:prstGeom prst="rect">
              <a:avLst/>
            </a:prstGeom>
          </p:spPr>
          <p:txBody>
            <a:bodyPr vert="horz" wrap="square" lIns="0" tIns="67310" rIns="0" bIns="0" rtlCol="0">
              <a:spAutoFit/>
            </a:bodyPr>
            <a:lstStyle/>
            <a:p>
              <a:pPr marL="15875">
                <a:spcBef>
                  <a:spcPts val="53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43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RR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2099056" y="2354072"/>
              <a:ext cx="57848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Stroke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2099055" y="2728213"/>
              <a:ext cx="19977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Coronary</a:t>
              </a:r>
              <a:r>
                <a:rPr sz="1400" b="1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heart</a:t>
              </a:r>
              <a:r>
                <a:rPr sz="1400" b="1" kern="0" spc="-7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disease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2099055" y="3102101"/>
              <a:ext cx="10617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Heart</a:t>
              </a:r>
              <a:r>
                <a:rPr sz="1400" b="1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failure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099056" y="3475989"/>
              <a:ext cx="140779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Major</a:t>
              </a:r>
              <a:r>
                <a:rPr sz="1400" b="1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CV</a:t>
              </a: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events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099564" y="3849877"/>
              <a:ext cx="79692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CV</a:t>
              </a:r>
              <a:r>
                <a:rPr sz="1400" b="1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death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099056" y="4223765"/>
              <a:ext cx="123380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Total</a:t>
              </a:r>
              <a:r>
                <a:rPr sz="1400" b="1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mortality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7947405" y="1942584"/>
              <a:ext cx="1391920" cy="654685"/>
            </a:xfrm>
            <a:prstGeom prst="rect">
              <a:avLst/>
            </a:prstGeom>
          </p:spPr>
          <p:txBody>
            <a:bodyPr vert="horz" wrap="square" lIns="0" tIns="120014" rIns="0" bIns="0" rtlCol="0">
              <a:spAutoFit/>
            </a:bodyPr>
            <a:lstStyle/>
            <a:p>
              <a:pPr marL="12700">
                <a:spcBef>
                  <a:spcPts val="944"/>
                </a:spcBef>
              </a:pP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RR</a:t>
              </a:r>
              <a:r>
                <a:rPr sz="1200" b="1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(95%</a:t>
              </a:r>
              <a:r>
                <a:rPr sz="1200" b="1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CI)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76835">
                <a:spcBef>
                  <a:spcPts val="990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0.79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(0.69–0.90)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9606281" y="1953439"/>
              <a:ext cx="556895" cy="643890"/>
            </a:xfrm>
            <a:prstGeom prst="rect">
              <a:avLst/>
            </a:prstGeom>
          </p:spPr>
          <p:txBody>
            <a:bodyPr vert="horz" wrap="square" lIns="0" tIns="114935" rIns="0" bIns="0" rtlCol="0">
              <a:spAutoFit/>
            </a:bodyPr>
            <a:lstStyle/>
            <a:p>
              <a:pPr marR="5080" algn="r">
                <a:spcBef>
                  <a:spcPts val="905"/>
                </a:spcBef>
              </a:pP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P</a:t>
              </a:r>
              <a:r>
                <a:rPr sz="12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value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5080" algn="r">
                <a:spcBef>
                  <a:spcPts val="940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0.46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8010652" y="2728976"/>
              <a:ext cx="1328420" cy="6013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97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0.96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(0.85–1.09)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17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0.84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(0.72–0.97)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9790177" y="2728976"/>
              <a:ext cx="372745" cy="6013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335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0.43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17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0.26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8010652" y="3470655"/>
              <a:ext cx="13271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0.90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(0.83–0.96)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9790176" y="3470655"/>
              <a:ext cx="3721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0.78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8011921" y="3862070"/>
              <a:ext cx="13271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0.96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(0.85–1.08)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9791192" y="3862070"/>
              <a:ext cx="3721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0.34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8011921" y="4232909"/>
              <a:ext cx="215138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  <a:tabLst>
                  <a:tab pos="1791335" algn="l"/>
                </a:tabLst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0.94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(0.86–1.02)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0.59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5" name="Picture 4">
            <a:extLst>
              <a:ext uri="{FF2B5EF4-FFF2-40B4-BE49-F238E27FC236}">
                <a16:creationId xmlns:a16="http://schemas.microsoft.com/office/drawing/2014/main" id="{451DE0AC-F38C-C194-99F0-C9622837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D16A33-4FA2-E6E5-CD0B-7D109830751F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105599E-30ED-4900-487F-8FFD632641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5F5B5-4E4C-5BDA-3AB3-52B978CA0364}"/>
              </a:ext>
            </a:extLst>
          </p:cNvPr>
          <p:cNvSpPr txBox="1"/>
          <p:nvPr/>
        </p:nvSpPr>
        <p:spPr>
          <a:xfrm>
            <a:off x="835062" y="5952736"/>
            <a:ext cx="59728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spc="-25" dirty="0"/>
              <a:t> </a:t>
            </a:r>
            <a:r>
              <a:rPr lang="en-US" sz="1000" b="0" dirty="0">
                <a:uFill>
                  <a:solidFill>
                    <a:srgbClr val="1B6A24"/>
                  </a:solidFill>
                </a:uFill>
              </a:rPr>
              <a:t>ARB: Angiotensin receptor </a:t>
            </a:r>
            <a:r>
              <a:rPr lang="en-US" sz="1000" dirty="0">
                <a:uFill>
                  <a:solidFill>
                    <a:srgbClr val="1B6A24"/>
                  </a:solidFill>
                </a:uFill>
              </a:rPr>
              <a:t>blocker , BP: blood pressure, CV: cardiovascular</a:t>
            </a:r>
            <a:r>
              <a:rPr lang="en-US" sz="1000" b="0" dirty="0">
                <a:uFill>
                  <a:solidFill>
                    <a:srgbClr val="1B6A24"/>
                  </a:solidFill>
                </a:uFill>
              </a:rPr>
              <a:t>. </a:t>
            </a:r>
            <a:endParaRPr lang="en-US" sz="1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8438" y="6399587"/>
            <a:ext cx="5499100" cy="24942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spcBef>
                <a:spcPts val="170"/>
              </a:spcBef>
            </a:pP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Reboldi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7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Angeli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F,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Cavallini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C,</a:t>
            </a:r>
            <a:r>
              <a:rPr sz="7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Gentile G,</a:t>
            </a:r>
            <a:r>
              <a:rPr sz="7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Mancia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7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Verdecchia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P.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Comparison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 between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angiotensin-converting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enzyme</a:t>
            </a:r>
            <a:r>
              <a:rPr sz="7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inhibitors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25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7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angiotensin</a:t>
            </a:r>
            <a:r>
              <a:rPr sz="7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receptor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blockers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on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the risk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of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myocardial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 infarction,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stroke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and death: a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meta-analysis.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700" i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Hypertens.</a:t>
            </a:r>
            <a:r>
              <a:rPr sz="7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2008;26(7):1282-1289.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46068" y="787990"/>
            <a:ext cx="950017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0" spc="-25" dirty="0"/>
              <a:t>Meta-</a:t>
            </a:r>
            <a:r>
              <a:rPr sz="2000" b="0" dirty="0"/>
              <a:t>analysis</a:t>
            </a:r>
            <a:r>
              <a:rPr sz="2000" b="0" spc="-80" dirty="0"/>
              <a:t> </a:t>
            </a:r>
            <a:r>
              <a:rPr sz="2000" b="0" spc="-20" dirty="0"/>
              <a:t>demonstrated</a:t>
            </a:r>
            <a:r>
              <a:rPr sz="2000" b="0" spc="-195" dirty="0"/>
              <a:t> </a:t>
            </a:r>
            <a:r>
              <a:rPr sz="2000" b="0" dirty="0"/>
              <a:t>ARBs</a:t>
            </a:r>
            <a:r>
              <a:rPr sz="2000" b="0" spc="-55" dirty="0"/>
              <a:t> </a:t>
            </a:r>
            <a:r>
              <a:rPr sz="2000" b="0" spc="-10" dirty="0"/>
              <a:t>reduced</a:t>
            </a:r>
            <a:r>
              <a:rPr lang="en-US" sz="2000" b="0" spc="-10" dirty="0"/>
              <a:t> </a:t>
            </a:r>
            <a:r>
              <a:rPr lang="en-US" sz="2000" kern="0" dirty="0">
                <a:solidFill>
                  <a:srgbClr val="356221"/>
                </a:solidFill>
                <a:uFill>
                  <a:solidFill>
                    <a:srgbClr val="356221"/>
                  </a:solidFill>
                </a:uFill>
                <a:latin typeface="Arial"/>
                <a:cs typeface="Arial"/>
              </a:rPr>
              <a:t>stroke</a:t>
            </a:r>
            <a:r>
              <a:rPr lang="en-US" sz="2000" b="0" kern="0" spc="-70" dirty="0">
                <a:solidFill>
                  <a:srgbClr val="356221"/>
                </a:solidFill>
                <a:latin typeface="Arial"/>
                <a:cs typeface="Arial"/>
              </a:rPr>
              <a:t> </a:t>
            </a:r>
            <a:r>
              <a:rPr lang="en-US" sz="2000" b="0" kern="0" dirty="0">
                <a:solidFill>
                  <a:srgbClr val="1B6A24"/>
                </a:solidFill>
                <a:latin typeface="Arial"/>
                <a:cs typeface="Arial"/>
              </a:rPr>
              <a:t>risk</a:t>
            </a:r>
            <a:r>
              <a:rPr lang="en-US" sz="2000" b="0" kern="0" spc="-6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lang="en-US" sz="2000" kern="0" dirty="0">
                <a:solidFill>
                  <a:srgbClr val="1B6A24"/>
                </a:solidFill>
                <a:latin typeface="Arial"/>
                <a:cs typeface="Arial"/>
              </a:rPr>
              <a:t>by</a:t>
            </a:r>
            <a:r>
              <a:rPr lang="en-US" sz="2000" kern="0" spc="-7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lang="en-US" sz="2000" kern="0" dirty="0">
                <a:solidFill>
                  <a:srgbClr val="1B6A24"/>
                </a:solidFill>
                <a:latin typeface="Arial"/>
                <a:cs typeface="Arial"/>
              </a:rPr>
              <a:t>8%</a:t>
            </a:r>
            <a:r>
              <a:rPr lang="en-US" sz="2000" kern="0" spc="-6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lang="en-US" sz="2000" b="0" kern="0" dirty="0">
                <a:solidFill>
                  <a:srgbClr val="1B6A24"/>
                </a:solidFill>
                <a:latin typeface="Arial"/>
                <a:cs typeface="Arial"/>
              </a:rPr>
              <a:t>vs</a:t>
            </a:r>
            <a:r>
              <a:rPr lang="en-US" sz="2000" b="0" kern="0" spc="-17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lang="en-US" sz="2000" b="0" kern="0" dirty="0">
                <a:solidFill>
                  <a:srgbClr val="1B6A24"/>
                </a:solidFill>
                <a:latin typeface="Arial"/>
                <a:cs typeface="Arial"/>
              </a:rPr>
              <a:t>ACE</a:t>
            </a:r>
            <a:r>
              <a:rPr lang="en-US" sz="2000" b="0" kern="0" spc="-4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lang="en-US" sz="2000" b="0" kern="0" spc="-10" dirty="0">
                <a:solidFill>
                  <a:srgbClr val="1B6A24"/>
                </a:solidFill>
                <a:latin typeface="Arial"/>
                <a:cs typeface="Arial"/>
              </a:rPr>
              <a:t>inhibitors</a:t>
            </a:r>
            <a:r>
              <a:rPr lang="en-US" sz="2000" b="0" kern="0" spc="-15" baseline="25132" dirty="0">
                <a:solidFill>
                  <a:srgbClr val="1B6A24"/>
                </a:solidFill>
                <a:latin typeface="Arial"/>
                <a:cs typeface="Arial"/>
              </a:rPr>
              <a:t>1</a:t>
            </a:r>
            <a:endParaRPr sz="2000" b="0" spc="-10" dirty="0"/>
          </a:p>
        </p:txBody>
      </p:sp>
      <p:sp>
        <p:nvSpPr>
          <p:cNvPr id="11" name="object 11"/>
          <p:cNvSpPr txBox="1"/>
          <p:nvPr/>
        </p:nvSpPr>
        <p:spPr>
          <a:xfrm>
            <a:off x="1887477" y="1415456"/>
            <a:ext cx="87102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spcBef>
                <a:spcPts val="100"/>
              </a:spcBef>
            </a:pPr>
            <a:r>
              <a:rPr sz="1400" b="1" kern="0" dirty="0">
                <a:latin typeface="Arial"/>
                <a:cs typeface="Arial"/>
              </a:rPr>
              <a:t>Meta-analysis</a:t>
            </a:r>
            <a:r>
              <a:rPr sz="1400" b="1" kern="0" spc="-25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of</a:t>
            </a:r>
            <a:r>
              <a:rPr sz="1400" b="1" kern="0" spc="-10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6</a:t>
            </a:r>
            <a:r>
              <a:rPr sz="1400" b="1" kern="0" spc="-15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trials</a:t>
            </a:r>
            <a:r>
              <a:rPr sz="1400" b="1" kern="0" spc="-15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comparing</a:t>
            </a:r>
            <a:r>
              <a:rPr sz="1400" b="1" kern="0" spc="-114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ARBs</a:t>
            </a:r>
            <a:r>
              <a:rPr sz="1400" b="1" kern="0" spc="-10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(n=31</a:t>
            </a:r>
            <a:r>
              <a:rPr sz="1400" b="1" kern="0" spc="-15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632)</a:t>
            </a:r>
            <a:r>
              <a:rPr sz="1400" b="1" kern="0" spc="484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with</a:t>
            </a:r>
            <a:r>
              <a:rPr sz="1400" b="1" kern="0" spc="-110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ACE</a:t>
            </a:r>
            <a:r>
              <a:rPr sz="1400" b="1" kern="0" spc="-10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inhibitors</a:t>
            </a:r>
            <a:r>
              <a:rPr sz="1400" b="1" kern="0" spc="-15" dirty="0">
                <a:latin typeface="Arial"/>
                <a:cs typeface="Arial"/>
              </a:rPr>
              <a:t> </a:t>
            </a:r>
            <a:r>
              <a:rPr sz="1400" b="1" kern="0" dirty="0">
                <a:latin typeface="Arial"/>
                <a:cs typeface="Arial"/>
              </a:rPr>
              <a:t>(n=18</a:t>
            </a:r>
            <a:r>
              <a:rPr sz="1400" b="1" kern="0" spc="-15" dirty="0">
                <a:latin typeface="Arial"/>
                <a:cs typeface="Arial"/>
              </a:rPr>
              <a:t> </a:t>
            </a:r>
            <a:r>
              <a:rPr sz="1400" b="1" kern="0" spc="-10" dirty="0">
                <a:latin typeface="Arial"/>
                <a:cs typeface="Arial"/>
              </a:rPr>
              <a:t>292)</a:t>
            </a:r>
            <a:r>
              <a:rPr sz="1400" b="1" kern="0" spc="-15" baseline="25462" dirty="0">
                <a:latin typeface="Arial"/>
                <a:cs typeface="Arial"/>
              </a:rPr>
              <a:t>1</a:t>
            </a:r>
            <a:endParaRPr sz="1400" b="1" kern="0" baseline="25462" dirty="0">
              <a:latin typeface="Arial"/>
              <a:cs typeface="Arial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50D325-0711-02CF-E793-8E066E80CDB2}"/>
              </a:ext>
            </a:extLst>
          </p:cNvPr>
          <p:cNvGrpSpPr/>
          <p:nvPr/>
        </p:nvGrpSpPr>
        <p:grpSpPr>
          <a:xfrm>
            <a:off x="1776399" y="1962237"/>
            <a:ext cx="8460740" cy="3951527"/>
            <a:chOff x="1920237" y="2217624"/>
            <a:chExt cx="8460740" cy="3951527"/>
          </a:xfrm>
        </p:grpSpPr>
        <p:grpSp>
          <p:nvGrpSpPr>
            <p:cNvPr id="5" name="object 5"/>
            <p:cNvGrpSpPr/>
            <p:nvPr/>
          </p:nvGrpSpPr>
          <p:grpSpPr>
            <a:xfrm>
              <a:off x="1920237" y="2274061"/>
              <a:ext cx="8460740" cy="3482340"/>
              <a:chOff x="396237" y="2274061"/>
              <a:chExt cx="8460740" cy="3482340"/>
            </a:xfrm>
          </p:grpSpPr>
          <p:pic>
            <p:nvPicPr>
              <p:cNvPr id="6" name="object 6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96237" y="4876058"/>
                <a:ext cx="8460490" cy="646133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437934" y="4894173"/>
                <a:ext cx="8376920" cy="563880"/>
              </a:xfrm>
              <a:custGeom>
                <a:avLst/>
                <a:gdLst/>
                <a:ahLst/>
                <a:cxnLst/>
                <a:rect l="l" t="t" r="r" b="b"/>
                <a:pathLst>
                  <a:path w="8376920" h="563879">
                    <a:moveTo>
                      <a:pt x="0" y="563524"/>
                    </a:moveTo>
                    <a:lnTo>
                      <a:pt x="8376920" y="563524"/>
                    </a:lnTo>
                    <a:lnTo>
                      <a:pt x="8376920" y="0"/>
                    </a:lnTo>
                    <a:lnTo>
                      <a:pt x="0" y="0"/>
                    </a:lnTo>
                    <a:lnTo>
                      <a:pt x="0" y="563524"/>
                    </a:lnTo>
                    <a:close/>
                  </a:path>
                </a:pathLst>
              </a:custGeom>
              <a:ln w="19049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4838700" y="3549522"/>
                <a:ext cx="284480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84479" h="167639">
                    <a:moveTo>
                      <a:pt x="0" y="0"/>
                    </a:moveTo>
                    <a:lnTo>
                      <a:pt x="284479" y="0"/>
                    </a:lnTo>
                  </a:path>
                  <a:path w="284479" h="167639">
                    <a:moveTo>
                      <a:pt x="0" y="167512"/>
                    </a:moveTo>
                    <a:lnTo>
                      <a:pt x="284479" y="167512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3422903" y="2280411"/>
                <a:ext cx="3318510" cy="3469640"/>
              </a:xfrm>
              <a:custGeom>
                <a:avLst/>
                <a:gdLst/>
                <a:ahLst/>
                <a:cxnLst/>
                <a:rect l="l" t="t" r="r" b="b"/>
                <a:pathLst>
                  <a:path w="3318509" h="3469640">
                    <a:moveTo>
                      <a:pt x="1657985" y="0"/>
                    </a:moveTo>
                    <a:lnTo>
                      <a:pt x="1657985" y="3469436"/>
                    </a:lnTo>
                  </a:path>
                  <a:path w="3318509" h="3469640">
                    <a:moveTo>
                      <a:pt x="0" y="3401745"/>
                    </a:moveTo>
                    <a:lnTo>
                      <a:pt x="3318510" y="3401745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5103114" y="5500014"/>
                <a:ext cx="1638300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1638300" h="160020">
                    <a:moveTo>
                      <a:pt x="1638172" y="0"/>
                    </a:moveTo>
                    <a:lnTo>
                      <a:pt x="0" y="0"/>
                    </a:lnTo>
                    <a:lnTo>
                      <a:pt x="0" y="159575"/>
                    </a:lnTo>
                    <a:lnTo>
                      <a:pt x="1638172" y="159575"/>
                    </a:lnTo>
                    <a:lnTo>
                      <a:pt x="1638172" y="0"/>
                    </a:lnTo>
                    <a:close/>
                  </a:path>
                </a:pathLst>
              </a:custGeom>
              <a:solidFill>
                <a:srgbClr val="88959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" name="object 12"/>
            <p:cNvSpPr txBox="1"/>
            <p:nvPr/>
          </p:nvSpPr>
          <p:spPr>
            <a:xfrm>
              <a:off x="6962648" y="5496053"/>
              <a:ext cx="968375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900" kern="0" dirty="0">
                  <a:solidFill>
                    <a:srgbClr val="FFFFFF"/>
                  </a:solidFill>
                  <a:latin typeface="Arial"/>
                  <a:cs typeface="Arial"/>
                </a:rPr>
                <a:t>Favours</a:t>
              </a:r>
              <a:r>
                <a:rPr sz="900" kern="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kern="0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r>
                <a:rPr sz="900" kern="0" baseline="23148" dirty="0">
                  <a:solidFill>
                    <a:srgbClr val="FFFFFF"/>
                  </a:solidFill>
                  <a:latin typeface="Arial"/>
                  <a:cs typeface="Arial"/>
                </a:rPr>
                <a:t>nd</a:t>
              </a:r>
              <a:r>
                <a:rPr sz="900" kern="0" spc="120" baseline="23148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listed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13" name="object 13"/>
            <p:cNvGrpSpPr/>
            <p:nvPr/>
          </p:nvGrpSpPr>
          <p:grpSpPr>
            <a:xfrm>
              <a:off x="5642228" y="2525014"/>
              <a:ext cx="1925320" cy="3223260"/>
              <a:chOff x="4118228" y="2525014"/>
              <a:chExt cx="1925320" cy="322326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4124578" y="5682157"/>
                <a:ext cx="1912620" cy="59690"/>
              </a:xfrm>
              <a:custGeom>
                <a:avLst/>
                <a:gdLst/>
                <a:ahLst/>
                <a:cxnLst/>
                <a:rect l="l" t="t" r="r" b="b"/>
                <a:pathLst>
                  <a:path w="1912620" h="59689">
                    <a:moveTo>
                      <a:pt x="1912493" y="2819"/>
                    </a:moveTo>
                    <a:lnTo>
                      <a:pt x="1912493" y="59232"/>
                    </a:lnTo>
                  </a:path>
                  <a:path w="1912620" h="59689">
                    <a:moveTo>
                      <a:pt x="0" y="0"/>
                    </a:moveTo>
                    <a:lnTo>
                      <a:pt x="0" y="56413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5170932" y="2535935"/>
                <a:ext cx="620395" cy="551815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551814">
                    <a:moveTo>
                      <a:pt x="54229" y="524383"/>
                    </a:moveTo>
                    <a:lnTo>
                      <a:pt x="52082" y="513842"/>
                    </a:lnTo>
                    <a:lnTo>
                      <a:pt x="46266" y="505244"/>
                    </a:lnTo>
                    <a:lnTo>
                      <a:pt x="37668" y="499452"/>
                    </a:lnTo>
                    <a:lnTo>
                      <a:pt x="27178" y="497332"/>
                    </a:lnTo>
                    <a:lnTo>
                      <a:pt x="16598" y="499452"/>
                    </a:lnTo>
                    <a:lnTo>
                      <a:pt x="7962" y="505244"/>
                    </a:lnTo>
                    <a:lnTo>
                      <a:pt x="2133" y="513842"/>
                    </a:lnTo>
                    <a:lnTo>
                      <a:pt x="0" y="524383"/>
                    </a:lnTo>
                    <a:lnTo>
                      <a:pt x="2133" y="534936"/>
                    </a:lnTo>
                    <a:lnTo>
                      <a:pt x="7962" y="543534"/>
                    </a:lnTo>
                    <a:lnTo>
                      <a:pt x="16598" y="549325"/>
                    </a:lnTo>
                    <a:lnTo>
                      <a:pt x="27178" y="551434"/>
                    </a:lnTo>
                    <a:lnTo>
                      <a:pt x="37668" y="549325"/>
                    </a:lnTo>
                    <a:lnTo>
                      <a:pt x="46266" y="543534"/>
                    </a:lnTo>
                    <a:lnTo>
                      <a:pt x="52082" y="534936"/>
                    </a:lnTo>
                    <a:lnTo>
                      <a:pt x="54229" y="524383"/>
                    </a:lnTo>
                    <a:close/>
                  </a:path>
                  <a:path w="620395" h="551814">
                    <a:moveTo>
                      <a:pt x="412242" y="27178"/>
                    </a:moveTo>
                    <a:lnTo>
                      <a:pt x="410121" y="16611"/>
                    </a:lnTo>
                    <a:lnTo>
                      <a:pt x="404329" y="7975"/>
                    </a:lnTo>
                    <a:lnTo>
                      <a:pt x="395732" y="2146"/>
                    </a:lnTo>
                    <a:lnTo>
                      <a:pt x="385191" y="0"/>
                    </a:lnTo>
                    <a:lnTo>
                      <a:pt x="374637" y="2146"/>
                    </a:lnTo>
                    <a:lnTo>
                      <a:pt x="366039" y="7975"/>
                    </a:lnTo>
                    <a:lnTo>
                      <a:pt x="360248" y="16611"/>
                    </a:lnTo>
                    <a:lnTo>
                      <a:pt x="358140" y="27178"/>
                    </a:lnTo>
                    <a:lnTo>
                      <a:pt x="360248" y="37680"/>
                    </a:lnTo>
                    <a:lnTo>
                      <a:pt x="366039" y="46278"/>
                    </a:lnTo>
                    <a:lnTo>
                      <a:pt x="374637" y="52095"/>
                    </a:lnTo>
                    <a:lnTo>
                      <a:pt x="385191" y="54229"/>
                    </a:lnTo>
                    <a:lnTo>
                      <a:pt x="395732" y="52095"/>
                    </a:lnTo>
                    <a:lnTo>
                      <a:pt x="404329" y="46278"/>
                    </a:lnTo>
                    <a:lnTo>
                      <a:pt x="410121" y="37680"/>
                    </a:lnTo>
                    <a:lnTo>
                      <a:pt x="412242" y="27178"/>
                    </a:lnTo>
                    <a:close/>
                  </a:path>
                  <a:path w="620395" h="551814">
                    <a:moveTo>
                      <a:pt x="619887" y="192532"/>
                    </a:moveTo>
                    <a:lnTo>
                      <a:pt x="617740" y="181991"/>
                    </a:lnTo>
                    <a:lnTo>
                      <a:pt x="611911" y="173393"/>
                    </a:lnTo>
                    <a:lnTo>
                      <a:pt x="603275" y="167601"/>
                    </a:lnTo>
                    <a:lnTo>
                      <a:pt x="592709" y="165481"/>
                    </a:lnTo>
                    <a:lnTo>
                      <a:pt x="582206" y="167601"/>
                    </a:lnTo>
                    <a:lnTo>
                      <a:pt x="573608" y="173393"/>
                    </a:lnTo>
                    <a:lnTo>
                      <a:pt x="567791" y="181991"/>
                    </a:lnTo>
                    <a:lnTo>
                      <a:pt x="565658" y="192532"/>
                    </a:lnTo>
                    <a:lnTo>
                      <a:pt x="567791" y="203085"/>
                    </a:lnTo>
                    <a:lnTo>
                      <a:pt x="573608" y="211683"/>
                    </a:lnTo>
                    <a:lnTo>
                      <a:pt x="582206" y="217474"/>
                    </a:lnTo>
                    <a:lnTo>
                      <a:pt x="592709" y="219583"/>
                    </a:lnTo>
                    <a:lnTo>
                      <a:pt x="603275" y="217474"/>
                    </a:lnTo>
                    <a:lnTo>
                      <a:pt x="611911" y="211683"/>
                    </a:lnTo>
                    <a:lnTo>
                      <a:pt x="617740" y="203085"/>
                    </a:lnTo>
                    <a:lnTo>
                      <a:pt x="619887" y="192532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985" y="2836164"/>
                <a:ext cx="121919" cy="122047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4787519" y="3164331"/>
                <a:ext cx="251460" cy="308610"/>
              </a:xfrm>
              <a:custGeom>
                <a:avLst/>
                <a:gdLst/>
                <a:ahLst/>
                <a:cxnLst/>
                <a:rect l="l" t="t" r="r" b="b"/>
                <a:pathLst>
                  <a:path w="251460" h="308610">
                    <a:moveTo>
                      <a:pt x="121920" y="60960"/>
                    </a:moveTo>
                    <a:lnTo>
                      <a:pt x="117119" y="37249"/>
                    </a:lnTo>
                    <a:lnTo>
                      <a:pt x="104051" y="17868"/>
                    </a:lnTo>
                    <a:lnTo>
                      <a:pt x="84670" y="4800"/>
                    </a:lnTo>
                    <a:lnTo>
                      <a:pt x="60960" y="0"/>
                    </a:lnTo>
                    <a:lnTo>
                      <a:pt x="37236" y="4800"/>
                    </a:lnTo>
                    <a:lnTo>
                      <a:pt x="17856" y="17868"/>
                    </a:lnTo>
                    <a:lnTo>
                      <a:pt x="4787" y="37249"/>
                    </a:lnTo>
                    <a:lnTo>
                      <a:pt x="0" y="60960"/>
                    </a:lnTo>
                    <a:lnTo>
                      <a:pt x="4787" y="84683"/>
                    </a:lnTo>
                    <a:lnTo>
                      <a:pt x="17856" y="104063"/>
                    </a:lnTo>
                    <a:lnTo>
                      <a:pt x="37236" y="117132"/>
                    </a:lnTo>
                    <a:lnTo>
                      <a:pt x="60960" y="121920"/>
                    </a:lnTo>
                    <a:lnTo>
                      <a:pt x="84670" y="117132"/>
                    </a:lnTo>
                    <a:lnTo>
                      <a:pt x="104051" y="104063"/>
                    </a:lnTo>
                    <a:lnTo>
                      <a:pt x="117119" y="84683"/>
                    </a:lnTo>
                    <a:lnTo>
                      <a:pt x="121920" y="60960"/>
                    </a:lnTo>
                    <a:close/>
                  </a:path>
                  <a:path w="251460" h="308610">
                    <a:moveTo>
                      <a:pt x="251079" y="220091"/>
                    </a:moveTo>
                    <a:lnTo>
                      <a:pt x="244144" y="185902"/>
                    </a:lnTo>
                    <a:lnTo>
                      <a:pt x="225259" y="157962"/>
                    </a:lnTo>
                    <a:lnTo>
                      <a:pt x="197281" y="139128"/>
                    </a:lnTo>
                    <a:lnTo>
                      <a:pt x="163068" y="132207"/>
                    </a:lnTo>
                    <a:lnTo>
                      <a:pt x="128790" y="139128"/>
                    </a:lnTo>
                    <a:lnTo>
                      <a:pt x="100812" y="157962"/>
                    </a:lnTo>
                    <a:lnTo>
                      <a:pt x="81965" y="185902"/>
                    </a:lnTo>
                    <a:lnTo>
                      <a:pt x="75057" y="220091"/>
                    </a:lnTo>
                    <a:lnTo>
                      <a:pt x="81965" y="254368"/>
                    </a:lnTo>
                    <a:lnTo>
                      <a:pt x="100812" y="282346"/>
                    </a:lnTo>
                    <a:lnTo>
                      <a:pt x="128790" y="301193"/>
                    </a:lnTo>
                    <a:lnTo>
                      <a:pt x="163068" y="308102"/>
                    </a:lnTo>
                    <a:lnTo>
                      <a:pt x="197281" y="301193"/>
                    </a:lnTo>
                    <a:lnTo>
                      <a:pt x="225259" y="282346"/>
                    </a:lnTo>
                    <a:lnTo>
                      <a:pt x="244144" y="254368"/>
                    </a:lnTo>
                    <a:lnTo>
                      <a:pt x="251079" y="220091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8" name="object 18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18506" y="4144518"/>
                <a:ext cx="236981" cy="310895"/>
              </a:xfrm>
              <a:prstGeom prst="rect">
                <a:avLst/>
              </a:prstGeom>
            </p:spPr>
          </p:pic>
          <p:sp>
            <p:nvSpPr>
              <p:cNvPr id="19" name="object 19"/>
              <p:cNvSpPr/>
              <p:nvPr/>
            </p:nvSpPr>
            <p:spPr>
              <a:xfrm>
                <a:off x="4913248" y="3485515"/>
                <a:ext cx="12827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128270" h="128270">
                    <a:moveTo>
                      <a:pt x="64135" y="0"/>
                    </a:moveTo>
                    <a:lnTo>
                      <a:pt x="39165" y="5018"/>
                    </a:lnTo>
                    <a:lnTo>
                      <a:pt x="18780" y="18716"/>
                    </a:lnTo>
                    <a:lnTo>
                      <a:pt x="5038" y="39058"/>
                    </a:lnTo>
                    <a:lnTo>
                      <a:pt x="0" y="64008"/>
                    </a:lnTo>
                    <a:lnTo>
                      <a:pt x="5038" y="88903"/>
                    </a:lnTo>
                    <a:lnTo>
                      <a:pt x="18780" y="109251"/>
                    </a:lnTo>
                    <a:lnTo>
                      <a:pt x="39165" y="122979"/>
                    </a:lnTo>
                    <a:lnTo>
                      <a:pt x="64135" y="128016"/>
                    </a:lnTo>
                    <a:lnTo>
                      <a:pt x="89030" y="122979"/>
                    </a:lnTo>
                    <a:lnTo>
                      <a:pt x="109378" y="109251"/>
                    </a:lnTo>
                    <a:lnTo>
                      <a:pt x="123106" y="88903"/>
                    </a:lnTo>
                    <a:lnTo>
                      <a:pt x="128142" y="64008"/>
                    </a:lnTo>
                    <a:lnTo>
                      <a:pt x="123106" y="39058"/>
                    </a:lnTo>
                    <a:lnTo>
                      <a:pt x="109378" y="18716"/>
                    </a:lnTo>
                    <a:lnTo>
                      <a:pt x="89030" y="5018"/>
                    </a:lnTo>
                    <a:lnTo>
                      <a:pt x="6413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913248" y="3485515"/>
                <a:ext cx="128270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128270" h="128270">
                    <a:moveTo>
                      <a:pt x="0" y="64008"/>
                    </a:moveTo>
                    <a:lnTo>
                      <a:pt x="5038" y="39058"/>
                    </a:lnTo>
                    <a:lnTo>
                      <a:pt x="18780" y="18716"/>
                    </a:lnTo>
                    <a:lnTo>
                      <a:pt x="39165" y="5018"/>
                    </a:lnTo>
                    <a:lnTo>
                      <a:pt x="64135" y="0"/>
                    </a:lnTo>
                    <a:lnTo>
                      <a:pt x="89030" y="5018"/>
                    </a:lnTo>
                    <a:lnTo>
                      <a:pt x="109378" y="18716"/>
                    </a:lnTo>
                    <a:lnTo>
                      <a:pt x="123106" y="39058"/>
                    </a:lnTo>
                    <a:lnTo>
                      <a:pt x="128142" y="64008"/>
                    </a:lnTo>
                    <a:lnTo>
                      <a:pt x="123106" y="88903"/>
                    </a:lnTo>
                    <a:lnTo>
                      <a:pt x="109378" y="109251"/>
                    </a:lnTo>
                    <a:lnTo>
                      <a:pt x="89030" y="122979"/>
                    </a:lnTo>
                    <a:lnTo>
                      <a:pt x="64135" y="128016"/>
                    </a:lnTo>
                    <a:lnTo>
                      <a:pt x="39165" y="122979"/>
                    </a:lnTo>
                    <a:lnTo>
                      <a:pt x="18780" y="109251"/>
                    </a:lnTo>
                    <a:lnTo>
                      <a:pt x="5038" y="88903"/>
                    </a:lnTo>
                    <a:lnTo>
                      <a:pt x="0" y="64008"/>
                    </a:lnTo>
                    <a:close/>
                  </a:path>
                </a:pathLst>
              </a:custGeom>
              <a:ln w="9525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1" name="object 21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08486" y="3645598"/>
                <a:ext cx="137667" cy="137668"/>
              </a:xfrm>
              <a:prstGeom prst="rect">
                <a:avLst/>
              </a:prstGeom>
            </p:spPr>
          </p:pic>
          <p:sp>
            <p:nvSpPr>
              <p:cNvPr id="22" name="object 22"/>
              <p:cNvSpPr/>
              <p:nvPr/>
            </p:nvSpPr>
            <p:spPr>
              <a:xfrm>
                <a:off x="4124579" y="2525013"/>
                <a:ext cx="191262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1912620" h="241935">
                    <a:moveTo>
                      <a:pt x="1878050" y="208915"/>
                    </a:moveTo>
                    <a:lnTo>
                      <a:pt x="1876298" y="208915"/>
                    </a:lnTo>
                    <a:lnTo>
                      <a:pt x="1854047" y="208915"/>
                    </a:lnTo>
                    <a:lnTo>
                      <a:pt x="1822069" y="228854"/>
                    </a:lnTo>
                    <a:lnTo>
                      <a:pt x="1819148" y="230632"/>
                    </a:lnTo>
                    <a:lnTo>
                      <a:pt x="1818259" y="234569"/>
                    </a:lnTo>
                    <a:lnTo>
                      <a:pt x="1820037" y="237617"/>
                    </a:lnTo>
                    <a:lnTo>
                      <a:pt x="1821942" y="240538"/>
                    </a:lnTo>
                    <a:lnTo>
                      <a:pt x="1825879" y="241427"/>
                    </a:lnTo>
                    <a:lnTo>
                      <a:pt x="1828800" y="239649"/>
                    </a:lnTo>
                    <a:lnTo>
                      <a:pt x="1878050" y="208915"/>
                    </a:lnTo>
                    <a:close/>
                  </a:path>
                  <a:path w="1912620" h="241935">
                    <a:moveTo>
                      <a:pt x="1888236" y="202565"/>
                    </a:moveTo>
                    <a:lnTo>
                      <a:pt x="1828927" y="165354"/>
                    </a:lnTo>
                    <a:lnTo>
                      <a:pt x="1826006" y="163449"/>
                    </a:lnTo>
                    <a:lnTo>
                      <a:pt x="1822069" y="164338"/>
                    </a:lnTo>
                    <a:lnTo>
                      <a:pt x="1820164" y="167386"/>
                    </a:lnTo>
                    <a:lnTo>
                      <a:pt x="1818259" y="170307"/>
                    </a:lnTo>
                    <a:lnTo>
                      <a:pt x="1819148" y="174244"/>
                    </a:lnTo>
                    <a:lnTo>
                      <a:pt x="1854250" y="196189"/>
                    </a:lnTo>
                    <a:lnTo>
                      <a:pt x="578358" y="194691"/>
                    </a:lnTo>
                    <a:lnTo>
                      <a:pt x="578231" y="207391"/>
                    </a:lnTo>
                    <a:lnTo>
                      <a:pt x="1854085" y="208889"/>
                    </a:lnTo>
                    <a:lnTo>
                      <a:pt x="1876298" y="208915"/>
                    </a:lnTo>
                    <a:lnTo>
                      <a:pt x="1878088" y="208889"/>
                    </a:lnTo>
                    <a:lnTo>
                      <a:pt x="1888236" y="202565"/>
                    </a:lnTo>
                    <a:close/>
                  </a:path>
                  <a:path w="1912620" h="241935">
                    <a:moveTo>
                      <a:pt x="1912493" y="38989"/>
                    </a:moveTo>
                    <a:lnTo>
                      <a:pt x="1902345" y="32639"/>
                    </a:lnTo>
                    <a:lnTo>
                      <a:pt x="1853057" y="1778"/>
                    </a:lnTo>
                    <a:lnTo>
                      <a:pt x="1850136" y="0"/>
                    </a:lnTo>
                    <a:lnTo>
                      <a:pt x="1846199" y="889"/>
                    </a:lnTo>
                    <a:lnTo>
                      <a:pt x="1844294" y="3810"/>
                    </a:lnTo>
                    <a:lnTo>
                      <a:pt x="1842516" y="6858"/>
                    </a:lnTo>
                    <a:lnTo>
                      <a:pt x="1843405" y="10668"/>
                    </a:lnTo>
                    <a:lnTo>
                      <a:pt x="1846326" y="12573"/>
                    </a:lnTo>
                    <a:lnTo>
                      <a:pt x="1878418" y="32639"/>
                    </a:lnTo>
                    <a:lnTo>
                      <a:pt x="34061" y="32639"/>
                    </a:lnTo>
                    <a:lnTo>
                      <a:pt x="66167" y="12573"/>
                    </a:lnTo>
                    <a:lnTo>
                      <a:pt x="69088" y="10668"/>
                    </a:lnTo>
                    <a:lnTo>
                      <a:pt x="69977" y="6858"/>
                    </a:lnTo>
                    <a:lnTo>
                      <a:pt x="68199" y="3810"/>
                    </a:lnTo>
                    <a:lnTo>
                      <a:pt x="66294" y="889"/>
                    </a:lnTo>
                    <a:lnTo>
                      <a:pt x="62357" y="0"/>
                    </a:lnTo>
                    <a:lnTo>
                      <a:pt x="59436" y="1778"/>
                    </a:lnTo>
                    <a:lnTo>
                      <a:pt x="0" y="38989"/>
                    </a:lnTo>
                    <a:lnTo>
                      <a:pt x="59436" y="76073"/>
                    </a:lnTo>
                    <a:lnTo>
                      <a:pt x="62357" y="77978"/>
                    </a:lnTo>
                    <a:lnTo>
                      <a:pt x="66294" y="77089"/>
                    </a:lnTo>
                    <a:lnTo>
                      <a:pt x="68199" y="74041"/>
                    </a:lnTo>
                    <a:lnTo>
                      <a:pt x="69977" y="71120"/>
                    </a:lnTo>
                    <a:lnTo>
                      <a:pt x="69088" y="67183"/>
                    </a:lnTo>
                    <a:lnTo>
                      <a:pt x="66167" y="65278"/>
                    </a:lnTo>
                    <a:lnTo>
                      <a:pt x="34264" y="45339"/>
                    </a:lnTo>
                    <a:lnTo>
                      <a:pt x="1878215" y="45339"/>
                    </a:lnTo>
                    <a:lnTo>
                      <a:pt x="1846326" y="65278"/>
                    </a:lnTo>
                    <a:lnTo>
                      <a:pt x="1843405" y="67183"/>
                    </a:lnTo>
                    <a:lnTo>
                      <a:pt x="1842516" y="71120"/>
                    </a:lnTo>
                    <a:lnTo>
                      <a:pt x="1844294" y="74041"/>
                    </a:lnTo>
                    <a:lnTo>
                      <a:pt x="1846199" y="77089"/>
                    </a:lnTo>
                    <a:lnTo>
                      <a:pt x="1850136" y="77978"/>
                    </a:lnTo>
                    <a:lnTo>
                      <a:pt x="1853057" y="76073"/>
                    </a:lnTo>
                    <a:lnTo>
                      <a:pt x="1902307" y="45339"/>
                    </a:lnTo>
                    <a:lnTo>
                      <a:pt x="1912493" y="38989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4818506" y="2895727"/>
                <a:ext cx="6743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74370">
                    <a:moveTo>
                      <a:pt x="0" y="0"/>
                    </a:moveTo>
                    <a:lnTo>
                      <a:pt x="674115" y="0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124578" y="3017139"/>
                <a:ext cx="1912620" cy="78105"/>
              </a:xfrm>
              <a:custGeom>
                <a:avLst/>
                <a:gdLst/>
                <a:ahLst/>
                <a:cxnLst/>
                <a:rect l="l" t="t" r="r" b="b"/>
                <a:pathLst>
                  <a:path w="1912620" h="78105">
                    <a:moveTo>
                      <a:pt x="62357" y="0"/>
                    </a:moveTo>
                    <a:lnTo>
                      <a:pt x="59436" y="1905"/>
                    </a:lnTo>
                    <a:lnTo>
                      <a:pt x="0" y="38988"/>
                    </a:lnTo>
                    <a:lnTo>
                      <a:pt x="59436" y="76200"/>
                    </a:lnTo>
                    <a:lnTo>
                      <a:pt x="62357" y="77977"/>
                    </a:lnTo>
                    <a:lnTo>
                      <a:pt x="66294" y="77088"/>
                    </a:lnTo>
                    <a:lnTo>
                      <a:pt x="68199" y="74168"/>
                    </a:lnTo>
                    <a:lnTo>
                      <a:pt x="69976" y="71120"/>
                    </a:lnTo>
                    <a:lnTo>
                      <a:pt x="69087" y="67183"/>
                    </a:lnTo>
                    <a:lnTo>
                      <a:pt x="66167" y="65405"/>
                    </a:lnTo>
                    <a:lnTo>
                      <a:pt x="34061" y="45338"/>
                    </a:lnTo>
                    <a:lnTo>
                      <a:pt x="11937" y="45338"/>
                    </a:lnTo>
                    <a:lnTo>
                      <a:pt x="11937" y="32638"/>
                    </a:lnTo>
                    <a:lnTo>
                      <a:pt x="34264" y="32638"/>
                    </a:lnTo>
                    <a:lnTo>
                      <a:pt x="66167" y="12700"/>
                    </a:lnTo>
                    <a:lnTo>
                      <a:pt x="69087" y="10795"/>
                    </a:lnTo>
                    <a:lnTo>
                      <a:pt x="69976" y="6858"/>
                    </a:lnTo>
                    <a:lnTo>
                      <a:pt x="68199" y="3937"/>
                    </a:lnTo>
                    <a:lnTo>
                      <a:pt x="66294" y="888"/>
                    </a:lnTo>
                    <a:lnTo>
                      <a:pt x="62357" y="0"/>
                    </a:lnTo>
                    <a:close/>
                  </a:path>
                  <a:path w="1912620" h="78105">
                    <a:moveTo>
                      <a:pt x="1888617" y="39052"/>
                    </a:moveTo>
                    <a:lnTo>
                      <a:pt x="1846453" y="65405"/>
                    </a:lnTo>
                    <a:lnTo>
                      <a:pt x="1843405" y="67183"/>
                    </a:lnTo>
                    <a:lnTo>
                      <a:pt x="1842516" y="71120"/>
                    </a:lnTo>
                    <a:lnTo>
                      <a:pt x="1844421" y="74168"/>
                    </a:lnTo>
                    <a:lnTo>
                      <a:pt x="1846199" y="77088"/>
                    </a:lnTo>
                    <a:lnTo>
                      <a:pt x="1850136" y="77977"/>
                    </a:lnTo>
                    <a:lnTo>
                      <a:pt x="1853184" y="76200"/>
                    </a:lnTo>
                    <a:lnTo>
                      <a:pt x="1902372" y="45338"/>
                    </a:lnTo>
                    <a:lnTo>
                      <a:pt x="1900555" y="45338"/>
                    </a:lnTo>
                    <a:lnTo>
                      <a:pt x="1900555" y="44450"/>
                    </a:lnTo>
                    <a:lnTo>
                      <a:pt x="1897253" y="44450"/>
                    </a:lnTo>
                    <a:lnTo>
                      <a:pt x="1888617" y="39052"/>
                    </a:lnTo>
                    <a:close/>
                  </a:path>
                  <a:path w="1912620" h="78105">
                    <a:moveTo>
                      <a:pt x="34264" y="32638"/>
                    </a:moveTo>
                    <a:lnTo>
                      <a:pt x="11937" y="32638"/>
                    </a:lnTo>
                    <a:lnTo>
                      <a:pt x="11937" y="45338"/>
                    </a:lnTo>
                    <a:lnTo>
                      <a:pt x="34061" y="45338"/>
                    </a:lnTo>
                    <a:lnTo>
                      <a:pt x="32638" y="44450"/>
                    </a:lnTo>
                    <a:lnTo>
                      <a:pt x="15367" y="44450"/>
                    </a:lnTo>
                    <a:lnTo>
                      <a:pt x="15367" y="33655"/>
                    </a:lnTo>
                    <a:lnTo>
                      <a:pt x="32638" y="33655"/>
                    </a:lnTo>
                    <a:lnTo>
                      <a:pt x="34264" y="32638"/>
                    </a:lnTo>
                    <a:close/>
                  </a:path>
                  <a:path w="1912620" h="78105">
                    <a:moveTo>
                      <a:pt x="1878355" y="32638"/>
                    </a:moveTo>
                    <a:lnTo>
                      <a:pt x="34264" y="32638"/>
                    </a:lnTo>
                    <a:lnTo>
                      <a:pt x="24003" y="39052"/>
                    </a:lnTo>
                    <a:lnTo>
                      <a:pt x="34061" y="45338"/>
                    </a:lnTo>
                    <a:lnTo>
                      <a:pt x="1878558" y="45338"/>
                    </a:lnTo>
                    <a:lnTo>
                      <a:pt x="1888617" y="39052"/>
                    </a:lnTo>
                    <a:lnTo>
                      <a:pt x="1878355" y="32638"/>
                    </a:lnTo>
                    <a:close/>
                  </a:path>
                  <a:path w="1912620" h="78105">
                    <a:moveTo>
                      <a:pt x="1902337" y="32638"/>
                    </a:moveTo>
                    <a:lnTo>
                      <a:pt x="1900555" y="32638"/>
                    </a:lnTo>
                    <a:lnTo>
                      <a:pt x="1900555" y="45338"/>
                    </a:lnTo>
                    <a:lnTo>
                      <a:pt x="1902372" y="45338"/>
                    </a:lnTo>
                    <a:lnTo>
                      <a:pt x="1912493" y="38988"/>
                    </a:lnTo>
                    <a:lnTo>
                      <a:pt x="1902337" y="32638"/>
                    </a:lnTo>
                    <a:close/>
                  </a:path>
                  <a:path w="1912620" h="78105">
                    <a:moveTo>
                      <a:pt x="15367" y="33655"/>
                    </a:moveTo>
                    <a:lnTo>
                      <a:pt x="15367" y="44450"/>
                    </a:lnTo>
                    <a:lnTo>
                      <a:pt x="24002" y="39052"/>
                    </a:lnTo>
                    <a:lnTo>
                      <a:pt x="15367" y="33655"/>
                    </a:lnTo>
                    <a:close/>
                  </a:path>
                  <a:path w="1912620" h="78105">
                    <a:moveTo>
                      <a:pt x="24003" y="39052"/>
                    </a:moveTo>
                    <a:lnTo>
                      <a:pt x="15367" y="44450"/>
                    </a:lnTo>
                    <a:lnTo>
                      <a:pt x="32638" y="44450"/>
                    </a:lnTo>
                    <a:lnTo>
                      <a:pt x="24003" y="39052"/>
                    </a:lnTo>
                    <a:close/>
                  </a:path>
                  <a:path w="1912620" h="78105">
                    <a:moveTo>
                      <a:pt x="1897253" y="33655"/>
                    </a:moveTo>
                    <a:lnTo>
                      <a:pt x="1888617" y="39052"/>
                    </a:lnTo>
                    <a:lnTo>
                      <a:pt x="1897253" y="44450"/>
                    </a:lnTo>
                    <a:lnTo>
                      <a:pt x="1897253" y="33655"/>
                    </a:lnTo>
                    <a:close/>
                  </a:path>
                  <a:path w="1912620" h="78105">
                    <a:moveTo>
                      <a:pt x="1900555" y="33655"/>
                    </a:moveTo>
                    <a:lnTo>
                      <a:pt x="1897253" y="33655"/>
                    </a:lnTo>
                    <a:lnTo>
                      <a:pt x="1897253" y="44450"/>
                    </a:lnTo>
                    <a:lnTo>
                      <a:pt x="1900555" y="44450"/>
                    </a:lnTo>
                    <a:lnTo>
                      <a:pt x="1900555" y="33655"/>
                    </a:lnTo>
                    <a:close/>
                  </a:path>
                  <a:path w="1912620" h="78105">
                    <a:moveTo>
                      <a:pt x="32638" y="33655"/>
                    </a:moveTo>
                    <a:lnTo>
                      <a:pt x="15367" y="33655"/>
                    </a:lnTo>
                    <a:lnTo>
                      <a:pt x="24003" y="39052"/>
                    </a:lnTo>
                    <a:lnTo>
                      <a:pt x="32638" y="33655"/>
                    </a:lnTo>
                    <a:close/>
                  </a:path>
                  <a:path w="1912620" h="78105">
                    <a:moveTo>
                      <a:pt x="1850136" y="0"/>
                    </a:moveTo>
                    <a:lnTo>
                      <a:pt x="1846199" y="888"/>
                    </a:lnTo>
                    <a:lnTo>
                      <a:pt x="1844421" y="3937"/>
                    </a:lnTo>
                    <a:lnTo>
                      <a:pt x="1842516" y="6858"/>
                    </a:lnTo>
                    <a:lnTo>
                      <a:pt x="1843405" y="10795"/>
                    </a:lnTo>
                    <a:lnTo>
                      <a:pt x="1888617" y="39052"/>
                    </a:lnTo>
                    <a:lnTo>
                      <a:pt x="1897253" y="33655"/>
                    </a:lnTo>
                    <a:lnTo>
                      <a:pt x="1900555" y="33655"/>
                    </a:lnTo>
                    <a:lnTo>
                      <a:pt x="1900555" y="32638"/>
                    </a:lnTo>
                    <a:lnTo>
                      <a:pt x="1902337" y="32638"/>
                    </a:lnTo>
                    <a:lnTo>
                      <a:pt x="1850136" y="0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569713" y="3222879"/>
                <a:ext cx="601345" cy="2131060"/>
              </a:xfrm>
              <a:custGeom>
                <a:avLst/>
                <a:gdLst/>
                <a:ahLst/>
                <a:cxnLst/>
                <a:rect l="l" t="t" r="r" b="b"/>
                <a:pathLst>
                  <a:path w="601345" h="2131060">
                    <a:moveTo>
                      <a:pt x="0" y="0"/>
                    </a:moveTo>
                    <a:lnTo>
                      <a:pt x="553465" y="2412"/>
                    </a:lnTo>
                  </a:path>
                  <a:path w="601345" h="2131060">
                    <a:moveTo>
                      <a:pt x="180594" y="158115"/>
                    </a:moveTo>
                    <a:lnTo>
                      <a:pt x="585851" y="158115"/>
                    </a:lnTo>
                  </a:path>
                  <a:path w="601345" h="2131060">
                    <a:moveTo>
                      <a:pt x="218439" y="1314323"/>
                    </a:moveTo>
                    <a:lnTo>
                      <a:pt x="533400" y="1314323"/>
                    </a:lnTo>
                  </a:path>
                  <a:path w="601345" h="2131060">
                    <a:moveTo>
                      <a:pt x="217805" y="1479296"/>
                    </a:moveTo>
                    <a:lnTo>
                      <a:pt x="532764" y="1479296"/>
                    </a:lnTo>
                  </a:path>
                  <a:path w="601345" h="2131060">
                    <a:moveTo>
                      <a:pt x="283463" y="1965706"/>
                    </a:moveTo>
                    <a:lnTo>
                      <a:pt x="508253" y="1965706"/>
                    </a:lnTo>
                  </a:path>
                  <a:path w="601345" h="2131060">
                    <a:moveTo>
                      <a:pt x="283463" y="2130679"/>
                    </a:moveTo>
                    <a:lnTo>
                      <a:pt x="508253" y="2130679"/>
                    </a:lnTo>
                  </a:path>
                  <a:path w="601345" h="2131060">
                    <a:moveTo>
                      <a:pt x="28575" y="985647"/>
                    </a:moveTo>
                    <a:lnTo>
                      <a:pt x="601218" y="982599"/>
                    </a:lnTo>
                  </a:path>
                  <a:path w="601345" h="2131060">
                    <a:moveTo>
                      <a:pt x="205105" y="1146937"/>
                    </a:moveTo>
                    <a:lnTo>
                      <a:pt x="585851" y="1145413"/>
                    </a:lnTo>
                  </a:path>
                </a:pathLst>
              </a:custGeom>
              <a:ln w="12700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6" name="object 26"/>
            <p:cNvSpPr txBox="1"/>
            <p:nvPr/>
          </p:nvSpPr>
          <p:spPr>
            <a:xfrm>
              <a:off x="5516372" y="5744971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0.5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436866" y="5744971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472683" y="5744971"/>
              <a:ext cx="210185" cy="4241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51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735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RR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29" name="object 29"/>
            <p:cNvGrpSpPr/>
            <p:nvPr/>
          </p:nvGrpSpPr>
          <p:grpSpPr>
            <a:xfrm>
              <a:off x="4946903" y="2280411"/>
              <a:ext cx="1638300" cy="3404870"/>
              <a:chOff x="3422903" y="2280411"/>
              <a:chExt cx="1638300" cy="3404870"/>
            </a:xfrm>
          </p:grpSpPr>
          <p:pic>
            <p:nvPicPr>
              <p:cNvPr id="30" name="object 30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74704" y="4468431"/>
                <a:ext cx="137668" cy="137541"/>
              </a:xfrm>
              <a:prstGeom prst="rect">
                <a:avLst/>
              </a:prstGeom>
            </p:spPr>
          </p:pic>
          <p:pic>
            <p:nvPicPr>
              <p:cNvPr id="31" name="object 3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4704" y="4633277"/>
                <a:ext cx="137668" cy="137668"/>
              </a:xfrm>
              <a:prstGeom prst="rect">
                <a:avLst/>
              </a:prstGeom>
            </p:spPr>
          </p:pic>
          <p:pic>
            <p:nvPicPr>
              <p:cNvPr id="32" name="object 3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91087" y="5119814"/>
                <a:ext cx="137540" cy="137541"/>
              </a:xfrm>
              <a:prstGeom prst="rect">
                <a:avLst/>
              </a:prstGeom>
            </p:spPr>
          </p:pic>
          <p:pic>
            <p:nvPicPr>
              <p:cNvPr id="33" name="object 33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1087" y="5284787"/>
                <a:ext cx="137540" cy="137540"/>
              </a:xfrm>
              <a:prstGeom prst="rect">
                <a:avLst/>
              </a:prstGeom>
            </p:spPr>
          </p:pic>
          <p:sp>
            <p:nvSpPr>
              <p:cNvPr id="34" name="object 34"/>
              <p:cNvSpPr/>
              <p:nvPr/>
            </p:nvSpPr>
            <p:spPr>
              <a:xfrm>
                <a:off x="4956809" y="2280411"/>
                <a:ext cx="0" cy="3404870"/>
              </a:xfrm>
              <a:custGeom>
                <a:avLst/>
                <a:gdLst/>
                <a:ahLst/>
                <a:cxnLst/>
                <a:rect l="l" t="t" r="r" b="b"/>
                <a:pathLst>
                  <a:path h="3404870">
                    <a:moveTo>
                      <a:pt x="0" y="3379177"/>
                    </a:moveTo>
                    <a:lnTo>
                      <a:pt x="0" y="3404565"/>
                    </a:lnTo>
                  </a:path>
                  <a:path h="3404870">
                    <a:moveTo>
                      <a:pt x="0" y="0"/>
                    </a:moveTo>
                    <a:lnTo>
                      <a:pt x="0" y="3219602"/>
                    </a:lnTo>
                  </a:path>
                </a:pathLst>
              </a:custGeom>
              <a:ln w="12700">
                <a:solidFill>
                  <a:srgbClr val="0E3713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3422903" y="5500014"/>
                <a:ext cx="1638300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1638300" h="160020">
                    <a:moveTo>
                      <a:pt x="1638173" y="0"/>
                    </a:moveTo>
                    <a:lnTo>
                      <a:pt x="0" y="0"/>
                    </a:lnTo>
                    <a:lnTo>
                      <a:pt x="0" y="159575"/>
                    </a:lnTo>
                    <a:lnTo>
                      <a:pt x="1638173" y="159575"/>
                    </a:lnTo>
                    <a:lnTo>
                      <a:pt x="1638173" y="0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6" name="object 36"/>
            <p:cNvSpPr txBox="1"/>
            <p:nvPr/>
          </p:nvSpPr>
          <p:spPr>
            <a:xfrm>
              <a:off x="5296154" y="5496053"/>
              <a:ext cx="941069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900" kern="0" dirty="0">
                  <a:solidFill>
                    <a:srgbClr val="FFFFFF"/>
                  </a:solidFill>
                  <a:latin typeface="Arial"/>
                  <a:cs typeface="Arial"/>
                </a:rPr>
                <a:t>Favours</a:t>
              </a:r>
              <a:r>
                <a:rPr sz="900" kern="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kern="0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sz="900" kern="0" baseline="23148" dirty="0">
                  <a:solidFill>
                    <a:srgbClr val="FFFFFF"/>
                  </a:solidFill>
                  <a:latin typeface="Arial"/>
                  <a:cs typeface="Arial"/>
                </a:rPr>
                <a:t>st</a:t>
              </a:r>
              <a:r>
                <a:rPr sz="900" kern="0" spc="104" baseline="23148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9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listed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525267" y="3441953"/>
              <a:ext cx="2506980" cy="347980"/>
            </a:xfrm>
            <a:prstGeom prst="rect">
              <a:avLst/>
            </a:prstGeom>
          </p:spPr>
          <p:txBody>
            <a:bodyPr vert="horz" wrap="square" lIns="0" tIns="27940" rIns="0" bIns="0" rtlCol="0">
              <a:spAutoFit/>
            </a:bodyPr>
            <a:lstStyle/>
            <a:p>
              <a:pPr marL="38100" marR="30480">
                <a:lnSpc>
                  <a:spcPts val="1220"/>
                </a:lnSpc>
                <a:spcBef>
                  <a:spcPts val="22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Fixed</a:t>
              </a:r>
              <a:r>
                <a:rPr sz="11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effects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model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(</a:t>
              </a:r>
              <a:r>
                <a:rPr sz="1100" i="1" kern="0" dirty="0">
                  <a:solidFill>
                    <a:srgbClr val="0E3713"/>
                  </a:solidFill>
                  <a:latin typeface="Arial"/>
                  <a:cs typeface="Arial"/>
                </a:rPr>
                <a:t>I</a:t>
              </a:r>
              <a:r>
                <a:rPr sz="1050" i="1" kern="0" baseline="27777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100" i="1" kern="0" dirty="0">
                  <a:solidFill>
                    <a:srgbClr val="0E3713"/>
                  </a:solidFill>
                  <a:latin typeface="Arial"/>
                  <a:cs typeface="Arial"/>
                </a:rPr>
                <a:t>=0.0%,</a:t>
              </a:r>
              <a:r>
                <a:rPr sz="1100" i="1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i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P=0.478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)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Random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effects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model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079752" y="2240991"/>
              <a:ext cx="1610995" cy="1233170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>
                <a:spcBef>
                  <a:spcPts val="245"/>
                </a:spcBef>
              </a:pP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ARBs</a:t>
              </a:r>
              <a:r>
                <a:rPr sz="11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vs</a:t>
              </a:r>
              <a:r>
                <a:rPr sz="1100" b="1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ACE</a:t>
              </a:r>
              <a:r>
                <a:rPr sz="11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 inhibitors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5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ELITE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1997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05"/>
                </a:spcBef>
              </a:pP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ELITE-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II</a:t>
              </a:r>
              <a:r>
                <a:rPr sz="1100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95"/>
                </a:lnSpc>
                <a:spcBef>
                  <a:spcPts val="4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OPTIMAAL</a:t>
              </a:r>
              <a:r>
                <a:rPr sz="11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2002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85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DETAIL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2004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60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VALIANT/Val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2003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70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ONTARGET/Tel</a:t>
              </a:r>
              <a:r>
                <a:rPr sz="1100" kern="0" spc="-6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2008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2051812" y="3895802"/>
              <a:ext cx="2978150" cy="903605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38735">
                <a:spcBef>
                  <a:spcPts val="245"/>
                </a:spcBef>
              </a:pP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ARBs</a:t>
              </a:r>
              <a:r>
                <a:rPr sz="1100" b="1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+</a:t>
              </a:r>
              <a:r>
                <a:rPr sz="1100" b="1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AEC</a:t>
              </a:r>
              <a:r>
                <a:rPr sz="1100" b="1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inhibitors</a:t>
              </a:r>
              <a:r>
                <a:rPr sz="1100" b="1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vs</a:t>
              </a:r>
              <a:r>
                <a:rPr sz="1100" b="1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ACE</a:t>
              </a:r>
              <a:r>
                <a:rPr sz="1100" b="1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inhibitors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8100" marR="1120140" indent="635">
                <a:lnSpc>
                  <a:spcPct val="102099"/>
                </a:lnSpc>
                <a:spcBef>
                  <a:spcPts val="12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VALIANT/Val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+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Cap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2003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ONTARGET/Tel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+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Ram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2008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509270" marR="30480">
                <a:lnSpc>
                  <a:spcPts val="1220"/>
                </a:lnSpc>
                <a:spcBef>
                  <a:spcPts val="21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Fixed</a:t>
              </a:r>
              <a:r>
                <a:rPr sz="11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effects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model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(</a:t>
              </a:r>
              <a:r>
                <a:rPr sz="1100" i="1" kern="0" dirty="0">
                  <a:solidFill>
                    <a:srgbClr val="0E3713"/>
                  </a:solidFill>
                  <a:latin typeface="Arial"/>
                  <a:cs typeface="Arial"/>
                </a:rPr>
                <a:t>I</a:t>
              </a:r>
              <a:r>
                <a:rPr sz="1050" i="1" kern="0" baseline="27777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100" i="1" kern="0" dirty="0">
                  <a:solidFill>
                    <a:srgbClr val="0E3713"/>
                  </a:solidFill>
                  <a:latin typeface="Arial"/>
                  <a:cs typeface="Arial"/>
                </a:rPr>
                <a:t>=0.0%,</a:t>
              </a:r>
              <a:r>
                <a:rPr sz="1100" i="1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i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P=0.602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)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Random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effects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model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9092946" y="4105403"/>
              <a:ext cx="1050925" cy="68897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335">
                <a:spcBef>
                  <a:spcPts val="9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0.87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(0.71–1.06)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3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0.93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(0.80–1.07)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70"/>
                </a:lnSpc>
                <a:spcBef>
                  <a:spcPts val="2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0.91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(0.81–1.02)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70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0.91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(0.81–1.02)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2051812" y="4910785"/>
              <a:ext cx="2976880" cy="542290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38100">
                <a:spcBef>
                  <a:spcPts val="204"/>
                </a:spcBef>
              </a:pP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Overall</a:t>
              </a:r>
              <a:r>
                <a:rPr sz="1100" b="1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estimate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508634" marR="30480">
                <a:lnSpc>
                  <a:spcPts val="1220"/>
                </a:lnSpc>
                <a:spcBef>
                  <a:spcPts val="22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Fixed</a:t>
              </a:r>
              <a:r>
                <a:rPr sz="11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effects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model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(</a:t>
              </a:r>
              <a:r>
                <a:rPr sz="1100" i="1" kern="0" dirty="0">
                  <a:solidFill>
                    <a:srgbClr val="0E3713"/>
                  </a:solidFill>
                  <a:latin typeface="Arial"/>
                  <a:cs typeface="Arial"/>
                </a:rPr>
                <a:t>I</a:t>
              </a:r>
              <a:r>
                <a:rPr sz="1050" i="1" kern="0" baseline="27777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100" i="1" kern="0" dirty="0">
                  <a:solidFill>
                    <a:srgbClr val="0E3713"/>
                  </a:solidFill>
                  <a:latin typeface="Arial"/>
                  <a:cs typeface="Arial"/>
                </a:rPr>
                <a:t>=0.0%,</a:t>
              </a:r>
              <a:r>
                <a:rPr sz="1100" i="1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i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P=0.670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)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Random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effects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model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9091930" y="5100065"/>
              <a:ext cx="1050290" cy="3479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270"/>
                </a:lnSpc>
                <a:spcBef>
                  <a:spcPts val="9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0.92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(0.85–0.99)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70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0.92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(0.85–0.99)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9094979" y="2217624"/>
              <a:ext cx="1050925" cy="1576705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243204">
                <a:spcBef>
                  <a:spcPts val="355"/>
                </a:spcBef>
              </a:pP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RR</a:t>
              </a:r>
              <a:r>
                <a:rPr sz="11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rgbClr val="0E3713"/>
                  </a:solidFill>
                  <a:latin typeface="Arial"/>
                  <a:cs typeface="Arial"/>
                </a:rPr>
                <a:t>(95%</a:t>
              </a:r>
              <a:r>
                <a:rPr sz="1100" b="1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CI)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3335">
                <a:spcBef>
                  <a:spcPts val="26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1.41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(0.31–6.33)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3335">
                <a:spcBef>
                  <a:spcPts val="10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1.64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(0.77–3.48)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3335">
                <a:lnSpc>
                  <a:spcPts val="1295"/>
                </a:lnSpc>
                <a:spcBef>
                  <a:spcPts val="4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1.06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(0.83–1.35)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3335">
                <a:lnSpc>
                  <a:spcPts val="1285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1.09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(0.34–3.47)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3335">
                <a:lnSpc>
                  <a:spcPts val="1260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0.85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(0.69–1.04)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3335">
                <a:lnSpc>
                  <a:spcPts val="1245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0.91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(0.79–1.05)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45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0.93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(0.84–1.03)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lnSpc>
                  <a:spcPts val="1270"/>
                </a:lnSpc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0.93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(0.84–1.03)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2092960" y="5750052"/>
              <a:ext cx="2526665" cy="181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Heterogeneity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between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groups: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P=0.714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2" name="Picture 4">
            <a:extLst>
              <a:ext uri="{FF2B5EF4-FFF2-40B4-BE49-F238E27FC236}">
                <a16:creationId xmlns:a16="http://schemas.microsoft.com/office/drawing/2014/main" id="{F8B8A7DE-2EC7-D0F7-DEC1-06EFFBA0B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AD6CB2-F167-8BC2-9205-F50741C2BDF6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9526648C-C13F-2FBE-704D-2A25D6C07D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8FBE619-FAF2-FA72-ED8D-C4794E46535E}"/>
              </a:ext>
            </a:extLst>
          </p:cNvPr>
          <p:cNvSpPr txBox="1"/>
          <p:nvPr/>
        </p:nvSpPr>
        <p:spPr>
          <a:xfrm>
            <a:off x="720093" y="5994268"/>
            <a:ext cx="70126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ACE: Angiotensin converting enzyme, ARB: Angiotensin receptor blocker, BP: Blood pressure.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39065" y="535106"/>
            <a:ext cx="10163716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475">
              <a:spcBef>
                <a:spcPts val="95"/>
              </a:spcBef>
            </a:pPr>
            <a:r>
              <a:rPr lang="en-US" sz="2000" b="0" spc="-10" dirty="0">
                <a:solidFill>
                  <a:srgbClr val="9A3582"/>
                </a:solidFill>
              </a:rPr>
              <a:t>Overview of MICARDIS® (telmisartan) clinical trials along the cardiovascular continuum. </a:t>
            </a:r>
            <a:endParaRPr sz="2000" dirty="0">
              <a:solidFill>
                <a:srgbClr val="9A3582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27D21E-0BAC-2B9E-E39E-FC767CFD6A43}"/>
              </a:ext>
            </a:extLst>
          </p:cNvPr>
          <p:cNvGrpSpPr/>
          <p:nvPr/>
        </p:nvGrpSpPr>
        <p:grpSpPr>
          <a:xfrm>
            <a:off x="2520461" y="1252176"/>
            <a:ext cx="7151078" cy="4599112"/>
            <a:chOff x="2887784" y="196024"/>
            <a:chExt cx="8439213" cy="573995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3184" y="1423987"/>
              <a:ext cx="8382000" cy="4010025"/>
            </a:xfrm>
            <a:prstGeom prst="rect">
              <a:avLst/>
            </a:prstGeom>
          </p:spPr>
        </p:pic>
        <p:sp>
          <p:nvSpPr>
            <p:cNvPr id="4" name="object 4"/>
            <p:cNvSpPr txBox="1"/>
            <p:nvPr/>
          </p:nvSpPr>
          <p:spPr>
            <a:xfrm>
              <a:off x="10332777" y="4740654"/>
              <a:ext cx="558800" cy="1966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Cardio/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9992164" y="4938776"/>
              <a:ext cx="1240790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21640" marR="5080" indent="-409575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Cerebrovascular Death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9619038" y="3489705"/>
              <a:ext cx="1404620" cy="7430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4305" marR="147320" indent="1270" algn="ctr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End-Stage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Heart</a:t>
              </a:r>
              <a:r>
                <a:rPr sz="1050" kern="0" spc="-1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Disease/</a:t>
              </a:r>
              <a:endParaRPr sz="105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 marR="5080" algn="ctr"/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Brain</a:t>
              </a:r>
              <a:r>
                <a:rPr sz="1050" kern="0" spc="-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Damage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25" dirty="0">
                  <a:solidFill>
                    <a:srgbClr val="424A52"/>
                  </a:solidFill>
                  <a:latin typeface="Arial"/>
                  <a:cs typeface="Arial"/>
                </a:rPr>
                <a:t>and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Dementia</a:t>
              </a:r>
              <a:endParaRPr sz="105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8905551" y="4497832"/>
              <a:ext cx="1101090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46685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End-Stage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Renal</a:t>
              </a:r>
              <a:r>
                <a:rPr sz="1050" kern="0" spc="-20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Disease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581254" y="4127500"/>
              <a:ext cx="7034530" cy="616585"/>
            </a:xfrm>
            <a:custGeom>
              <a:avLst/>
              <a:gdLst/>
              <a:ahLst/>
              <a:cxnLst/>
              <a:rect l="l" t="t" r="r" b="b"/>
              <a:pathLst>
                <a:path w="7034530" h="616585">
                  <a:moveTo>
                    <a:pt x="196888" y="180721"/>
                  </a:moveTo>
                  <a:lnTo>
                    <a:pt x="196011" y="127635"/>
                  </a:lnTo>
                  <a:lnTo>
                    <a:pt x="193941" y="0"/>
                  </a:lnTo>
                  <a:lnTo>
                    <a:pt x="87884" y="146304"/>
                  </a:lnTo>
                  <a:lnTo>
                    <a:pt x="115125" y="154914"/>
                  </a:lnTo>
                  <a:lnTo>
                    <a:pt x="0" y="520065"/>
                  </a:lnTo>
                  <a:lnTo>
                    <a:pt x="54508" y="537210"/>
                  </a:lnTo>
                  <a:lnTo>
                    <a:pt x="169646" y="172123"/>
                  </a:lnTo>
                  <a:lnTo>
                    <a:pt x="196888" y="180721"/>
                  </a:lnTo>
                  <a:close/>
                </a:path>
                <a:path w="7034530" h="616585">
                  <a:moveTo>
                    <a:pt x="1322654" y="247650"/>
                  </a:moveTo>
                  <a:lnTo>
                    <a:pt x="1202766" y="382905"/>
                  </a:lnTo>
                  <a:lnTo>
                    <a:pt x="1229106" y="394144"/>
                  </a:lnTo>
                  <a:lnTo>
                    <a:pt x="1143965" y="593598"/>
                  </a:lnTo>
                  <a:lnTo>
                    <a:pt x="1196543" y="616077"/>
                  </a:lnTo>
                  <a:lnTo>
                    <a:pt x="1281607" y="416521"/>
                  </a:lnTo>
                  <a:lnTo>
                    <a:pt x="1307922" y="427736"/>
                  </a:lnTo>
                  <a:lnTo>
                    <a:pt x="1312824" y="367792"/>
                  </a:lnTo>
                  <a:lnTo>
                    <a:pt x="1322654" y="247650"/>
                  </a:lnTo>
                  <a:close/>
                </a:path>
                <a:path w="7034530" h="616585">
                  <a:moveTo>
                    <a:pt x="7034352" y="400558"/>
                  </a:moveTo>
                  <a:lnTo>
                    <a:pt x="7006806" y="408190"/>
                  </a:lnTo>
                  <a:lnTo>
                    <a:pt x="6960438" y="240030"/>
                  </a:lnTo>
                  <a:lnTo>
                    <a:pt x="6905320" y="255270"/>
                  </a:lnTo>
                  <a:lnTo>
                    <a:pt x="6951827" y="423405"/>
                  </a:lnTo>
                  <a:lnTo>
                    <a:pt x="6924243" y="431038"/>
                  </a:lnTo>
                  <a:lnTo>
                    <a:pt x="7024954" y="581025"/>
                  </a:lnTo>
                  <a:lnTo>
                    <a:pt x="7031723" y="450850"/>
                  </a:lnTo>
                  <a:lnTo>
                    <a:pt x="7034352" y="40055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642924" y="3883405"/>
              <a:ext cx="890269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2860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Endothelial Dysfunction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024181" y="3027297"/>
              <a:ext cx="1670685" cy="836294"/>
            </a:xfrm>
            <a:custGeom>
              <a:avLst/>
              <a:gdLst/>
              <a:ahLst/>
              <a:cxnLst/>
              <a:rect l="l" t="t" r="r" b="b"/>
              <a:pathLst>
                <a:path w="1670685" h="836295">
                  <a:moveTo>
                    <a:pt x="463804" y="0"/>
                  </a:moveTo>
                  <a:lnTo>
                    <a:pt x="312928" y="99568"/>
                  </a:lnTo>
                  <a:lnTo>
                    <a:pt x="335407" y="117233"/>
                  </a:lnTo>
                  <a:lnTo>
                    <a:pt x="0" y="544449"/>
                  </a:lnTo>
                  <a:lnTo>
                    <a:pt x="44958" y="579628"/>
                  </a:lnTo>
                  <a:lnTo>
                    <a:pt x="380352" y="152539"/>
                  </a:lnTo>
                  <a:lnTo>
                    <a:pt x="402844" y="170180"/>
                  </a:lnTo>
                  <a:lnTo>
                    <a:pt x="429856" y="94742"/>
                  </a:lnTo>
                  <a:lnTo>
                    <a:pt x="463804" y="0"/>
                  </a:lnTo>
                  <a:close/>
                </a:path>
                <a:path w="1670685" h="836295">
                  <a:moveTo>
                    <a:pt x="1670304" y="485902"/>
                  </a:moveTo>
                  <a:lnTo>
                    <a:pt x="1503172" y="554482"/>
                  </a:lnTo>
                  <a:lnTo>
                    <a:pt x="1521841" y="576148"/>
                  </a:lnTo>
                  <a:lnTo>
                    <a:pt x="1270635" y="792861"/>
                  </a:lnTo>
                  <a:lnTo>
                    <a:pt x="1307973" y="836041"/>
                  </a:lnTo>
                  <a:lnTo>
                    <a:pt x="1559179" y="619455"/>
                  </a:lnTo>
                  <a:lnTo>
                    <a:pt x="1577848" y="641096"/>
                  </a:lnTo>
                  <a:lnTo>
                    <a:pt x="1627632" y="557530"/>
                  </a:lnTo>
                  <a:lnTo>
                    <a:pt x="1670304" y="48590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661463" y="3067303"/>
              <a:ext cx="881380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20979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Micro- albuminuria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06014" y="3066668"/>
              <a:ext cx="696595" cy="137160"/>
            </a:xfrm>
            <a:custGeom>
              <a:avLst/>
              <a:gdLst/>
              <a:ahLst/>
              <a:cxnLst/>
              <a:rect l="l" t="t" r="r" b="b"/>
              <a:pathLst>
                <a:path w="696595" h="137160">
                  <a:moveTo>
                    <a:pt x="523144" y="28447"/>
                  </a:moveTo>
                  <a:lnTo>
                    <a:pt x="0" y="79882"/>
                  </a:lnTo>
                  <a:lnTo>
                    <a:pt x="5715" y="136778"/>
                  </a:lnTo>
                  <a:lnTo>
                    <a:pt x="528795" y="85338"/>
                  </a:lnTo>
                  <a:lnTo>
                    <a:pt x="523144" y="28447"/>
                  </a:lnTo>
                  <a:close/>
                </a:path>
                <a:path w="696595" h="137160">
                  <a:moveTo>
                    <a:pt x="633359" y="25653"/>
                  </a:moveTo>
                  <a:lnTo>
                    <a:pt x="551561" y="25653"/>
                  </a:lnTo>
                  <a:lnTo>
                    <a:pt x="557149" y="82549"/>
                  </a:lnTo>
                  <a:lnTo>
                    <a:pt x="528795" y="85338"/>
                  </a:lnTo>
                  <a:lnTo>
                    <a:pt x="531622" y="113791"/>
                  </a:lnTo>
                  <a:lnTo>
                    <a:pt x="696595" y="40004"/>
                  </a:lnTo>
                  <a:lnTo>
                    <a:pt x="633359" y="25653"/>
                  </a:lnTo>
                  <a:close/>
                </a:path>
                <a:path w="696595" h="137160">
                  <a:moveTo>
                    <a:pt x="551561" y="25653"/>
                  </a:moveTo>
                  <a:lnTo>
                    <a:pt x="523144" y="28447"/>
                  </a:lnTo>
                  <a:lnTo>
                    <a:pt x="528795" y="85338"/>
                  </a:lnTo>
                  <a:lnTo>
                    <a:pt x="557149" y="82549"/>
                  </a:lnTo>
                  <a:lnTo>
                    <a:pt x="551561" y="25653"/>
                  </a:lnTo>
                  <a:close/>
                </a:path>
                <a:path w="696595" h="137160">
                  <a:moveTo>
                    <a:pt x="520319" y="0"/>
                  </a:moveTo>
                  <a:lnTo>
                    <a:pt x="523144" y="28447"/>
                  </a:lnTo>
                  <a:lnTo>
                    <a:pt x="551561" y="25653"/>
                  </a:lnTo>
                  <a:lnTo>
                    <a:pt x="633359" y="25653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8863642" y="2502154"/>
              <a:ext cx="1339850" cy="5608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7640" marR="161290" indent="-635" algn="ctr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Congestive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Heart</a:t>
              </a:r>
              <a:r>
                <a:rPr sz="1050" kern="0" spc="-1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Failure/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/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Secondary</a:t>
              </a:r>
              <a:r>
                <a:rPr sz="1050" kern="0" spc="-20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Stroke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334306" y="3534155"/>
              <a:ext cx="826135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45720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Nephrotic Proteinuria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047031" y="3143249"/>
              <a:ext cx="1029335" cy="1351280"/>
            </a:xfrm>
            <a:custGeom>
              <a:avLst/>
              <a:gdLst/>
              <a:ahLst/>
              <a:cxnLst/>
              <a:rect l="l" t="t" r="r" b="b"/>
              <a:pathLst>
                <a:path w="1029334" h="1351279">
                  <a:moveTo>
                    <a:pt x="333629" y="1350899"/>
                  </a:moveTo>
                  <a:lnTo>
                    <a:pt x="306895" y="1246251"/>
                  </a:lnTo>
                  <a:lnTo>
                    <a:pt x="288925" y="1175893"/>
                  </a:lnTo>
                  <a:lnTo>
                    <a:pt x="264845" y="1191387"/>
                  </a:lnTo>
                  <a:lnTo>
                    <a:pt x="48133" y="854456"/>
                  </a:lnTo>
                  <a:lnTo>
                    <a:pt x="0" y="885444"/>
                  </a:lnTo>
                  <a:lnTo>
                    <a:pt x="216839" y="1222273"/>
                  </a:lnTo>
                  <a:lnTo>
                    <a:pt x="192786" y="1237742"/>
                  </a:lnTo>
                  <a:lnTo>
                    <a:pt x="333629" y="1350899"/>
                  </a:lnTo>
                  <a:close/>
                </a:path>
                <a:path w="1029334" h="1351279">
                  <a:moveTo>
                    <a:pt x="1028954" y="327025"/>
                  </a:moveTo>
                  <a:lnTo>
                    <a:pt x="995705" y="231140"/>
                  </a:lnTo>
                  <a:lnTo>
                    <a:pt x="969772" y="156337"/>
                  </a:lnTo>
                  <a:lnTo>
                    <a:pt x="947064" y="173761"/>
                  </a:lnTo>
                  <a:lnTo>
                    <a:pt x="813435" y="0"/>
                  </a:lnTo>
                  <a:lnTo>
                    <a:pt x="768223" y="34925"/>
                  </a:lnTo>
                  <a:lnTo>
                    <a:pt x="901801" y="208508"/>
                  </a:lnTo>
                  <a:lnTo>
                    <a:pt x="879094" y="225933"/>
                  </a:lnTo>
                  <a:lnTo>
                    <a:pt x="1028954" y="32702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7238549" y="2959353"/>
              <a:ext cx="807720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33350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Macro- proteinuria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18915" y="2307335"/>
              <a:ext cx="966469" cy="1236345"/>
            </a:xfrm>
            <a:custGeom>
              <a:avLst/>
              <a:gdLst/>
              <a:ahLst/>
              <a:cxnLst/>
              <a:rect l="l" t="t" r="r" b="b"/>
              <a:pathLst>
                <a:path w="966470" h="1236345">
                  <a:moveTo>
                    <a:pt x="412369" y="1235964"/>
                  </a:moveTo>
                  <a:lnTo>
                    <a:pt x="371576" y="1191260"/>
                  </a:lnTo>
                  <a:lnTo>
                    <a:pt x="290576" y="1102487"/>
                  </a:lnTo>
                  <a:lnTo>
                    <a:pt x="276644" y="1127429"/>
                  </a:lnTo>
                  <a:lnTo>
                    <a:pt x="27940" y="988695"/>
                  </a:lnTo>
                  <a:lnTo>
                    <a:pt x="0" y="1038606"/>
                  </a:lnTo>
                  <a:lnTo>
                    <a:pt x="248754" y="1177366"/>
                  </a:lnTo>
                  <a:lnTo>
                    <a:pt x="234823" y="1202309"/>
                  </a:lnTo>
                  <a:lnTo>
                    <a:pt x="412369" y="1235964"/>
                  </a:lnTo>
                  <a:close/>
                </a:path>
                <a:path w="966470" h="1236345">
                  <a:moveTo>
                    <a:pt x="966470" y="205613"/>
                  </a:moveTo>
                  <a:lnTo>
                    <a:pt x="925144" y="159131"/>
                  </a:lnTo>
                  <a:lnTo>
                    <a:pt x="846455" y="70612"/>
                  </a:lnTo>
                  <a:lnTo>
                    <a:pt x="832180" y="95402"/>
                  </a:lnTo>
                  <a:lnTo>
                    <a:pt x="666369" y="0"/>
                  </a:lnTo>
                  <a:lnTo>
                    <a:pt x="637921" y="49403"/>
                  </a:lnTo>
                  <a:lnTo>
                    <a:pt x="803694" y="144894"/>
                  </a:lnTo>
                  <a:lnTo>
                    <a:pt x="789432" y="169672"/>
                  </a:lnTo>
                  <a:lnTo>
                    <a:pt x="966470" y="20561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4165658" y="2584704"/>
              <a:ext cx="1386204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79400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Myocardial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Infarction</a:t>
              </a:r>
              <a:r>
                <a:rPr sz="1050" kern="0" spc="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&amp;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 Stroke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428551" y="3627628"/>
              <a:ext cx="1157605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61620" marR="5080" indent="-249554">
                <a:spcBef>
                  <a:spcPts val="100"/>
                </a:spcBef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Atherosclerosis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and</a:t>
              </a:r>
              <a:r>
                <a:rPr sz="1050" kern="0" spc="-1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25" dirty="0">
                  <a:solidFill>
                    <a:srgbClr val="424A52"/>
                  </a:solidFill>
                  <a:latin typeface="Arial"/>
                  <a:cs typeface="Arial"/>
                </a:rPr>
                <a:t>LVH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20" name="object 20"/>
            <p:cNvGrpSpPr/>
            <p:nvPr/>
          </p:nvGrpSpPr>
          <p:grpSpPr>
            <a:xfrm>
              <a:off x="3048769" y="1121535"/>
              <a:ext cx="7025640" cy="4511040"/>
              <a:chOff x="516585" y="1807336"/>
              <a:chExt cx="7025640" cy="4511040"/>
            </a:xfrm>
          </p:grpSpPr>
          <p:sp>
            <p:nvSpPr>
              <p:cNvPr id="21" name="object 21"/>
              <p:cNvSpPr/>
              <p:nvPr/>
            </p:nvSpPr>
            <p:spPr>
              <a:xfrm>
                <a:off x="4246626" y="1807336"/>
                <a:ext cx="151130" cy="1861820"/>
              </a:xfrm>
              <a:custGeom>
                <a:avLst/>
                <a:gdLst/>
                <a:ahLst/>
                <a:cxnLst/>
                <a:rect l="l" t="t" r="r" b="b"/>
                <a:pathLst>
                  <a:path w="151129" h="1861820">
                    <a:moveTo>
                      <a:pt x="74494" y="1747943"/>
                    </a:moveTo>
                    <a:lnTo>
                      <a:pt x="36449" y="1749552"/>
                    </a:lnTo>
                    <a:lnTo>
                      <a:pt x="98298" y="1861312"/>
                    </a:lnTo>
                    <a:lnTo>
                      <a:pt x="140590" y="1767077"/>
                    </a:lnTo>
                    <a:lnTo>
                      <a:pt x="75311" y="1767077"/>
                    </a:lnTo>
                    <a:lnTo>
                      <a:pt x="74494" y="1747943"/>
                    </a:lnTo>
                    <a:close/>
                  </a:path>
                  <a:path w="151129" h="1861820">
                    <a:moveTo>
                      <a:pt x="112469" y="1746338"/>
                    </a:moveTo>
                    <a:lnTo>
                      <a:pt x="74494" y="1747943"/>
                    </a:lnTo>
                    <a:lnTo>
                      <a:pt x="75311" y="1767077"/>
                    </a:lnTo>
                    <a:lnTo>
                      <a:pt x="113284" y="1765427"/>
                    </a:lnTo>
                    <a:lnTo>
                      <a:pt x="112469" y="1746338"/>
                    </a:lnTo>
                    <a:close/>
                  </a:path>
                  <a:path w="151129" h="1861820">
                    <a:moveTo>
                      <a:pt x="150622" y="1744726"/>
                    </a:moveTo>
                    <a:lnTo>
                      <a:pt x="112469" y="1746338"/>
                    </a:lnTo>
                    <a:lnTo>
                      <a:pt x="113284" y="1765427"/>
                    </a:lnTo>
                    <a:lnTo>
                      <a:pt x="75311" y="1767077"/>
                    </a:lnTo>
                    <a:lnTo>
                      <a:pt x="140590" y="1767077"/>
                    </a:lnTo>
                    <a:lnTo>
                      <a:pt x="150622" y="1744726"/>
                    </a:lnTo>
                    <a:close/>
                  </a:path>
                  <a:path w="151129" h="1861820">
                    <a:moveTo>
                      <a:pt x="37973" y="0"/>
                    </a:moveTo>
                    <a:lnTo>
                      <a:pt x="0" y="1650"/>
                    </a:lnTo>
                    <a:lnTo>
                      <a:pt x="74494" y="1747943"/>
                    </a:lnTo>
                    <a:lnTo>
                      <a:pt x="112469" y="1746338"/>
                    </a:lnTo>
                    <a:lnTo>
                      <a:pt x="37973" y="0"/>
                    </a:lnTo>
                    <a:close/>
                  </a:path>
                </a:pathLst>
              </a:custGeom>
              <a:solidFill>
                <a:srgbClr val="2C95FF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381750" y="1852675"/>
                <a:ext cx="676275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355600">
                    <a:moveTo>
                      <a:pt x="676275" y="355473"/>
                    </a:moveTo>
                    <a:lnTo>
                      <a:pt x="0" y="350774"/>
                    </a:lnTo>
                  </a:path>
                  <a:path w="676275" h="355600">
                    <a:moveTo>
                      <a:pt x="196850" y="0"/>
                    </a:moveTo>
                    <a:lnTo>
                      <a:pt x="7874" y="350774"/>
                    </a:lnTo>
                  </a:path>
                </a:pathLst>
              </a:custGeom>
              <a:ln w="38100">
                <a:solidFill>
                  <a:srgbClr val="2C95FF"/>
                </a:solidFill>
              </a:ln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516585" y="2572257"/>
                <a:ext cx="7025640" cy="3746500"/>
              </a:xfrm>
              <a:custGeom>
                <a:avLst/>
                <a:gdLst/>
                <a:ahLst/>
                <a:cxnLst/>
                <a:rect l="l" t="t" r="r" b="b"/>
                <a:pathLst>
                  <a:path w="7025640" h="3746500">
                    <a:moveTo>
                      <a:pt x="380657" y="3432873"/>
                    </a:moveTo>
                    <a:lnTo>
                      <a:pt x="258343" y="3469868"/>
                    </a:lnTo>
                    <a:lnTo>
                      <a:pt x="284505" y="3497542"/>
                    </a:lnTo>
                    <a:lnTo>
                      <a:pt x="51054" y="3718242"/>
                    </a:lnTo>
                    <a:lnTo>
                      <a:pt x="77216" y="3745928"/>
                    </a:lnTo>
                    <a:lnTo>
                      <a:pt x="310680" y="3525240"/>
                    </a:lnTo>
                    <a:lnTo>
                      <a:pt x="336854" y="3552914"/>
                    </a:lnTo>
                    <a:lnTo>
                      <a:pt x="361823" y="3484461"/>
                    </a:lnTo>
                    <a:lnTo>
                      <a:pt x="380657" y="3432873"/>
                    </a:lnTo>
                    <a:close/>
                  </a:path>
                  <a:path w="7025640" h="3746500">
                    <a:moveTo>
                      <a:pt x="524891" y="2879598"/>
                    </a:moveTo>
                    <a:lnTo>
                      <a:pt x="487527" y="2887053"/>
                    </a:lnTo>
                    <a:lnTo>
                      <a:pt x="37363" y="629285"/>
                    </a:lnTo>
                    <a:lnTo>
                      <a:pt x="0" y="636778"/>
                    </a:lnTo>
                    <a:lnTo>
                      <a:pt x="450138" y="2894507"/>
                    </a:lnTo>
                    <a:lnTo>
                      <a:pt x="412800" y="2901950"/>
                    </a:lnTo>
                    <a:lnTo>
                      <a:pt x="491197" y="3002915"/>
                    </a:lnTo>
                    <a:lnTo>
                      <a:pt x="515683" y="2913253"/>
                    </a:lnTo>
                    <a:lnTo>
                      <a:pt x="524891" y="2879598"/>
                    </a:lnTo>
                    <a:close/>
                  </a:path>
                  <a:path w="7025640" h="3746500">
                    <a:moveTo>
                      <a:pt x="2787192" y="3223730"/>
                    </a:moveTo>
                    <a:lnTo>
                      <a:pt x="2525953" y="3215983"/>
                    </a:lnTo>
                    <a:lnTo>
                      <a:pt x="2525966" y="3215411"/>
                    </a:lnTo>
                    <a:lnTo>
                      <a:pt x="2527096" y="3177895"/>
                    </a:lnTo>
                    <a:lnTo>
                      <a:pt x="2411145" y="3231616"/>
                    </a:lnTo>
                    <a:lnTo>
                      <a:pt x="2523667" y="3292144"/>
                    </a:lnTo>
                    <a:lnTo>
                      <a:pt x="2524810" y="3254057"/>
                    </a:lnTo>
                    <a:lnTo>
                      <a:pt x="2786049" y="3261817"/>
                    </a:lnTo>
                    <a:lnTo>
                      <a:pt x="2787192" y="3223730"/>
                    </a:lnTo>
                    <a:close/>
                  </a:path>
                  <a:path w="7025640" h="3746500">
                    <a:moveTo>
                      <a:pt x="3084753" y="2475103"/>
                    </a:moveTo>
                    <a:lnTo>
                      <a:pt x="3060750" y="2445512"/>
                    </a:lnTo>
                    <a:lnTo>
                      <a:pt x="2295360" y="3068358"/>
                    </a:lnTo>
                    <a:lnTo>
                      <a:pt x="2271318" y="3038792"/>
                    </a:lnTo>
                    <a:lnTo>
                      <a:pt x="2218613" y="3155264"/>
                    </a:lnTo>
                    <a:lnTo>
                      <a:pt x="2343454" y="3127451"/>
                    </a:lnTo>
                    <a:lnTo>
                      <a:pt x="2329192" y="3109925"/>
                    </a:lnTo>
                    <a:lnTo>
                      <a:pt x="2319388" y="3097885"/>
                    </a:lnTo>
                    <a:lnTo>
                      <a:pt x="3084753" y="2475103"/>
                    </a:lnTo>
                    <a:close/>
                  </a:path>
                  <a:path w="7025640" h="3746500">
                    <a:moveTo>
                      <a:pt x="3096818" y="2137791"/>
                    </a:moveTo>
                    <a:lnTo>
                      <a:pt x="2834424" y="2125726"/>
                    </a:lnTo>
                    <a:lnTo>
                      <a:pt x="2834475" y="2124837"/>
                    </a:lnTo>
                    <a:lnTo>
                      <a:pt x="2836214" y="2087626"/>
                    </a:lnTo>
                    <a:lnTo>
                      <a:pt x="2719374" y="2139442"/>
                    </a:lnTo>
                    <a:lnTo>
                      <a:pt x="2830880" y="2201799"/>
                    </a:lnTo>
                    <a:lnTo>
                      <a:pt x="2832646" y="2163826"/>
                    </a:lnTo>
                    <a:lnTo>
                      <a:pt x="3095040" y="2175891"/>
                    </a:lnTo>
                    <a:lnTo>
                      <a:pt x="3096818" y="2137791"/>
                    </a:lnTo>
                    <a:close/>
                  </a:path>
                  <a:path w="7025640" h="3746500">
                    <a:moveTo>
                      <a:pt x="5968416" y="33274"/>
                    </a:moveTo>
                    <a:lnTo>
                      <a:pt x="5950001" y="0"/>
                    </a:lnTo>
                    <a:lnTo>
                      <a:pt x="4883823" y="592747"/>
                    </a:lnTo>
                    <a:lnTo>
                      <a:pt x="4865294" y="559435"/>
                    </a:lnTo>
                    <a:lnTo>
                      <a:pt x="4793285" y="664972"/>
                    </a:lnTo>
                    <a:lnTo>
                      <a:pt x="4920920" y="659384"/>
                    </a:lnTo>
                    <a:lnTo>
                      <a:pt x="4907559" y="635381"/>
                    </a:lnTo>
                    <a:lnTo>
                      <a:pt x="4902403" y="626122"/>
                    </a:lnTo>
                    <a:lnTo>
                      <a:pt x="5968416" y="33274"/>
                    </a:lnTo>
                    <a:close/>
                  </a:path>
                  <a:path w="7025640" h="3746500">
                    <a:moveTo>
                      <a:pt x="7025310" y="3284791"/>
                    </a:moveTo>
                    <a:lnTo>
                      <a:pt x="6901866" y="3252076"/>
                    </a:lnTo>
                    <a:lnTo>
                      <a:pt x="6909600" y="3289376"/>
                    </a:lnTo>
                    <a:lnTo>
                      <a:pt x="5798109" y="3520198"/>
                    </a:lnTo>
                    <a:lnTo>
                      <a:pt x="5805856" y="3557498"/>
                    </a:lnTo>
                    <a:lnTo>
                      <a:pt x="6917347" y="3326676"/>
                    </a:lnTo>
                    <a:lnTo>
                      <a:pt x="6925107" y="3363988"/>
                    </a:lnTo>
                    <a:lnTo>
                      <a:pt x="7024383" y="3285515"/>
                    </a:lnTo>
                    <a:lnTo>
                      <a:pt x="7025310" y="3284791"/>
                    </a:lnTo>
                    <a:close/>
                  </a:path>
                </a:pathLst>
              </a:custGeom>
              <a:solidFill>
                <a:srgbClr val="2C95FF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724400" y="2619374"/>
                <a:ext cx="1598930" cy="396875"/>
              </a:xfrm>
              <a:custGeom>
                <a:avLst/>
                <a:gdLst/>
                <a:ahLst/>
                <a:cxnLst/>
                <a:rect l="l" t="t" r="r" b="b"/>
                <a:pathLst>
                  <a:path w="1598929" h="396875">
                    <a:moveTo>
                      <a:pt x="1598676" y="0"/>
                    </a:moveTo>
                    <a:lnTo>
                      <a:pt x="0" y="0"/>
                    </a:lnTo>
                    <a:lnTo>
                      <a:pt x="0" y="396875"/>
                    </a:lnTo>
                    <a:lnTo>
                      <a:pt x="1598676" y="396875"/>
                    </a:lnTo>
                    <a:lnTo>
                      <a:pt x="1598676" y="0"/>
                    </a:lnTo>
                    <a:close/>
                  </a:path>
                </a:pathLst>
              </a:custGeom>
              <a:solidFill>
                <a:srgbClr val="F4E29C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5" name="object 25"/>
            <p:cNvSpPr txBox="1"/>
            <p:nvPr/>
          </p:nvSpPr>
          <p:spPr>
            <a:xfrm>
              <a:off x="7256584" y="1933573"/>
              <a:ext cx="1598930" cy="202169"/>
            </a:xfrm>
            <a:prstGeom prst="rect">
              <a:avLst/>
            </a:prstGeom>
            <a:solidFill>
              <a:srgbClr val="F4E29C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64135">
                <a:lnSpc>
                  <a:spcPts val="1525"/>
                </a:lnSpc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Ventricular</a:t>
              </a:r>
              <a:r>
                <a:rPr sz="1050" kern="0" spc="1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Dilation/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7256584" y="2143166"/>
              <a:ext cx="1611630" cy="188002"/>
            </a:xfrm>
            <a:prstGeom prst="rect">
              <a:avLst/>
            </a:prstGeom>
            <a:solidFill>
              <a:srgbClr val="F4E29C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Cognitive</a:t>
              </a:r>
              <a:r>
                <a:rPr sz="1050" kern="0" spc="-30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Dysfunction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27" name="object 27"/>
            <p:cNvGrpSpPr/>
            <p:nvPr/>
          </p:nvGrpSpPr>
          <p:grpSpPr>
            <a:xfrm>
              <a:off x="2887784" y="933449"/>
              <a:ext cx="7727950" cy="5002530"/>
              <a:chOff x="355600" y="1619250"/>
              <a:chExt cx="7727950" cy="5002530"/>
            </a:xfrm>
          </p:grpSpPr>
          <p:sp>
            <p:nvSpPr>
              <p:cNvPr id="28" name="object 28"/>
              <p:cNvSpPr/>
              <p:nvPr/>
            </p:nvSpPr>
            <p:spPr>
              <a:xfrm>
                <a:off x="3795776" y="4508500"/>
                <a:ext cx="126238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62379" h="360679">
                    <a:moveTo>
                      <a:pt x="1201927" y="0"/>
                    </a:moveTo>
                    <a:lnTo>
                      <a:pt x="59944" y="0"/>
                    </a:lnTo>
                    <a:lnTo>
                      <a:pt x="36593" y="4724"/>
                    </a:lnTo>
                    <a:lnTo>
                      <a:pt x="17541" y="17605"/>
                    </a:lnTo>
                    <a:lnTo>
                      <a:pt x="4704" y="36701"/>
                    </a:lnTo>
                    <a:lnTo>
                      <a:pt x="0" y="60070"/>
                    </a:lnTo>
                    <a:lnTo>
                      <a:pt x="0" y="300355"/>
                    </a:lnTo>
                    <a:lnTo>
                      <a:pt x="4704" y="323705"/>
                    </a:lnTo>
                    <a:lnTo>
                      <a:pt x="17541" y="342757"/>
                    </a:lnTo>
                    <a:lnTo>
                      <a:pt x="36593" y="355594"/>
                    </a:lnTo>
                    <a:lnTo>
                      <a:pt x="59944" y="360299"/>
                    </a:lnTo>
                    <a:lnTo>
                      <a:pt x="1201927" y="360299"/>
                    </a:lnTo>
                    <a:lnTo>
                      <a:pt x="1225297" y="355594"/>
                    </a:lnTo>
                    <a:lnTo>
                      <a:pt x="1244393" y="342757"/>
                    </a:lnTo>
                    <a:lnTo>
                      <a:pt x="1257274" y="323705"/>
                    </a:lnTo>
                    <a:lnTo>
                      <a:pt x="1261999" y="300355"/>
                    </a:lnTo>
                    <a:lnTo>
                      <a:pt x="1261999" y="60070"/>
                    </a:lnTo>
                    <a:lnTo>
                      <a:pt x="1257274" y="36701"/>
                    </a:lnTo>
                    <a:lnTo>
                      <a:pt x="1244393" y="17605"/>
                    </a:lnTo>
                    <a:lnTo>
                      <a:pt x="1225297" y="4724"/>
                    </a:lnTo>
                    <a:lnTo>
                      <a:pt x="1201927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9" name="object 2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71976" y="4594161"/>
                <a:ext cx="1101725" cy="201612"/>
              </a:xfrm>
              <a:prstGeom prst="rect">
                <a:avLst/>
              </a:prstGeom>
            </p:spPr>
          </p:pic>
          <p:sp>
            <p:nvSpPr>
              <p:cNvPr id="30" name="object 30"/>
              <p:cNvSpPr/>
              <p:nvPr/>
            </p:nvSpPr>
            <p:spPr>
              <a:xfrm>
                <a:off x="6967601" y="2030476"/>
                <a:ext cx="111633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329" h="360680">
                    <a:moveTo>
                      <a:pt x="1055877" y="0"/>
                    </a:moveTo>
                    <a:lnTo>
                      <a:pt x="59944" y="0"/>
                    </a:lnTo>
                    <a:lnTo>
                      <a:pt x="36593" y="4704"/>
                    </a:lnTo>
                    <a:lnTo>
                      <a:pt x="17541" y="17541"/>
                    </a:lnTo>
                    <a:lnTo>
                      <a:pt x="4704" y="36593"/>
                    </a:lnTo>
                    <a:lnTo>
                      <a:pt x="0" y="59944"/>
                    </a:lnTo>
                    <a:lnTo>
                      <a:pt x="0" y="300227"/>
                    </a:lnTo>
                    <a:lnTo>
                      <a:pt x="4704" y="323597"/>
                    </a:lnTo>
                    <a:lnTo>
                      <a:pt x="17541" y="342693"/>
                    </a:lnTo>
                    <a:lnTo>
                      <a:pt x="36593" y="355574"/>
                    </a:lnTo>
                    <a:lnTo>
                      <a:pt x="59944" y="360299"/>
                    </a:lnTo>
                    <a:lnTo>
                      <a:pt x="1055877" y="360299"/>
                    </a:lnTo>
                    <a:lnTo>
                      <a:pt x="1079247" y="355574"/>
                    </a:lnTo>
                    <a:lnTo>
                      <a:pt x="1098343" y="342693"/>
                    </a:lnTo>
                    <a:lnTo>
                      <a:pt x="1111224" y="323597"/>
                    </a:lnTo>
                    <a:lnTo>
                      <a:pt x="1115949" y="300227"/>
                    </a:lnTo>
                    <a:lnTo>
                      <a:pt x="1115949" y="59944"/>
                    </a:lnTo>
                    <a:lnTo>
                      <a:pt x="1111224" y="36593"/>
                    </a:lnTo>
                    <a:lnTo>
                      <a:pt x="1098343" y="17541"/>
                    </a:lnTo>
                    <a:lnTo>
                      <a:pt x="1079247" y="4704"/>
                    </a:lnTo>
                    <a:lnTo>
                      <a:pt x="1055877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1" name="object 3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23100" y="2116073"/>
                <a:ext cx="1028700" cy="200025"/>
              </a:xfrm>
              <a:prstGeom prst="rect">
                <a:avLst/>
              </a:prstGeom>
            </p:spPr>
          </p:pic>
          <p:sp>
            <p:nvSpPr>
              <p:cNvPr id="32" name="object 32"/>
              <p:cNvSpPr/>
              <p:nvPr/>
            </p:nvSpPr>
            <p:spPr>
              <a:xfrm>
                <a:off x="6164326" y="1619250"/>
                <a:ext cx="135890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8900" h="360680">
                    <a:moveTo>
                      <a:pt x="1298828" y="0"/>
                    </a:moveTo>
                    <a:lnTo>
                      <a:pt x="59944" y="0"/>
                    </a:lnTo>
                    <a:lnTo>
                      <a:pt x="36593" y="4724"/>
                    </a:lnTo>
                    <a:lnTo>
                      <a:pt x="17541" y="17605"/>
                    </a:lnTo>
                    <a:lnTo>
                      <a:pt x="4704" y="36701"/>
                    </a:lnTo>
                    <a:lnTo>
                      <a:pt x="0" y="60071"/>
                    </a:lnTo>
                    <a:lnTo>
                      <a:pt x="0" y="300354"/>
                    </a:lnTo>
                    <a:lnTo>
                      <a:pt x="4704" y="323724"/>
                    </a:lnTo>
                    <a:lnTo>
                      <a:pt x="17541" y="342820"/>
                    </a:lnTo>
                    <a:lnTo>
                      <a:pt x="36593" y="355701"/>
                    </a:lnTo>
                    <a:lnTo>
                      <a:pt x="59944" y="360425"/>
                    </a:lnTo>
                    <a:lnTo>
                      <a:pt x="1298828" y="360425"/>
                    </a:lnTo>
                    <a:lnTo>
                      <a:pt x="1322198" y="355701"/>
                    </a:lnTo>
                    <a:lnTo>
                      <a:pt x="1341294" y="342820"/>
                    </a:lnTo>
                    <a:lnTo>
                      <a:pt x="1354175" y="323724"/>
                    </a:lnTo>
                    <a:lnTo>
                      <a:pt x="1358900" y="300354"/>
                    </a:lnTo>
                    <a:lnTo>
                      <a:pt x="1358900" y="60071"/>
                    </a:lnTo>
                    <a:lnTo>
                      <a:pt x="1354175" y="36701"/>
                    </a:lnTo>
                    <a:lnTo>
                      <a:pt x="1341294" y="17605"/>
                    </a:lnTo>
                    <a:lnTo>
                      <a:pt x="1322198" y="4724"/>
                    </a:lnTo>
                    <a:lnTo>
                      <a:pt x="1298828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3" name="object 3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96076" y="1700212"/>
                <a:ext cx="1263650" cy="201612"/>
              </a:xfrm>
              <a:prstGeom prst="rect">
                <a:avLst/>
              </a:prstGeom>
            </p:spPr>
          </p:pic>
          <p:sp>
            <p:nvSpPr>
              <p:cNvPr id="34" name="object 34"/>
              <p:cNvSpPr/>
              <p:nvPr/>
            </p:nvSpPr>
            <p:spPr>
              <a:xfrm>
                <a:off x="355600" y="2955925"/>
                <a:ext cx="109728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7280" h="360679">
                    <a:moveTo>
                      <a:pt x="1036955" y="0"/>
                    </a:moveTo>
                    <a:lnTo>
                      <a:pt x="60058" y="0"/>
                    </a:lnTo>
                    <a:lnTo>
                      <a:pt x="36679" y="4724"/>
                    </a:lnTo>
                    <a:lnTo>
                      <a:pt x="17589" y="17605"/>
                    </a:lnTo>
                    <a:lnTo>
                      <a:pt x="4719" y="36701"/>
                    </a:lnTo>
                    <a:lnTo>
                      <a:pt x="0" y="60071"/>
                    </a:lnTo>
                    <a:lnTo>
                      <a:pt x="0" y="300354"/>
                    </a:lnTo>
                    <a:lnTo>
                      <a:pt x="4719" y="323724"/>
                    </a:lnTo>
                    <a:lnTo>
                      <a:pt x="17589" y="342820"/>
                    </a:lnTo>
                    <a:lnTo>
                      <a:pt x="36679" y="355701"/>
                    </a:lnTo>
                    <a:lnTo>
                      <a:pt x="60058" y="360425"/>
                    </a:lnTo>
                    <a:lnTo>
                      <a:pt x="1036955" y="360425"/>
                    </a:lnTo>
                    <a:lnTo>
                      <a:pt x="1060324" y="355701"/>
                    </a:lnTo>
                    <a:lnTo>
                      <a:pt x="1079420" y="342820"/>
                    </a:lnTo>
                    <a:lnTo>
                      <a:pt x="1092301" y="323724"/>
                    </a:lnTo>
                    <a:lnTo>
                      <a:pt x="1097026" y="300354"/>
                    </a:lnTo>
                    <a:lnTo>
                      <a:pt x="1097026" y="60071"/>
                    </a:lnTo>
                    <a:lnTo>
                      <a:pt x="1092301" y="36701"/>
                    </a:lnTo>
                    <a:lnTo>
                      <a:pt x="1079420" y="17605"/>
                    </a:lnTo>
                    <a:lnTo>
                      <a:pt x="1060324" y="4724"/>
                    </a:lnTo>
                    <a:lnTo>
                      <a:pt x="1036955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5" name="object 3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7825" y="3038411"/>
                <a:ext cx="1039812" cy="201612"/>
              </a:xfrm>
              <a:prstGeom prst="rect">
                <a:avLst/>
              </a:prstGeom>
            </p:spPr>
          </p:pic>
          <p:pic>
            <p:nvPicPr>
              <p:cNvPr id="36" name="object 36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33800" y="5010150"/>
                <a:ext cx="1681226" cy="373125"/>
              </a:xfrm>
              <a:prstGeom prst="rect">
                <a:avLst/>
              </a:prstGeom>
            </p:spPr>
          </p:pic>
          <p:sp>
            <p:nvSpPr>
              <p:cNvPr id="37" name="object 37"/>
              <p:cNvSpPr/>
              <p:nvPr/>
            </p:nvSpPr>
            <p:spPr>
              <a:xfrm>
                <a:off x="3468751" y="5524500"/>
                <a:ext cx="205295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052954" h="360679">
                    <a:moveTo>
                      <a:pt x="1992502" y="0"/>
                    </a:moveTo>
                    <a:lnTo>
                      <a:pt x="59944" y="0"/>
                    </a:lnTo>
                    <a:lnTo>
                      <a:pt x="36593" y="4724"/>
                    </a:lnTo>
                    <a:lnTo>
                      <a:pt x="17541" y="17605"/>
                    </a:lnTo>
                    <a:lnTo>
                      <a:pt x="4704" y="36701"/>
                    </a:lnTo>
                    <a:lnTo>
                      <a:pt x="0" y="60071"/>
                    </a:lnTo>
                    <a:lnTo>
                      <a:pt x="0" y="300304"/>
                    </a:lnTo>
                    <a:lnTo>
                      <a:pt x="4704" y="323682"/>
                    </a:lnTo>
                    <a:lnTo>
                      <a:pt x="17541" y="342772"/>
                    </a:lnTo>
                    <a:lnTo>
                      <a:pt x="36593" y="355643"/>
                    </a:lnTo>
                    <a:lnTo>
                      <a:pt x="59944" y="360362"/>
                    </a:lnTo>
                    <a:lnTo>
                      <a:pt x="1992502" y="360362"/>
                    </a:lnTo>
                    <a:lnTo>
                      <a:pt x="2015872" y="355643"/>
                    </a:lnTo>
                    <a:lnTo>
                      <a:pt x="2034968" y="342772"/>
                    </a:lnTo>
                    <a:lnTo>
                      <a:pt x="2047849" y="323682"/>
                    </a:lnTo>
                    <a:lnTo>
                      <a:pt x="2052574" y="300304"/>
                    </a:lnTo>
                    <a:lnTo>
                      <a:pt x="2052574" y="60071"/>
                    </a:lnTo>
                    <a:lnTo>
                      <a:pt x="2047849" y="36701"/>
                    </a:lnTo>
                    <a:lnTo>
                      <a:pt x="2034968" y="17605"/>
                    </a:lnTo>
                    <a:lnTo>
                      <a:pt x="2015872" y="4724"/>
                    </a:lnTo>
                    <a:lnTo>
                      <a:pt x="1992502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8" name="object 38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43300" y="5600700"/>
                <a:ext cx="1911350" cy="201612"/>
              </a:xfrm>
              <a:prstGeom prst="rect">
                <a:avLst/>
              </a:prstGeom>
            </p:spPr>
          </p:pic>
          <p:sp>
            <p:nvSpPr>
              <p:cNvPr id="39" name="object 39"/>
              <p:cNvSpPr/>
              <p:nvPr/>
            </p:nvSpPr>
            <p:spPr>
              <a:xfrm>
                <a:off x="365125" y="6261100"/>
                <a:ext cx="159702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597025" h="360679">
                    <a:moveTo>
                      <a:pt x="1536954" y="0"/>
                    </a:moveTo>
                    <a:lnTo>
                      <a:pt x="60058" y="0"/>
                    </a:lnTo>
                    <a:lnTo>
                      <a:pt x="36679" y="4719"/>
                    </a:lnTo>
                    <a:lnTo>
                      <a:pt x="17589" y="17589"/>
                    </a:lnTo>
                    <a:lnTo>
                      <a:pt x="4719" y="36679"/>
                    </a:lnTo>
                    <a:lnTo>
                      <a:pt x="0" y="60058"/>
                    </a:lnTo>
                    <a:lnTo>
                      <a:pt x="0" y="300304"/>
                    </a:lnTo>
                    <a:lnTo>
                      <a:pt x="4719" y="323682"/>
                    </a:lnTo>
                    <a:lnTo>
                      <a:pt x="17589" y="342773"/>
                    </a:lnTo>
                    <a:lnTo>
                      <a:pt x="36679" y="355643"/>
                    </a:lnTo>
                    <a:lnTo>
                      <a:pt x="60058" y="360362"/>
                    </a:lnTo>
                    <a:lnTo>
                      <a:pt x="1536954" y="360362"/>
                    </a:lnTo>
                    <a:lnTo>
                      <a:pt x="1560323" y="355643"/>
                    </a:lnTo>
                    <a:lnTo>
                      <a:pt x="1579419" y="342773"/>
                    </a:lnTo>
                    <a:lnTo>
                      <a:pt x="1592300" y="323682"/>
                    </a:lnTo>
                    <a:lnTo>
                      <a:pt x="1597025" y="300304"/>
                    </a:lnTo>
                    <a:lnTo>
                      <a:pt x="1597025" y="60058"/>
                    </a:lnTo>
                    <a:lnTo>
                      <a:pt x="1592300" y="36679"/>
                    </a:lnTo>
                    <a:lnTo>
                      <a:pt x="1579419" y="17589"/>
                    </a:lnTo>
                    <a:lnTo>
                      <a:pt x="1560323" y="4719"/>
                    </a:lnTo>
                    <a:lnTo>
                      <a:pt x="1536954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40" name="object 40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9575" y="6318250"/>
                <a:ext cx="1478026" cy="230187"/>
              </a:xfrm>
              <a:prstGeom prst="rect">
                <a:avLst/>
              </a:prstGeom>
            </p:spPr>
          </p:pic>
          <p:sp>
            <p:nvSpPr>
              <p:cNvPr id="41" name="object 41"/>
              <p:cNvSpPr/>
              <p:nvPr/>
            </p:nvSpPr>
            <p:spPr>
              <a:xfrm>
                <a:off x="2244979" y="2040127"/>
                <a:ext cx="1184275" cy="1681480"/>
              </a:xfrm>
              <a:custGeom>
                <a:avLst/>
                <a:gdLst/>
                <a:ahLst/>
                <a:cxnLst/>
                <a:rect l="l" t="t" r="r" b="b"/>
                <a:pathLst>
                  <a:path w="1184275" h="1681479">
                    <a:moveTo>
                      <a:pt x="1102922" y="1598256"/>
                    </a:moveTo>
                    <a:lnTo>
                      <a:pt x="1071625" y="1620139"/>
                    </a:lnTo>
                    <a:lnTo>
                      <a:pt x="1184020" y="1680972"/>
                    </a:lnTo>
                    <a:lnTo>
                      <a:pt x="1174095" y="1613789"/>
                    </a:lnTo>
                    <a:lnTo>
                      <a:pt x="1113790" y="1613789"/>
                    </a:lnTo>
                    <a:lnTo>
                      <a:pt x="1102922" y="1598256"/>
                    </a:lnTo>
                    <a:close/>
                  </a:path>
                  <a:path w="1184275" h="1681479">
                    <a:moveTo>
                      <a:pt x="1134164" y="1576412"/>
                    </a:moveTo>
                    <a:lnTo>
                      <a:pt x="1102922" y="1598256"/>
                    </a:lnTo>
                    <a:lnTo>
                      <a:pt x="1113790" y="1613789"/>
                    </a:lnTo>
                    <a:lnTo>
                      <a:pt x="1145032" y="1591945"/>
                    </a:lnTo>
                    <a:lnTo>
                      <a:pt x="1134164" y="1576412"/>
                    </a:lnTo>
                    <a:close/>
                  </a:path>
                  <a:path w="1184275" h="1681479">
                    <a:moveTo>
                      <a:pt x="1165351" y="1554607"/>
                    </a:moveTo>
                    <a:lnTo>
                      <a:pt x="1134164" y="1576412"/>
                    </a:lnTo>
                    <a:lnTo>
                      <a:pt x="1145032" y="1591945"/>
                    </a:lnTo>
                    <a:lnTo>
                      <a:pt x="1113790" y="1613789"/>
                    </a:lnTo>
                    <a:lnTo>
                      <a:pt x="1174095" y="1613789"/>
                    </a:lnTo>
                    <a:lnTo>
                      <a:pt x="1165351" y="1554607"/>
                    </a:lnTo>
                    <a:close/>
                  </a:path>
                  <a:path w="1184275" h="1681479">
                    <a:moveTo>
                      <a:pt x="31241" y="0"/>
                    </a:moveTo>
                    <a:lnTo>
                      <a:pt x="0" y="21844"/>
                    </a:lnTo>
                    <a:lnTo>
                      <a:pt x="1102922" y="1598256"/>
                    </a:lnTo>
                    <a:lnTo>
                      <a:pt x="1134164" y="1576412"/>
                    </a:lnTo>
                    <a:lnTo>
                      <a:pt x="31241" y="0"/>
                    </a:lnTo>
                    <a:close/>
                  </a:path>
                </a:pathLst>
              </a:custGeom>
              <a:solidFill>
                <a:srgbClr val="2C95FF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2577592" y="2898775"/>
                <a:ext cx="570865" cy="316230"/>
              </a:xfrm>
              <a:custGeom>
                <a:avLst/>
                <a:gdLst/>
                <a:ahLst/>
                <a:cxnLst/>
                <a:rect l="l" t="t" r="r" b="b"/>
                <a:pathLst>
                  <a:path w="570864" h="316230">
                    <a:moveTo>
                      <a:pt x="405168" y="53986"/>
                    </a:moveTo>
                    <a:lnTo>
                      <a:pt x="0" y="265175"/>
                    </a:lnTo>
                    <a:lnTo>
                      <a:pt x="26415" y="315849"/>
                    </a:lnTo>
                    <a:lnTo>
                      <a:pt x="431584" y="104659"/>
                    </a:lnTo>
                    <a:lnTo>
                      <a:pt x="405168" y="53986"/>
                    </a:lnTo>
                    <a:close/>
                  </a:path>
                  <a:path w="570864" h="316230">
                    <a:moveTo>
                      <a:pt x="530944" y="40766"/>
                    </a:moveTo>
                    <a:lnTo>
                      <a:pt x="430530" y="40766"/>
                    </a:lnTo>
                    <a:lnTo>
                      <a:pt x="456945" y="91439"/>
                    </a:lnTo>
                    <a:lnTo>
                      <a:pt x="431584" y="104659"/>
                    </a:lnTo>
                    <a:lnTo>
                      <a:pt x="444753" y="129921"/>
                    </a:lnTo>
                    <a:lnTo>
                      <a:pt x="530944" y="40766"/>
                    </a:lnTo>
                    <a:close/>
                  </a:path>
                  <a:path w="570864" h="316230">
                    <a:moveTo>
                      <a:pt x="430530" y="40766"/>
                    </a:moveTo>
                    <a:lnTo>
                      <a:pt x="405168" y="53986"/>
                    </a:lnTo>
                    <a:lnTo>
                      <a:pt x="431584" y="104659"/>
                    </a:lnTo>
                    <a:lnTo>
                      <a:pt x="456945" y="91439"/>
                    </a:lnTo>
                    <a:lnTo>
                      <a:pt x="430530" y="40766"/>
                    </a:lnTo>
                    <a:close/>
                  </a:path>
                  <a:path w="570864" h="316230">
                    <a:moveTo>
                      <a:pt x="570357" y="0"/>
                    </a:moveTo>
                    <a:lnTo>
                      <a:pt x="391921" y="28575"/>
                    </a:lnTo>
                    <a:lnTo>
                      <a:pt x="405168" y="53986"/>
                    </a:lnTo>
                    <a:lnTo>
                      <a:pt x="430530" y="40766"/>
                    </a:lnTo>
                    <a:lnTo>
                      <a:pt x="530944" y="40766"/>
                    </a:lnTo>
                    <a:lnTo>
                      <a:pt x="570357" y="0"/>
                    </a:lnTo>
                    <a:close/>
                  </a:path>
                </a:pathLst>
              </a:custGeom>
              <a:solidFill>
                <a:srgbClr val="FF9900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3300476" y="1620900"/>
                <a:ext cx="194818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948179" h="360680">
                    <a:moveTo>
                      <a:pt x="1887727" y="0"/>
                    </a:moveTo>
                    <a:lnTo>
                      <a:pt x="59944" y="0"/>
                    </a:lnTo>
                    <a:lnTo>
                      <a:pt x="36593" y="4704"/>
                    </a:lnTo>
                    <a:lnTo>
                      <a:pt x="17541" y="17541"/>
                    </a:lnTo>
                    <a:lnTo>
                      <a:pt x="4704" y="36593"/>
                    </a:lnTo>
                    <a:lnTo>
                      <a:pt x="0" y="59944"/>
                    </a:lnTo>
                    <a:lnTo>
                      <a:pt x="0" y="300227"/>
                    </a:lnTo>
                    <a:lnTo>
                      <a:pt x="4704" y="323597"/>
                    </a:lnTo>
                    <a:lnTo>
                      <a:pt x="17541" y="342693"/>
                    </a:lnTo>
                    <a:lnTo>
                      <a:pt x="36593" y="355574"/>
                    </a:lnTo>
                    <a:lnTo>
                      <a:pt x="59944" y="360299"/>
                    </a:lnTo>
                    <a:lnTo>
                      <a:pt x="1887727" y="360299"/>
                    </a:lnTo>
                    <a:lnTo>
                      <a:pt x="1911097" y="355574"/>
                    </a:lnTo>
                    <a:lnTo>
                      <a:pt x="1930193" y="342693"/>
                    </a:lnTo>
                    <a:lnTo>
                      <a:pt x="1943074" y="323597"/>
                    </a:lnTo>
                    <a:lnTo>
                      <a:pt x="1947799" y="300227"/>
                    </a:lnTo>
                    <a:lnTo>
                      <a:pt x="1947799" y="59944"/>
                    </a:lnTo>
                    <a:lnTo>
                      <a:pt x="1943074" y="36593"/>
                    </a:lnTo>
                    <a:lnTo>
                      <a:pt x="1930193" y="17541"/>
                    </a:lnTo>
                    <a:lnTo>
                      <a:pt x="1911097" y="4704"/>
                    </a:lnTo>
                    <a:lnTo>
                      <a:pt x="1887727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44" name="object 44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22701" y="1695386"/>
                <a:ext cx="1892300" cy="211137"/>
              </a:xfrm>
              <a:prstGeom prst="rect">
                <a:avLst/>
              </a:prstGeom>
            </p:spPr>
          </p:pic>
          <p:sp>
            <p:nvSpPr>
              <p:cNvPr id="45" name="object 45"/>
              <p:cNvSpPr/>
              <p:nvPr/>
            </p:nvSpPr>
            <p:spPr>
              <a:xfrm>
                <a:off x="4085082" y="2562733"/>
                <a:ext cx="48387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114300">
                    <a:moveTo>
                      <a:pt x="404829" y="27431"/>
                    </a:moveTo>
                    <a:lnTo>
                      <a:pt x="339851" y="27431"/>
                    </a:lnTo>
                    <a:lnTo>
                      <a:pt x="342138" y="84454"/>
                    </a:lnTo>
                    <a:lnTo>
                      <a:pt x="313561" y="85586"/>
                    </a:lnTo>
                    <a:lnTo>
                      <a:pt x="314705" y="114172"/>
                    </a:lnTo>
                    <a:lnTo>
                      <a:pt x="483742" y="50291"/>
                    </a:lnTo>
                    <a:lnTo>
                      <a:pt x="404829" y="27431"/>
                    </a:lnTo>
                    <a:close/>
                  </a:path>
                  <a:path w="483870" h="114300">
                    <a:moveTo>
                      <a:pt x="311277" y="28553"/>
                    </a:moveTo>
                    <a:lnTo>
                      <a:pt x="0" y="40766"/>
                    </a:lnTo>
                    <a:lnTo>
                      <a:pt x="2285" y="97916"/>
                    </a:lnTo>
                    <a:lnTo>
                      <a:pt x="313561" y="85586"/>
                    </a:lnTo>
                    <a:lnTo>
                      <a:pt x="311277" y="28553"/>
                    </a:lnTo>
                    <a:close/>
                  </a:path>
                  <a:path w="483870" h="114300">
                    <a:moveTo>
                      <a:pt x="339851" y="27431"/>
                    </a:moveTo>
                    <a:lnTo>
                      <a:pt x="311277" y="28553"/>
                    </a:lnTo>
                    <a:lnTo>
                      <a:pt x="313561" y="85586"/>
                    </a:lnTo>
                    <a:lnTo>
                      <a:pt x="342138" y="84454"/>
                    </a:lnTo>
                    <a:lnTo>
                      <a:pt x="339851" y="27431"/>
                    </a:lnTo>
                    <a:close/>
                  </a:path>
                  <a:path w="483870" h="114300">
                    <a:moveTo>
                      <a:pt x="310133" y="0"/>
                    </a:moveTo>
                    <a:lnTo>
                      <a:pt x="311277" y="28553"/>
                    </a:lnTo>
                    <a:lnTo>
                      <a:pt x="339851" y="27431"/>
                    </a:lnTo>
                    <a:lnTo>
                      <a:pt x="404829" y="27431"/>
                    </a:lnTo>
                    <a:lnTo>
                      <a:pt x="310133" y="0"/>
                    </a:lnTo>
                    <a:close/>
                  </a:path>
                </a:pathLst>
              </a:custGeom>
              <a:solidFill>
                <a:srgbClr val="FF9900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6" name="object 46"/>
            <p:cNvSpPr txBox="1"/>
            <p:nvPr/>
          </p:nvSpPr>
          <p:spPr>
            <a:xfrm>
              <a:off x="5678864" y="1966948"/>
              <a:ext cx="928369" cy="202169"/>
            </a:xfrm>
            <a:prstGeom prst="rect">
              <a:avLst/>
            </a:prstGeom>
            <a:solidFill>
              <a:srgbClr val="F4E29C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3810">
                <a:lnSpc>
                  <a:spcPts val="1530"/>
                </a:lnSpc>
              </a:pP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Remodelling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47" name="object 47"/>
            <p:cNvGrpSpPr/>
            <p:nvPr/>
          </p:nvGrpSpPr>
          <p:grpSpPr>
            <a:xfrm>
              <a:off x="4456297" y="2801936"/>
              <a:ext cx="6870700" cy="2838450"/>
              <a:chOff x="1924113" y="3487737"/>
              <a:chExt cx="6870700" cy="2838450"/>
            </a:xfrm>
          </p:grpSpPr>
          <p:sp>
            <p:nvSpPr>
              <p:cNvPr id="48" name="object 48"/>
              <p:cNvSpPr/>
              <p:nvPr/>
            </p:nvSpPr>
            <p:spPr>
              <a:xfrm>
                <a:off x="4419600" y="5938837"/>
                <a:ext cx="1951355" cy="387350"/>
              </a:xfrm>
              <a:custGeom>
                <a:avLst/>
                <a:gdLst/>
                <a:ahLst/>
                <a:cxnLst/>
                <a:rect l="l" t="t" r="r" b="b"/>
                <a:pathLst>
                  <a:path w="1951354" h="387350">
                    <a:moveTo>
                      <a:pt x="1886458" y="0"/>
                    </a:moveTo>
                    <a:lnTo>
                      <a:pt x="64515" y="0"/>
                    </a:lnTo>
                    <a:lnTo>
                      <a:pt x="39433" y="5073"/>
                    </a:lnTo>
                    <a:lnTo>
                      <a:pt x="18922" y="18908"/>
                    </a:lnTo>
                    <a:lnTo>
                      <a:pt x="5079" y="39428"/>
                    </a:lnTo>
                    <a:lnTo>
                      <a:pt x="0" y="64554"/>
                    </a:lnTo>
                    <a:lnTo>
                      <a:pt x="0" y="322795"/>
                    </a:lnTo>
                    <a:lnTo>
                      <a:pt x="5079" y="347921"/>
                    </a:lnTo>
                    <a:lnTo>
                      <a:pt x="18922" y="368441"/>
                    </a:lnTo>
                    <a:lnTo>
                      <a:pt x="39433" y="382276"/>
                    </a:lnTo>
                    <a:lnTo>
                      <a:pt x="64515" y="387350"/>
                    </a:lnTo>
                    <a:lnTo>
                      <a:pt x="1886458" y="387350"/>
                    </a:lnTo>
                    <a:lnTo>
                      <a:pt x="1911613" y="382276"/>
                    </a:lnTo>
                    <a:lnTo>
                      <a:pt x="1932162" y="368441"/>
                    </a:lnTo>
                    <a:lnTo>
                      <a:pt x="1946019" y="347921"/>
                    </a:lnTo>
                    <a:lnTo>
                      <a:pt x="1951101" y="322795"/>
                    </a:lnTo>
                    <a:lnTo>
                      <a:pt x="1951101" y="64554"/>
                    </a:lnTo>
                    <a:lnTo>
                      <a:pt x="1946019" y="39428"/>
                    </a:lnTo>
                    <a:lnTo>
                      <a:pt x="1932162" y="18908"/>
                    </a:lnTo>
                    <a:lnTo>
                      <a:pt x="1911613" y="5073"/>
                    </a:lnTo>
                    <a:lnTo>
                      <a:pt x="1886458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1938401" y="3502025"/>
                <a:ext cx="6842125" cy="2611755"/>
              </a:xfrm>
              <a:custGeom>
                <a:avLst/>
                <a:gdLst/>
                <a:ahLst/>
                <a:cxnLst/>
                <a:rect l="l" t="t" r="r" b="b"/>
                <a:pathLst>
                  <a:path w="6842125" h="2611754">
                    <a:moveTo>
                      <a:pt x="0" y="1298575"/>
                    </a:moveTo>
                    <a:lnTo>
                      <a:pt x="13746" y="1237261"/>
                    </a:lnTo>
                    <a:lnTo>
                      <a:pt x="53045" y="1180537"/>
                    </a:lnTo>
                    <a:lnTo>
                      <a:pt x="81369" y="1154331"/>
                    </a:lnTo>
                    <a:lnTo>
                      <a:pt x="114990" y="1129795"/>
                    </a:lnTo>
                    <a:lnTo>
                      <a:pt x="153546" y="1107102"/>
                    </a:lnTo>
                    <a:lnTo>
                      <a:pt x="196673" y="1086427"/>
                    </a:lnTo>
                    <a:lnTo>
                      <a:pt x="244007" y="1067945"/>
                    </a:lnTo>
                    <a:lnTo>
                      <a:pt x="295185" y="1051828"/>
                    </a:lnTo>
                    <a:lnTo>
                      <a:pt x="349843" y="1038251"/>
                    </a:lnTo>
                    <a:lnTo>
                      <a:pt x="407619" y="1027388"/>
                    </a:lnTo>
                    <a:lnTo>
                      <a:pt x="468147" y="1019413"/>
                    </a:lnTo>
                    <a:lnTo>
                      <a:pt x="531066" y="1014501"/>
                    </a:lnTo>
                    <a:lnTo>
                      <a:pt x="596011" y="1012825"/>
                    </a:lnTo>
                    <a:lnTo>
                      <a:pt x="660979" y="1014501"/>
                    </a:lnTo>
                    <a:lnTo>
                      <a:pt x="723918" y="1019413"/>
                    </a:lnTo>
                    <a:lnTo>
                      <a:pt x="784464" y="1027388"/>
                    </a:lnTo>
                    <a:lnTo>
                      <a:pt x="842254" y="1038251"/>
                    </a:lnTo>
                    <a:lnTo>
                      <a:pt x="896925" y="1051828"/>
                    </a:lnTo>
                    <a:lnTo>
                      <a:pt x="948113" y="1067945"/>
                    </a:lnTo>
                    <a:lnTo>
                      <a:pt x="995456" y="1086427"/>
                    </a:lnTo>
                    <a:lnTo>
                      <a:pt x="1038589" y="1107102"/>
                    </a:lnTo>
                    <a:lnTo>
                      <a:pt x="1077149" y="1129795"/>
                    </a:lnTo>
                    <a:lnTo>
                      <a:pt x="1110774" y="1154331"/>
                    </a:lnTo>
                    <a:lnTo>
                      <a:pt x="1139100" y="1180537"/>
                    </a:lnTo>
                    <a:lnTo>
                      <a:pt x="1178402" y="1237261"/>
                    </a:lnTo>
                    <a:lnTo>
                      <a:pt x="1192149" y="1298575"/>
                    </a:lnTo>
                    <a:lnTo>
                      <a:pt x="1188651" y="1329718"/>
                    </a:lnTo>
                    <a:lnTo>
                      <a:pt x="1161764" y="1388911"/>
                    </a:lnTo>
                    <a:lnTo>
                      <a:pt x="1110774" y="1442818"/>
                    </a:lnTo>
                    <a:lnTo>
                      <a:pt x="1077149" y="1467354"/>
                    </a:lnTo>
                    <a:lnTo>
                      <a:pt x="1038589" y="1490047"/>
                    </a:lnTo>
                    <a:lnTo>
                      <a:pt x="995456" y="1510722"/>
                    </a:lnTo>
                    <a:lnTo>
                      <a:pt x="948113" y="1529204"/>
                    </a:lnTo>
                    <a:lnTo>
                      <a:pt x="896925" y="1545321"/>
                    </a:lnTo>
                    <a:lnTo>
                      <a:pt x="842254" y="1558898"/>
                    </a:lnTo>
                    <a:lnTo>
                      <a:pt x="784464" y="1569761"/>
                    </a:lnTo>
                    <a:lnTo>
                      <a:pt x="723918" y="1577736"/>
                    </a:lnTo>
                    <a:lnTo>
                      <a:pt x="660979" y="1582648"/>
                    </a:lnTo>
                    <a:lnTo>
                      <a:pt x="596011" y="1584325"/>
                    </a:lnTo>
                    <a:lnTo>
                      <a:pt x="531066" y="1582648"/>
                    </a:lnTo>
                    <a:lnTo>
                      <a:pt x="468147" y="1577736"/>
                    </a:lnTo>
                    <a:lnTo>
                      <a:pt x="407619" y="1569761"/>
                    </a:lnTo>
                    <a:lnTo>
                      <a:pt x="349843" y="1558898"/>
                    </a:lnTo>
                    <a:lnTo>
                      <a:pt x="295185" y="1545321"/>
                    </a:lnTo>
                    <a:lnTo>
                      <a:pt x="244007" y="1529204"/>
                    </a:lnTo>
                    <a:lnTo>
                      <a:pt x="196673" y="1510722"/>
                    </a:lnTo>
                    <a:lnTo>
                      <a:pt x="153546" y="1490047"/>
                    </a:lnTo>
                    <a:lnTo>
                      <a:pt x="114990" y="1467354"/>
                    </a:lnTo>
                    <a:lnTo>
                      <a:pt x="81369" y="1442818"/>
                    </a:lnTo>
                    <a:lnTo>
                      <a:pt x="53045" y="1416612"/>
                    </a:lnTo>
                    <a:lnTo>
                      <a:pt x="13746" y="1359888"/>
                    </a:lnTo>
                    <a:lnTo>
                      <a:pt x="0" y="1298575"/>
                    </a:lnTo>
                    <a:close/>
                  </a:path>
                  <a:path w="6842125" h="2611754">
                    <a:moveTo>
                      <a:pt x="1036574" y="511937"/>
                    </a:moveTo>
                    <a:lnTo>
                      <a:pt x="1050156" y="452195"/>
                    </a:lnTo>
                    <a:lnTo>
                      <a:pt x="1088990" y="396917"/>
                    </a:lnTo>
                    <a:lnTo>
                      <a:pt x="1150203" y="347460"/>
                    </a:lnTo>
                    <a:lnTo>
                      <a:pt x="1188304" y="325341"/>
                    </a:lnTo>
                    <a:lnTo>
                      <a:pt x="1230923" y="305186"/>
                    </a:lnTo>
                    <a:lnTo>
                      <a:pt x="1277701" y="287168"/>
                    </a:lnTo>
                    <a:lnTo>
                      <a:pt x="1328278" y="271455"/>
                    </a:lnTo>
                    <a:lnTo>
                      <a:pt x="1382297" y="258218"/>
                    </a:lnTo>
                    <a:lnTo>
                      <a:pt x="1439397" y="247626"/>
                    </a:lnTo>
                    <a:lnTo>
                      <a:pt x="1499220" y="239850"/>
                    </a:lnTo>
                    <a:lnTo>
                      <a:pt x="1561407" y="235060"/>
                    </a:lnTo>
                    <a:lnTo>
                      <a:pt x="1625600" y="233425"/>
                    </a:lnTo>
                    <a:lnTo>
                      <a:pt x="1689768" y="235060"/>
                    </a:lnTo>
                    <a:lnTo>
                      <a:pt x="1751934" y="239850"/>
                    </a:lnTo>
                    <a:lnTo>
                      <a:pt x="1811740" y="247626"/>
                    </a:lnTo>
                    <a:lnTo>
                      <a:pt x="1868825" y="258218"/>
                    </a:lnTo>
                    <a:lnTo>
                      <a:pt x="1922831" y="271455"/>
                    </a:lnTo>
                    <a:lnTo>
                      <a:pt x="1973399" y="287168"/>
                    </a:lnTo>
                    <a:lnTo>
                      <a:pt x="2020168" y="305186"/>
                    </a:lnTo>
                    <a:lnTo>
                      <a:pt x="2062781" y="325341"/>
                    </a:lnTo>
                    <a:lnTo>
                      <a:pt x="2100877" y="347460"/>
                    </a:lnTo>
                    <a:lnTo>
                      <a:pt x="2134098" y="371376"/>
                    </a:lnTo>
                    <a:lnTo>
                      <a:pt x="2184477" y="423913"/>
                    </a:lnTo>
                    <a:lnTo>
                      <a:pt x="2211043" y="481593"/>
                    </a:lnTo>
                    <a:lnTo>
                      <a:pt x="2214499" y="511937"/>
                    </a:lnTo>
                    <a:lnTo>
                      <a:pt x="2211043" y="542304"/>
                    </a:lnTo>
                    <a:lnTo>
                      <a:pt x="2184477" y="600022"/>
                    </a:lnTo>
                    <a:lnTo>
                      <a:pt x="2134098" y="652587"/>
                    </a:lnTo>
                    <a:lnTo>
                      <a:pt x="2100877" y="676512"/>
                    </a:lnTo>
                    <a:lnTo>
                      <a:pt x="2062781" y="698640"/>
                    </a:lnTo>
                    <a:lnTo>
                      <a:pt x="2020168" y="718801"/>
                    </a:lnTo>
                    <a:lnTo>
                      <a:pt x="1973399" y="736824"/>
                    </a:lnTo>
                    <a:lnTo>
                      <a:pt x="1922831" y="752540"/>
                    </a:lnTo>
                    <a:lnTo>
                      <a:pt x="1868825" y="765780"/>
                    </a:lnTo>
                    <a:lnTo>
                      <a:pt x="1811740" y="776373"/>
                    </a:lnTo>
                    <a:lnTo>
                      <a:pt x="1751934" y="784149"/>
                    </a:lnTo>
                    <a:lnTo>
                      <a:pt x="1689768" y="788940"/>
                    </a:lnTo>
                    <a:lnTo>
                      <a:pt x="1625600" y="790575"/>
                    </a:lnTo>
                    <a:lnTo>
                      <a:pt x="1561407" y="788940"/>
                    </a:lnTo>
                    <a:lnTo>
                      <a:pt x="1499220" y="784149"/>
                    </a:lnTo>
                    <a:lnTo>
                      <a:pt x="1439397" y="776373"/>
                    </a:lnTo>
                    <a:lnTo>
                      <a:pt x="1382297" y="765780"/>
                    </a:lnTo>
                    <a:lnTo>
                      <a:pt x="1328278" y="752540"/>
                    </a:lnTo>
                    <a:lnTo>
                      <a:pt x="1277701" y="736824"/>
                    </a:lnTo>
                    <a:lnTo>
                      <a:pt x="1230923" y="718801"/>
                    </a:lnTo>
                    <a:lnTo>
                      <a:pt x="1188304" y="698640"/>
                    </a:lnTo>
                    <a:lnTo>
                      <a:pt x="1150203" y="676512"/>
                    </a:lnTo>
                    <a:lnTo>
                      <a:pt x="1116979" y="652587"/>
                    </a:lnTo>
                    <a:lnTo>
                      <a:pt x="1066596" y="600022"/>
                    </a:lnTo>
                    <a:lnTo>
                      <a:pt x="1040029" y="542304"/>
                    </a:lnTo>
                    <a:lnTo>
                      <a:pt x="1036574" y="511937"/>
                    </a:lnTo>
                    <a:close/>
                  </a:path>
                  <a:path w="6842125" h="2611754">
                    <a:moveTo>
                      <a:pt x="2613025" y="395350"/>
                    </a:moveTo>
                    <a:lnTo>
                      <a:pt x="2627567" y="333083"/>
                    </a:lnTo>
                    <a:lnTo>
                      <a:pt x="2668992" y="275928"/>
                    </a:lnTo>
                    <a:lnTo>
                      <a:pt x="2698754" y="249777"/>
                    </a:lnTo>
                    <a:lnTo>
                      <a:pt x="2733999" y="225513"/>
                    </a:lnTo>
                    <a:lnTo>
                      <a:pt x="2774315" y="203342"/>
                    </a:lnTo>
                    <a:lnTo>
                      <a:pt x="2819287" y="183467"/>
                    </a:lnTo>
                    <a:lnTo>
                      <a:pt x="2868505" y="166091"/>
                    </a:lnTo>
                    <a:lnTo>
                      <a:pt x="2921555" y="151418"/>
                    </a:lnTo>
                    <a:lnTo>
                      <a:pt x="2978024" y="139651"/>
                    </a:lnTo>
                    <a:lnTo>
                      <a:pt x="3037501" y="130994"/>
                    </a:lnTo>
                    <a:lnTo>
                      <a:pt x="3099571" y="125651"/>
                    </a:lnTo>
                    <a:lnTo>
                      <a:pt x="3163824" y="123825"/>
                    </a:lnTo>
                    <a:lnTo>
                      <a:pt x="3228078" y="125651"/>
                    </a:lnTo>
                    <a:lnTo>
                      <a:pt x="3290153" y="130994"/>
                    </a:lnTo>
                    <a:lnTo>
                      <a:pt x="3349638" y="139651"/>
                    </a:lnTo>
                    <a:lnTo>
                      <a:pt x="3406117" y="151418"/>
                    </a:lnTo>
                    <a:lnTo>
                      <a:pt x="3459179" y="166091"/>
                    </a:lnTo>
                    <a:lnTo>
                      <a:pt x="3508410" y="183467"/>
                    </a:lnTo>
                    <a:lnTo>
                      <a:pt x="3553396" y="203342"/>
                    </a:lnTo>
                    <a:lnTo>
                      <a:pt x="3593725" y="225513"/>
                    </a:lnTo>
                    <a:lnTo>
                      <a:pt x="3628983" y="249777"/>
                    </a:lnTo>
                    <a:lnTo>
                      <a:pt x="3658757" y="275928"/>
                    </a:lnTo>
                    <a:lnTo>
                      <a:pt x="3700200" y="333083"/>
                    </a:lnTo>
                    <a:lnTo>
                      <a:pt x="3714750" y="395350"/>
                    </a:lnTo>
                    <a:lnTo>
                      <a:pt x="3711043" y="426996"/>
                    </a:lnTo>
                    <a:lnTo>
                      <a:pt x="3682634" y="486870"/>
                    </a:lnTo>
                    <a:lnTo>
                      <a:pt x="3628983" y="540831"/>
                    </a:lnTo>
                    <a:lnTo>
                      <a:pt x="3593725" y="565084"/>
                    </a:lnTo>
                    <a:lnTo>
                      <a:pt x="3553396" y="587248"/>
                    </a:lnTo>
                    <a:lnTo>
                      <a:pt x="3508410" y="607117"/>
                    </a:lnTo>
                    <a:lnTo>
                      <a:pt x="3459179" y="624489"/>
                    </a:lnTo>
                    <a:lnTo>
                      <a:pt x="3406117" y="639159"/>
                    </a:lnTo>
                    <a:lnTo>
                      <a:pt x="3349638" y="650924"/>
                    </a:lnTo>
                    <a:lnTo>
                      <a:pt x="3290153" y="659580"/>
                    </a:lnTo>
                    <a:lnTo>
                      <a:pt x="3228078" y="664923"/>
                    </a:lnTo>
                    <a:lnTo>
                      <a:pt x="3163824" y="666750"/>
                    </a:lnTo>
                    <a:lnTo>
                      <a:pt x="3099571" y="664923"/>
                    </a:lnTo>
                    <a:lnTo>
                      <a:pt x="3037501" y="659580"/>
                    </a:lnTo>
                    <a:lnTo>
                      <a:pt x="2978024" y="650924"/>
                    </a:lnTo>
                    <a:lnTo>
                      <a:pt x="2921555" y="639159"/>
                    </a:lnTo>
                    <a:lnTo>
                      <a:pt x="2868505" y="624489"/>
                    </a:lnTo>
                    <a:lnTo>
                      <a:pt x="2819287" y="607117"/>
                    </a:lnTo>
                    <a:lnTo>
                      <a:pt x="2774314" y="587248"/>
                    </a:lnTo>
                    <a:lnTo>
                      <a:pt x="2733999" y="565084"/>
                    </a:lnTo>
                    <a:lnTo>
                      <a:pt x="2698754" y="540831"/>
                    </a:lnTo>
                    <a:lnTo>
                      <a:pt x="2668992" y="514692"/>
                    </a:lnTo>
                    <a:lnTo>
                      <a:pt x="2627567" y="457571"/>
                    </a:lnTo>
                    <a:lnTo>
                      <a:pt x="2613025" y="395350"/>
                    </a:lnTo>
                    <a:close/>
                  </a:path>
                  <a:path w="6842125" h="2611754">
                    <a:moveTo>
                      <a:pt x="4214749" y="201675"/>
                    </a:moveTo>
                    <a:lnTo>
                      <a:pt x="4241375" y="150766"/>
                    </a:lnTo>
                    <a:lnTo>
                      <a:pt x="4286639" y="119386"/>
                    </a:lnTo>
                    <a:lnTo>
                      <a:pt x="4351594" y="90618"/>
                    </a:lnTo>
                    <a:lnTo>
                      <a:pt x="4390833" y="77365"/>
                    </a:lnTo>
                    <a:lnTo>
                      <a:pt x="4434249" y="64947"/>
                    </a:lnTo>
                    <a:lnTo>
                      <a:pt x="4481593" y="53425"/>
                    </a:lnTo>
                    <a:lnTo>
                      <a:pt x="4532616" y="42858"/>
                    </a:lnTo>
                    <a:lnTo>
                      <a:pt x="4587070" y="33307"/>
                    </a:lnTo>
                    <a:lnTo>
                      <a:pt x="4644706" y="24834"/>
                    </a:lnTo>
                    <a:lnTo>
                      <a:pt x="4705276" y="17498"/>
                    </a:lnTo>
                    <a:lnTo>
                      <a:pt x="4768530" y="11360"/>
                    </a:lnTo>
                    <a:lnTo>
                      <a:pt x="4834221" y="6481"/>
                    </a:lnTo>
                    <a:lnTo>
                      <a:pt x="4902099" y="2920"/>
                    </a:lnTo>
                    <a:lnTo>
                      <a:pt x="4971916" y="740"/>
                    </a:lnTo>
                    <a:lnTo>
                      <a:pt x="5043424" y="0"/>
                    </a:lnTo>
                    <a:lnTo>
                      <a:pt x="5114931" y="740"/>
                    </a:lnTo>
                    <a:lnTo>
                      <a:pt x="5184748" y="2920"/>
                    </a:lnTo>
                    <a:lnTo>
                      <a:pt x="5252626" y="6481"/>
                    </a:lnTo>
                    <a:lnTo>
                      <a:pt x="5318317" y="11360"/>
                    </a:lnTo>
                    <a:lnTo>
                      <a:pt x="5381571" y="17498"/>
                    </a:lnTo>
                    <a:lnTo>
                      <a:pt x="5442141" y="24834"/>
                    </a:lnTo>
                    <a:lnTo>
                      <a:pt x="5499777" y="33307"/>
                    </a:lnTo>
                    <a:lnTo>
                      <a:pt x="5554231" y="42858"/>
                    </a:lnTo>
                    <a:lnTo>
                      <a:pt x="5605254" y="53425"/>
                    </a:lnTo>
                    <a:lnTo>
                      <a:pt x="5652598" y="64947"/>
                    </a:lnTo>
                    <a:lnTo>
                      <a:pt x="5696014" y="77365"/>
                    </a:lnTo>
                    <a:lnTo>
                      <a:pt x="5735253" y="90618"/>
                    </a:lnTo>
                    <a:lnTo>
                      <a:pt x="5800208" y="119386"/>
                    </a:lnTo>
                    <a:lnTo>
                      <a:pt x="5845472" y="150766"/>
                    </a:lnTo>
                    <a:lnTo>
                      <a:pt x="5869057" y="184275"/>
                    </a:lnTo>
                    <a:lnTo>
                      <a:pt x="5872099" y="201675"/>
                    </a:lnTo>
                    <a:lnTo>
                      <a:pt x="5869057" y="219057"/>
                    </a:lnTo>
                    <a:lnTo>
                      <a:pt x="5845472" y="252534"/>
                    </a:lnTo>
                    <a:lnTo>
                      <a:pt x="5800208" y="283889"/>
                    </a:lnTo>
                    <a:lnTo>
                      <a:pt x="5735253" y="312638"/>
                    </a:lnTo>
                    <a:lnTo>
                      <a:pt x="5696014" y="325883"/>
                    </a:lnTo>
                    <a:lnTo>
                      <a:pt x="5652598" y="338295"/>
                    </a:lnTo>
                    <a:lnTo>
                      <a:pt x="5605254" y="349813"/>
                    </a:lnTo>
                    <a:lnTo>
                      <a:pt x="5554231" y="360376"/>
                    </a:lnTo>
                    <a:lnTo>
                      <a:pt x="5499777" y="369923"/>
                    </a:lnTo>
                    <a:lnTo>
                      <a:pt x="5442141" y="378394"/>
                    </a:lnTo>
                    <a:lnTo>
                      <a:pt x="5381571" y="385728"/>
                    </a:lnTo>
                    <a:lnTo>
                      <a:pt x="5318317" y="391865"/>
                    </a:lnTo>
                    <a:lnTo>
                      <a:pt x="5252626" y="396744"/>
                    </a:lnTo>
                    <a:lnTo>
                      <a:pt x="5184748" y="400304"/>
                    </a:lnTo>
                    <a:lnTo>
                      <a:pt x="5114931" y="402484"/>
                    </a:lnTo>
                    <a:lnTo>
                      <a:pt x="5043424" y="403225"/>
                    </a:lnTo>
                    <a:lnTo>
                      <a:pt x="4971916" y="402484"/>
                    </a:lnTo>
                    <a:lnTo>
                      <a:pt x="4902099" y="400304"/>
                    </a:lnTo>
                    <a:lnTo>
                      <a:pt x="4834221" y="396744"/>
                    </a:lnTo>
                    <a:lnTo>
                      <a:pt x="4768530" y="391865"/>
                    </a:lnTo>
                    <a:lnTo>
                      <a:pt x="4705276" y="385728"/>
                    </a:lnTo>
                    <a:lnTo>
                      <a:pt x="4644706" y="378394"/>
                    </a:lnTo>
                    <a:lnTo>
                      <a:pt x="4587070" y="369923"/>
                    </a:lnTo>
                    <a:lnTo>
                      <a:pt x="4532616" y="360376"/>
                    </a:lnTo>
                    <a:lnTo>
                      <a:pt x="4481593" y="349813"/>
                    </a:lnTo>
                    <a:lnTo>
                      <a:pt x="4434249" y="338295"/>
                    </a:lnTo>
                    <a:lnTo>
                      <a:pt x="4390833" y="325883"/>
                    </a:lnTo>
                    <a:lnTo>
                      <a:pt x="4351594" y="312638"/>
                    </a:lnTo>
                    <a:lnTo>
                      <a:pt x="4286639" y="283889"/>
                    </a:lnTo>
                    <a:lnTo>
                      <a:pt x="4241375" y="252534"/>
                    </a:lnTo>
                    <a:lnTo>
                      <a:pt x="4217790" y="219057"/>
                    </a:lnTo>
                    <a:lnTo>
                      <a:pt x="4214749" y="201675"/>
                    </a:lnTo>
                    <a:close/>
                  </a:path>
                  <a:path w="6842125" h="2611754">
                    <a:moveTo>
                      <a:pt x="5400675" y="2265362"/>
                    </a:moveTo>
                    <a:lnTo>
                      <a:pt x="5411109" y="2206363"/>
                    </a:lnTo>
                    <a:lnTo>
                      <a:pt x="5441261" y="2150598"/>
                    </a:lnTo>
                    <a:lnTo>
                      <a:pt x="5489402" y="2098898"/>
                    </a:lnTo>
                    <a:lnTo>
                      <a:pt x="5519677" y="2074832"/>
                    </a:lnTo>
                    <a:lnTo>
                      <a:pt x="5553802" y="2052094"/>
                    </a:lnTo>
                    <a:lnTo>
                      <a:pt x="5591559" y="2030788"/>
                    </a:lnTo>
                    <a:lnTo>
                      <a:pt x="5632733" y="2011018"/>
                    </a:lnTo>
                    <a:lnTo>
                      <a:pt x="5677108" y="1992888"/>
                    </a:lnTo>
                    <a:lnTo>
                      <a:pt x="5724467" y="1976501"/>
                    </a:lnTo>
                    <a:lnTo>
                      <a:pt x="5774595" y="1961962"/>
                    </a:lnTo>
                    <a:lnTo>
                      <a:pt x="5827275" y="1949375"/>
                    </a:lnTo>
                    <a:lnTo>
                      <a:pt x="5882292" y="1938843"/>
                    </a:lnTo>
                    <a:lnTo>
                      <a:pt x="5939429" y="1930471"/>
                    </a:lnTo>
                    <a:lnTo>
                      <a:pt x="5998469" y="1924362"/>
                    </a:lnTo>
                    <a:lnTo>
                      <a:pt x="6059198" y="1920621"/>
                    </a:lnTo>
                    <a:lnTo>
                      <a:pt x="6121400" y="1919351"/>
                    </a:lnTo>
                    <a:lnTo>
                      <a:pt x="6183583" y="1920621"/>
                    </a:lnTo>
                    <a:lnTo>
                      <a:pt x="6244297" y="1924362"/>
                    </a:lnTo>
                    <a:lnTo>
                      <a:pt x="6303328" y="1930471"/>
                    </a:lnTo>
                    <a:lnTo>
                      <a:pt x="6360457" y="1938843"/>
                    </a:lnTo>
                    <a:lnTo>
                      <a:pt x="6415469" y="1949375"/>
                    </a:lnTo>
                    <a:lnTo>
                      <a:pt x="6468148" y="1961962"/>
                    </a:lnTo>
                    <a:lnTo>
                      <a:pt x="6518276" y="1976501"/>
                    </a:lnTo>
                    <a:lnTo>
                      <a:pt x="6565637" y="1992888"/>
                    </a:lnTo>
                    <a:lnTo>
                      <a:pt x="6610016" y="2011018"/>
                    </a:lnTo>
                    <a:lnTo>
                      <a:pt x="6651195" y="2030788"/>
                    </a:lnTo>
                    <a:lnTo>
                      <a:pt x="6688958" y="2052094"/>
                    </a:lnTo>
                    <a:lnTo>
                      <a:pt x="6723089" y="2074832"/>
                    </a:lnTo>
                    <a:lnTo>
                      <a:pt x="6753371" y="2098898"/>
                    </a:lnTo>
                    <a:lnTo>
                      <a:pt x="6801524" y="2150598"/>
                    </a:lnTo>
                    <a:lnTo>
                      <a:pt x="6831686" y="2206363"/>
                    </a:lnTo>
                    <a:lnTo>
                      <a:pt x="6842125" y="2265362"/>
                    </a:lnTo>
                    <a:lnTo>
                      <a:pt x="6839479" y="2295223"/>
                    </a:lnTo>
                    <a:lnTo>
                      <a:pt x="6818962" y="2352725"/>
                    </a:lnTo>
                    <a:lnTo>
                      <a:pt x="6779589" y="2406574"/>
                    </a:lnTo>
                    <a:lnTo>
                      <a:pt x="6723089" y="2455940"/>
                    </a:lnTo>
                    <a:lnTo>
                      <a:pt x="6688958" y="2478681"/>
                    </a:lnTo>
                    <a:lnTo>
                      <a:pt x="6651195" y="2499990"/>
                    </a:lnTo>
                    <a:lnTo>
                      <a:pt x="6610016" y="2519763"/>
                    </a:lnTo>
                    <a:lnTo>
                      <a:pt x="6565637" y="2537895"/>
                    </a:lnTo>
                    <a:lnTo>
                      <a:pt x="6518276" y="2554283"/>
                    </a:lnTo>
                    <a:lnTo>
                      <a:pt x="6468148" y="2568823"/>
                    </a:lnTo>
                    <a:lnTo>
                      <a:pt x="6415469" y="2581411"/>
                    </a:lnTo>
                    <a:lnTo>
                      <a:pt x="6360457" y="2591944"/>
                    </a:lnTo>
                    <a:lnTo>
                      <a:pt x="6303328" y="2600316"/>
                    </a:lnTo>
                    <a:lnTo>
                      <a:pt x="6244297" y="2606425"/>
                    </a:lnTo>
                    <a:lnTo>
                      <a:pt x="6183583" y="2610167"/>
                    </a:lnTo>
                    <a:lnTo>
                      <a:pt x="6121400" y="2611437"/>
                    </a:lnTo>
                    <a:lnTo>
                      <a:pt x="6059198" y="2610167"/>
                    </a:lnTo>
                    <a:lnTo>
                      <a:pt x="5998469" y="2606425"/>
                    </a:lnTo>
                    <a:lnTo>
                      <a:pt x="5939429" y="2600316"/>
                    </a:lnTo>
                    <a:lnTo>
                      <a:pt x="5882292" y="2591944"/>
                    </a:lnTo>
                    <a:lnTo>
                      <a:pt x="5827275" y="2581411"/>
                    </a:lnTo>
                    <a:lnTo>
                      <a:pt x="5774595" y="2568823"/>
                    </a:lnTo>
                    <a:lnTo>
                      <a:pt x="5724467" y="2554283"/>
                    </a:lnTo>
                    <a:lnTo>
                      <a:pt x="5677108" y="2537895"/>
                    </a:lnTo>
                    <a:lnTo>
                      <a:pt x="5632733" y="2519763"/>
                    </a:lnTo>
                    <a:lnTo>
                      <a:pt x="5591559" y="2499990"/>
                    </a:lnTo>
                    <a:lnTo>
                      <a:pt x="5553802" y="2478681"/>
                    </a:lnTo>
                    <a:lnTo>
                      <a:pt x="5519677" y="2455940"/>
                    </a:lnTo>
                    <a:lnTo>
                      <a:pt x="5489402" y="2431869"/>
                    </a:lnTo>
                    <a:lnTo>
                      <a:pt x="5441261" y="2380158"/>
                    </a:lnTo>
                    <a:lnTo>
                      <a:pt x="5411109" y="2324379"/>
                    </a:lnTo>
                    <a:lnTo>
                      <a:pt x="5400675" y="2265362"/>
                    </a:lnTo>
                    <a:close/>
                  </a:path>
                </a:pathLst>
              </a:custGeom>
              <a:ln w="28575">
                <a:solidFill>
                  <a:srgbClr val="FF3300"/>
                </a:solidFill>
              </a:ln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0" name="object 50"/>
            <p:cNvSpPr txBox="1"/>
            <p:nvPr/>
          </p:nvSpPr>
          <p:spPr>
            <a:xfrm>
              <a:off x="3222810" y="4880355"/>
              <a:ext cx="1892300" cy="378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1275" marR="5080" indent="-29209">
                <a:spcBef>
                  <a:spcPts val="100"/>
                </a:spcBef>
              </a:pP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Hypertension</a:t>
              </a:r>
              <a:r>
                <a:rPr sz="1050" kern="0" spc="-1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risk</a:t>
              </a:r>
              <a:r>
                <a:rPr sz="1050" kern="0" spc="-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factors: </a:t>
              </a:r>
              <a:r>
                <a:rPr sz="1050" kern="0" dirty="0">
                  <a:solidFill>
                    <a:srgbClr val="424A52"/>
                  </a:solidFill>
                  <a:latin typeface="Arial"/>
                  <a:cs typeface="Arial"/>
                </a:rPr>
                <a:t>diabetes,</a:t>
              </a:r>
              <a:r>
                <a:rPr sz="1050" kern="0" spc="-45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obesity,</a:t>
              </a:r>
              <a:r>
                <a:rPr sz="1050" kern="0" spc="-40" dirty="0">
                  <a:solidFill>
                    <a:srgbClr val="424A52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424A52"/>
                  </a:solidFill>
                  <a:latin typeface="Arial"/>
                  <a:cs typeface="Arial"/>
                </a:rPr>
                <a:t>elderly</a:t>
              </a:r>
              <a:endParaRPr sz="10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51" name="object 51"/>
            <p:cNvGrpSpPr/>
            <p:nvPr/>
          </p:nvGrpSpPr>
          <p:grpSpPr>
            <a:xfrm>
              <a:off x="3008435" y="1117662"/>
              <a:ext cx="5837555" cy="4470400"/>
              <a:chOff x="476250" y="1803463"/>
              <a:chExt cx="5837555" cy="4470400"/>
            </a:xfrm>
          </p:grpSpPr>
          <p:sp>
            <p:nvSpPr>
              <p:cNvPr id="52" name="object 52"/>
              <p:cNvSpPr/>
              <p:nvPr/>
            </p:nvSpPr>
            <p:spPr>
              <a:xfrm>
                <a:off x="490537" y="5292725"/>
                <a:ext cx="2316480" cy="941705"/>
              </a:xfrm>
              <a:custGeom>
                <a:avLst/>
                <a:gdLst/>
                <a:ahLst/>
                <a:cxnLst/>
                <a:rect l="l" t="t" r="r" b="b"/>
                <a:pathLst>
                  <a:path w="2316480" h="941704">
                    <a:moveTo>
                      <a:pt x="0" y="470700"/>
                    </a:moveTo>
                    <a:lnTo>
                      <a:pt x="7267" y="417662"/>
                    </a:lnTo>
                    <a:lnTo>
                      <a:pt x="28549" y="366349"/>
                    </a:lnTo>
                    <a:lnTo>
                      <a:pt x="63064" y="317078"/>
                    </a:lnTo>
                    <a:lnTo>
                      <a:pt x="110028" y="270168"/>
                    </a:lnTo>
                    <a:lnTo>
                      <a:pt x="168659" y="225935"/>
                    </a:lnTo>
                    <a:lnTo>
                      <a:pt x="202106" y="204922"/>
                    </a:lnTo>
                    <a:lnTo>
                      <a:pt x="238177" y="184698"/>
                    </a:lnTo>
                    <a:lnTo>
                      <a:pt x="276773" y="165301"/>
                    </a:lnTo>
                    <a:lnTo>
                      <a:pt x="317797" y="146773"/>
                    </a:lnTo>
                    <a:lnTo>
                      <a:pt x="361152" y="129153"/>
                    </a:lnTo>
                    <a:lnTo>
                      <a:pt x="406739" y="112479"/>
                    </a:lnTo>
                    <a:lnTo>
                      <a:pt x="454461" y="96793"/>
                    </a:lnTo>
                    <a:lnTo>
                      <a:pt x="504220" y="82134"/>
                    </a:lnTo>
                    <a:lnTo>
                      <a:pt x="555919" y="68541"/>
                    </a:lnTo>
                    <a:lnTo>
                      <a:pt x="609458" y="56054"/>
                    </a:lnTo>
                    <a:lnTo>
                      <a:pt x="664742" y="44713"/>
                    </a:lnTo>
                    <a:lnTo>
                      <a:pt x="721671" y="34557"/>
                    </a:lnTo>
                    <a:lnTo>
                      <a:pt x="780148" y="25627"/>
                    </a:lnTo>
                    <a:lnTo>
                      <a:pt x="840076" y="17962"/>
                    </a:lnTo>
                    <a:lnTo>
                      <a:pt x="901357" y="11601"/>
                    </a:lnTo>
                    <a:lnTo>
                      <a:pt x="963892" y="6585"/>
                    </a:lnTo>
                    <a:lnTo>
                      <a:pt x="1027584" y="2953"/>
                    </a:lnTo>
                    <a:lnTo>
                      <a:pt x="1092336" y="744"/>
                    </a:lnTo>
                    <a:lnTo>
                      <a:pt x="1158049" y="0"/>
                    </a:lnTo>
                    <a:lnTo>
                      <a:pt x="1223764" y="744"/>
                    </a:lnTo>
                    <a:lnTo>
                      <a:pt x="1288517" y="2953"/>
                    </a:lnTo>
                    <a:lnTo>
                      <a:pt x="1352211" y="6585"/>
                    </a:lnTo>
                    <a:lnTo>
                      <a:pt x="1414749" y="11601"/>
                    </a:lnTo>
                    <a:lnTo>
                      <a:pt x="1476031" y="17962"/>
                    </a:lnTo>
                    <a:lnTo>
                      <a:pt x="1535962" y="25627"/>
                    </a:lnTo>
                    <a:lnTo>
                      <a:pt x="1594442" y="34557"/>
                    </a:lnTo>
                    <a:lnTo>
                      <a:pt x="1651374" y="44713"/>
                    </a:lnTo>
                    <a:lnTo>
                      <a:pt x="1706660" y="56054"/>
                    </a:lnTo>
                    <a:lnTo>
                      <a:pt x="1760203" y="68541"/>
                    </a:lnTo>
                    <a:lnTo>
                      <a:pt x="1811904" y="82134"/>
                    </a:lnTo>
                    <a:lnTo>
                      <a:pt x="1861666" y="96793"/>
                    </a:lnTo>
                    <a:lnTo>
                      <a:pt x="1909391" y="112479"/>
                    </a:lnTo>
                    <a:lnTo>
                      <a:pt x="1954981" y="129153"/>
                    </a:lnTo>
                    <a:lnTo>
                      <a:pt x="1998339" y="146773"/>
                    </a:lnTo>
                    <a:lnTo>
                      <a:pt x="2039366" y="165301"/>
                    </a:lnTo>
                    <a:lnTo>
                      <a:pt x="2077965" y="184698"/>
                    </a:lnTo>
                    <a:lnTo>
                      <a:pt x="2114038" y="204922"/>
                    </a:lnTo>
                    <a:lnTo>
                      <a:pt x="2147488" y="225935"/>
                    </a:lnTo>
                    <a:lnTo>
                      <a:pt x="2206124" y="270168"/>
                    </a:lnTo>
                    <a:lnTo>
                      <a:pt x="2253092" y="317078"/>
                    </a:lnTo>
                    <a:lnTo>
                      <a:pt x="2287609" y="366349"/>
                    </a:lnTo>
                    <a:lnTo>
                      <a:pt x="2308893" y="417662"/>
                    </a:lnTo>
                    <a:lnTo>
                      <a:pt x="2316162" y="470700"/>
                    </a:lnTo>
                    <a:lnTo>
                      <a:pt x="2314329" y="497409"/>
                    </a:lnTo>
                    <a:lnTo>
                      <a:pt x="2299954" y="549617"/>
                    </a:lnTo>
                    <a:lnTo>
                      <a:pt x="2271956" y="599942"/>
                    </a:lnTo>
                    <a:lnTo>
                      <a:pt x="2231116" y="648068"/>
                    </a:lnTo>
                    <a:lnTo>
                      <a:pt x="2178216" y="693677"/>
                    </a:lnTo>
                    <a:lnTo>
                      <a:pt x="2114038" y="736451"/>
                    </a:lnTo>
                    <a:lnTo>
                      <a:pt x="2077965" y="756675"/>
                    </a:lnTo>
                    <a:lnTo>
                      <a:pt x="2039366" y="776072"/>
                    </a:lnTo>
                    <a:lnTo>
                      <a:pt x="1998339" y="794600"/>
                    </a:lnTo>
                    <a:lnTo>
                      <a:pt x="1954981" y="812222"/>
                    </a:lnTo>
                    <a:lnTo>
                      <a:pt x="1909391" y="828896"/>
                    </a:lnTo>
                    <a:lnTo>
                      <a:pt x="1861666" y="844583"/>
                    </a:lnTo>
                    <a:lnTo>
                      <a:pt x="1811904" y="859243"/>
                    </a:lnTo>
                    <a:lnTo>
                      <a:pt x="1760203" y="872837"/>
                    </a:lnTo>
                    <a:lnTo>
                      <a:pt x="1706660" y="885325"/>
                    </a:lnTo>
                    <a:lnTo>
                      <a:pt x="1651374" y="896668"/>
                    </a:lnTo>
                    <a:lnTo>
                      <a:pt x="1594442" y="906824"/>
                    </a:lnTo>
                    <a:lnTo>
                      <a:pt x="1535962" y="915756"/>
                    </a:lnTo>
                    <a:lnTo>
                      <a:pt x="1476031" y="923422"/>
                    </a:lnTo>
                    <a:lnTo>
                      <a:pt x="1414749" y="929783"/>
                    </a:lnTo>
                    <a:lnTo>
                      <a:pt x="1352211" y="934800"/>
                    </a:lnTo>
                    <a:lnTo>
                      <a:pt x="1288517" y="938433"/>
                    </a:lnTo>
                    <a:lnTo>
                      <a:pt x="1223764" y="940642"/>
                    </a:lnTo>
                    <a:lnTo>
                      <a:pt x="1158049" y="941387"/>
                    </a:lnTo>
                    <a:lnTo>
                      <a:pt x="1092336" y="940642"/>
                    </a:lnTo>
                    <a:lnTo>
                      <a:pt x="1027584" y="938433"/>
                    </a:lnTo>
                    <a:lnTo>
                      <a:pt x="963892" y="934800"/>
                    </a:lnTo>
                    <a:lnTo>
                      <a:pt x="901357" y="929783"/>
                    </a:lnTo>
                    <a:lnTo>
                      <a:pt x="840076" y="923422"/>
                    </a:lnTo>
                    <a:lnTo>
                      <a:pt x="780148" y="915756"/>
                    </a:lnTo>
                    <a:lnTo>
                      <a:pt x="721671" y="906824"/>
                    </a:lnTo>
                    <a:lnTo>
                      <a:pt x="664742" y="896668"/>
                    </a:lnTo>
                    <a:lnTo>
                      <a:pt x="609458" y="885325"/>
                    </a:lnTo>
                    <a:lnTo>
                      <a:pt x="555919" y="872837"/>
                    </a:lnTo>
                    <a:lnTo>
                      <a:pt x="504220" y="859243"/>
                    </a:lnTo>
                    <a:lnTo>
                      <a:pt x="454461" y="844583"/>
                    </a:lnTo>
                    <a:lnTo>
                      <a:pt x="406739" y="828896"/>
                    </a:lnTo>
                    <a:lnTo>
                      <a:pt x="361152" y="812222"/>
                    </a:lnTo>
                    <a:lnTo>
                      <a:pt x="317797" y="794600"/>
                    </a:lnTo>
                    <a:lnTo>
                      <a:pt x="276773" y="776072"/>
                    </a:lnTo>
                    <a:lnTo>
                      <a:pt x="238177" y="756675"/>
                    </a:lnTo>
                    <a:lnTo>
                      <a:pt x="202106" y="736451"/>
                    </a:lnTo>
                    <a:lnTo>
                      <a:pt x="168659" y="715438"/>
                    </a:lnTo>
                    <a:lnTo>
                      <a:pt x="110028" y="671207"/>
                    </a:lnTo>
                    <a:lnTo>
                      <a:pt x="63064" y="624300"/>
                    </a:lnTo>
                    <a:lnTo>
                      <a:pt x="28549" y="575034"/>
                    </a:lnTo>
                    <a:lnTo>
                      <a:pt x="7267" y="523728"/>
                    </a:lnTo>
                    <a:lnTo>
                      <a:pt x="0" y="470700"/>
                    </a:lnTo>
                    <a:close/>
                  </a:path>
                </a:pathLst>
              </a:custGeom>
              <a:ln w="28575">
                <a:solidFill>
                  <a:srgbClr val="FF3300"/>
                </a:solidFill>
              </a:ln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1668525" y="1827276"/>
                <a:ext cx="115252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52525" h="360680">
                    <a:moveTo>
                      <a:pt x="1092454" y="0"/>
                    </a:moveTo>
                    <a:lnTo>
                      <a:pt x="59943" y="0"/>
                    </a:lnTo>
                    <a:lnTo>
                      <a:pt x="36593" y="4704"/>
                    </a:lnTo>
                    <a:lnTo>
                      <a:pt x="17541" y="17541"/>
                    </a:lnTo>
                    <a:lnTo>
                      <a:pt x="4704" y="36593"/>
                    </a:lnTo>
                    <a:lnTo>
                      <a:pt x="0" y="59944"/>
                    </a:lnTo>
                    <a:lnTo>
                      <a:pt x="0" y="300227"/>
                    </a:lnTo>
                    <a:lnTo>
                      <a:pt x="4704" y="323597"/>
                    </a:lnTo>
                    <a:lnTo>
                      <a:pt x="17541" y="342693"/>
                    </a:lnTo>
                    <a:lnTo>
                      <a:pt x="36593" y="355574"/>
                    </a:lnTo>
                    <a:lnTo>
                      <a:pt x="59943" y="360299"/>
                    </a:lnTo>
                    <a:lnTo>
                      <a:pt x="1092454" y="360299"/>
                    </a:lnTo>
                    <a:lnTo>
                      <a:pt x="1115823" y="355574"/>
                    </a:lnTo>
                    <a:lnTo>
                      <a:pt x="1134919" y="342693"/>
                    </a:lnTo>
                    <a:lnTo>
                      <a:pt x="1147800" y="323597"/>
                    </a:lnTo>
                    <a:lnTo>
                      <a:pt x="1152525" y="300227"/>
                    </a:lnTo>
                    <a:lnTo>
                      <a:pt x="1152525" y="59944"/>
                    </a:lnTo>
                    <a:lnTo>
                      <a:pt x="1147800" y="36593"/>
                    </a:lnTo>
                    <a:lnTo>
                      <a:pt x="1134919" y="17541"/>
                    </a:lnTo>
                    <a:lnTo>
                      <a:pt x="1115823" y="4704"/>
                    </a:lnTo>
                    <a:lnTo>
                      <a:pt x="1092454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sz="12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54" name="object 54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2975" y="1803463"/>
                <a:ext cx="1031875" cy="341312"/>
              </a:xfrm>
              <a:prstGeom prst="rect">
                <a:avLst/>
              </a:prstGeom>
            </p:spPr>
          </p:pic>
          <p:pic>
            <p:nvPicPr>
              <p:cNvPr id="55" name="object 55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476750" y="5994400"/>
                <a:ext cx="1836801" cy="279400"/>
              </a:xfrm>
              <a:prstGeom prst="rect">
                <a:avLst/>
              </a:prstGeom>
            </p:spPr>
          </p:pic>
        </p:grpSp>
        <p:grpSp>
          <p:nvGrpSpPr>
            <p:cNvPr id="56" name="object 56"/>
            <p:cNvGrpSpPr/>
            <p:nvPr/>
          </p:nvGrpSpPr>
          <p:grpSpPr>
            <a:xfrm>
              <a:off x="6327960" y="206437"/>
              <a:ext cx="2065020" cy="294640"/>
              <a:chOff x="3795776" y="892238"/>
              <a:chExt cx="2065020" cy="294640"/>
            </a:xfrm>
          </p:grpSpPr>
          <p:pic>
            <p:nvPicPr>
              <p:cNvPr id="57" name="object 57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20668" y="916685"/>
                <a:ext cx="2039874" cy="269748"/>
              </a:xfrm>
              <a:prstGeom prst="rect">
                <a:avLst/>
              </a:prstGeom>
            </p:spPr>
          </p:pic>
          <p:pic>
            <p:nvPicPr>
              <p:cNvPr id="58" name="object 58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795776" y="892238"/>
                <a:ext cx="2038350" cy="268287"/>
              </a:xfrm>
              <a:prstGeom prst="rect">
                <a:avLst/>
              </a:prstGeom>
            </p:spPr>
          </p:pic>
        </p:grpSp>
        <p:grpSp>
          <p:nvGrpSpPr>
            <p:cNvPr id="59" name="object 59"/>
            <p:cNvGrpSpPr/>
            <p:nvPr/>
          </p:nvGrpSpPr>
          <p:grpSpPr>
            <a:xfrm>
              <a:off x="8771060" y="196024"/>
              <a:ext cx="1816735" cy="296545"/>
              <a:chOff x="6238875" y="881824"/>
              <a:chExt cx="1816735" cy="296545"/>
            </a:xfrm>
          </p:grpSpPr>
          <p:pic>
            <p:nvPicPr>
              <p:cNvPr id="60" name="object 60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68210" y="929766"/>
                <a:ext cx="1786899" cy="248259"/>
              </a:xfrm>
              <a:prstGeom prst="rect">
                <a:avLst/>
              </a:prstGeom>
            </p:spPr>
          </p:pic>
          <p:pic>
            <p:nvPicPr>
              <p:cNvPr id="61" name="object 61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38875" y="881824"/>
                <a:ext cx="1808226" cy="274637"/>
              </a:xfrm>
              <a:prstGeom prst="rect">
                <a:avLst/>
              </a:prstGeom>
            </p:spPr>
          </p:pic>
        </p:grpSp>
      </p:grpSp>
      <p:sp>
        <p:nvSpPr>
          <p:cNvPr id="62" name="object 62"/>
          <p:cNvSpPr txBox="1"/>
          <p:nvPr/>
        </p:nvSpPr>
        <p:spPr>
          <a:xfrm>
            <a:off x="806952" y="6424803"/>
            <a:ext cx="622046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/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1. Dzau V. The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continuum</a:t>
            </a:r>
            <a:r>
              <a:rPr sz="8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renin-angiotensin-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aldosterone</a:t>
            </a:r>
            <a:r>
              <a:rPr sz="8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system blockade.</a:t>
            </a:r>
            <a:r>
              <a:rPr sz="8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800" i="1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Hypertens</a:t>
            </a:r>
            <a:r>
              <a:rPr sz="800" i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Suppl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2005;23(1):S9-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S17.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704656EA-09F8-DD58-7CF3-323BBF1E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F305B1-C4A8-1B32-B9D7-4A19B3A0539F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DD6FBE3-27D8-2E9F-ADEF-E8F18C45F47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51993" y="1340611"/>
            <a:ext cx="6507669" cy="4659617"/>
            <a:chOff x="3327993" y="1340611"/>
            <a:chExt cx="6507669" cy="465961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7993" y="1340611"/>
              <a:ext cx="2488140" cy="46596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66760" y="4663008"/>
              <a:ext cx="3668902" cy="497840"/>
            </a:xfrm>
            <a:custGeom>
              <a:avLst/>
              <a:gdLst/>
              <a:ahLst/>
              <a:cxnLst/>
              <a:rect l="l" t="t" r="r" b="b"/>
              <a:pathLst>
                <a:path w="2022475" h="497839">
                  <a:moveTo>
                    <a:pt x="0" y="497382"/>
                  </a:moveTo>
                  <a:lnTo>
                    <a:pt x="2022094" y="497382"/>
                  </a:lnTo>
                  <a:lnTo>
                    <a:pt x="2022094" y="0"/>
                  </a:lnTo>
                  <a:lnTo>
                    <a:pt x="0" y="0"/>
                  </a:lnTo>
                  <a:lnTo>
                    <a:pt x="0" y="497382"/>
                  </a:lnTo>
                  <a:close/>
                </a:path>
              </a:pathLst>
            </a:custGeom>
            <a:ln w="9525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4">
              <a:extLst>
                <a:ext uri="{FF2B5EF4-FFF2-40B4-BE49-F238E27FC236}">
                  <a16:creationId xmlns:a16="http://schemas.microsoft.com/office/drawing/2014/main" id="{127D2D8C-BC7C-6FFF-63D8-E1C3B4941B56}"/>
                </a:ext>
              </a:extLst>
            </p:cNvPr>
            <p:cNvSpPr/>
            <p:nvPr/>
          </p:nvSpPr>
          <p:spPr>
            <a:xfrm>
              <a:off x="6157480" y="5286161"/>
              <a:ext cx="3678182" cy="497840"/>
            </a:xfrm>
            <a:custGeom>
              <a:avLst/>
              <a:gdLst/>
              <a:ahLst/>
              <a:cxnLst/>
              <a:rect l="l" t="t" r="r" b="b"/>
              <a:pathLst>
                <a:path w="2022475" h="497839">
                  <a:moveTo>
                    <a:pt x="0" y="497382"/>
                  </a:moveTo>
                  <a:lnTo>
                    <a:pt x="2022094" y="497382"/>
                  </a:lnTo>
                  <a:lnTo>
                    <a:pt x="2022094" y="0"/>
                  </a:lnTo>
                  <a:lnTo>
                    <a:pt x="0" y="0"/>
                  </a:lnTo>
                  <a:lnTo>
                    <a:pt x="0" y="497382"/>
                  </a:lnTo>
                  <a:close/>
                </a:path>
              </a:pathLst>
            </a:custGeom>
            <a:ln w="9525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33400" y="633082"/>
            <a:ext cx="11125200" cy="444481"/>
          </a:xfrm>
          <a:prstGeom prst="rect">
            <a:avLst/>
          </a:prstGeom>
        </p:spPr>
        <p:txBody>
          <a:bodyPr vert="horz" wrap="square" lIns="0" tIns="135382" rIns="0" bIns="0" rtlCol="0">
            <a:spAutoFit/>
          </a:bodyPr>
          <a:lstStyle/>
          <a:p>
            <a:pPr marL="38100" marR="5080">
              <a:spcBef>
                <a:spcPts val="100"/>
              </a:spcBef>
            </a:pPr>
            <a:r>
              <a:rPr sz="2000" b="0" dirty="0"/>
              <a:t>ARBs offers</a:t>
            </a:r>
            <a:r>
              <a:rPr sz="2000" b="0" spc="5" dirty="0"/>
              <a:t> </a:t>
            </a:r>
            <a:r>
              <a:rPr sz="2000" b="0" dirty="0"/>
              <a:t>improved therapeutic</a:t>
            </a:r>
            <a:r>
              <a:rPr sz="2000" b="0" spc="10" dirty="0"/>
              <a:t> </a:t>
            </a:r>
            <a:r>
              <a:rPr sz="2000" b="0" spc="-30" dirty="0"/>
              <a:t>efficacy, </a:t>
            </a:r>
            <a:r>
              <a:rPr sz="2000" b="0" spc="-10" dirty="0"/>
              <a:t>safety,</a:t>
            </a:r>
            <a:r>
              <a:rPr sz="2000" b="0" spc="-25" dirty="0"/>
              <a:t> </a:t>
            </a:r>
            <a:r>
              <a:rPr sz="2000" b="0" dirty="0"/>
              <a:t>and</a:t>
            </a:r>
            <a:r>
              <a:rPr sz="2000" b="0" spc="-25" dirty="0"/>
              <a:t> </a:t>
            </a:r>
            <a:r>
              <a:rPr sz="2000" b="0" dirty="0"/>
              <a:t>tolerability</a:t>
            </a:r>
            <a:r>
              <a:rPr sz="2000" b="0" spc="-35" dirty="0"/>
              <a:t> </a:t>
            </a:r>
            <a:r>
              <a:rPr sz="2000" b="0" dirty="0"/>
              <a:t>vs</a:t>
            </a:r>
            <a:r>
              <a:rPr sz="2000" b="0" spc="-25" dirty="0"/>
              <a:t> </a:t>
            </a:r>
            <a:r>
              <a:rPr sz="2000" b="0" dirty="0"/>
              <a:t>other</a:t>
            </a:r>
            <a:r>
              <a:rPr sz="2000" b="0" spc="-15" dirty="0"/>
              <a:t> </a:t>
            </a:r>
            <a:r>
              <a:rPr sz="2000" b="0" spc="-10" dirty="0"/>
              <a:t>regimens</a:t>
            </a:r>
            <a:endParaRPr sz="2000" b="0" dirty="0"/>
          </a:p>
        </p:txBody>
      </p:sp>
      <p:sp>
        <p:nvSpPr>
          <p:cNvPr id="6" name="object 6"/>
          <p:cNvSpPr txBox="1"/>
          <p:nvPr/>
        </p:nvSpPr>
        <p:spPr>
          <a:xfrm>
            <a:off x="2382775" y="2279905"/>
            <a:ext cx="1761489" cy="622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 marR="30480">
              <a:lnSpc>
                <a:spcPts val="1510"/>
              </a:lnSpc>
              <a:spcBef>
                <a:spcPts val="290"/>
              </a:spcBef>
            </a:pP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Reduced</a:t>
            </a:r>
            <a:r>
              <a:rPr sz="1400" kern="0" spc="-8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composite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CV</a:t>
            </a:r>
            <a:r>
              <a:rPr sz="1400" kern="0" spc="-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endpoints</a:t>
            </a:r>
            <a:r>
              <a:rPr sz="1400" kern="0" spc="-25" dirty="0">
                <a:solidFill>
                  <a:srgbClr val="1B6A24"/>
                </a:solidFill>
                <a:latin typeface="Arial"/>
                <a:cs typeface="Arial"/>
              </a:rPr>
              <a:t> vs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control</a:t>
            </a:r>
            <a:r>
              <a:rPr sz="1400" kern="0" spc="-6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regimens</a:t>
            </a:r>
            <a:r>
              <a:rPr sz="1350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1</a:t>
            </a:r>
            <a:endParaRPr sz="135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81480" y="4813616"/>
            <a:ext cx="3736849" cy="2295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3840" marR="236220" indent="367030">
              <a:lnSpc>
                <a:spcPts val="1510"/>
              </a:lnSpc>
              <a:spcBef>
                <a:spcPts val="290"/>
              </a:spcBef>
            </a:pPr>
            <a:r>
              <a:rPr sz="1400" b="1" kern="0" dirty="0">
                <a:solidFill>
                  <a:srgbClr val="1B6A24"/>
                </a:solidFill>
                <a:latin typeface="Arial"/>
                <a:cs typeface="Arial"/>
              </a:rPr>
              <a:t>AE</a:t>
            </a:r>
            <a:r>
              <a:rPr sz="1400" b="1" kern="0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kern="0" spc="-10" dirty="0">
                <a:solidFill>
                  <a:srgbClr val="1B6A24"/>
                </a:solidFill>
                <a:latin typeface="Arial"/>
                <a:cs typeface="Arial"/>
              </a:rPr>
              <a:t>profile </a:t>
            </a:r>
            <a:r>
              <a:rPr sz="1400" b="1" kern="0" dirty="0">
                <a:solidFill>
                  <a:srgbClr val="1B6A24"/>
                </a:solidFill>
                <a:latin typeface="Arial"/>
                <a:cs typeface="Arial"/>
              </a:rPr>
              <a:t>similar</a:t>
            </a:r>
            <a:r>
              <a:rPr sz="1400" b="1" kern="0" spc="-3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1B6A24"/>
                </a:solidFill>
                <a:latin typeface="Arial"/>
                <a:cs typeface="Arial"/>
              </a:rPr>
              <a:t>to</a:t>
            </a:r>
            <a:r>
              <a:rPr sz="1400" b="1" kern="0" spc="-3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kern="0" spc="-10" dirty="0">
                <a:solidFill>
                  <a:srgbClr val="1B6A24"/>
                </a:solidFill>
                <a:latin typeface="Arial"/>
                <a:cs typeface="Arial"/>
              </a:rPr>
              <a:t>placebo</a:t>
            </a:r>
            <a:r>
              <a:rPr sz="1350" b="1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5</a:t>
            </a:r>
            <a:endParaRPr sz="135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4474" y="3922267"/>
            <a:ext cx="2173605" cy="430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 marR="30480">
              <a:lnSpc>
                <a:spcPts val="1510"/>
              </a:lnSpc>
              <a:spcBef>
                <a:spcPts val="290"/>
              </a:spcBef>
            </a:pP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Less</a:t>
            </a:r>
            <a:r>
              <a:rPr sz="1400" kern="0" spc="-5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new-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onset</a:t>
            </a:r>
            <a:r>
              <a:rPr sz="1400" kern="0" spc="-6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diabetes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vs</a:t>
            </a:r>
            <a:r>
              <a:rPr sz="1400" kern="0" spc="-3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diuretics</a:t>
            </a:r>
            <a:r>
              <a:rPr sz="1350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1</a:t>
            </a:r>
            <a:endParaRPr sz="135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0760" y="1680180"/>
            <a:ext cx="272605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Less</a:t>
            </a:r>
            <a:r>
              <a:rPr sz="1400" kern="0" spc="-4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stroke</a:t>
            </a:r>
            <a:r>
              <a:rPr sz="1400" kern="0" spc="-5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vs</a:t>
            </a:r>
            <a:r>
              <a:rPr sz="1400" kern="0" spc="-4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ACE</a:t>
            </a:r>
            <a:r>
              <a:rPr sz="1400" kern="0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inhibitors*</a:t>
            </a:r>
            <a:r>
              <a:rPr sz="1350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2</a:t>
            </a:r>
            <a:endParaRPr sz="135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5464" y="4277359"/>
            <a:ext cx="152273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Less</a:t>
            </a:r>
            <a:r>
              <a:rPr sz="1400" kern="0" spc="-4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proteinuria</a:t>
            </a:r>
            <a:r>
              <a:rPr sz="1350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4</a:t>
            </a:r>
            <a:endParaRPr sz="135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93965" y="3065018"/>
            <a:ext cx="209613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>
              <a:lnSpc>
                <a:spcPts val="1595"/>
              </a:lnSpc>
              <a:spcBef>
                <a:spcPts val="100"/>
              </a:spcBef>
            </a:pP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Reduced</a:t>
            </a:r>
            <a:r>
              <a:rPr sz="1400" kern="0" spc="-7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1B6A24"/>
                </a:solidFill>
                <a:latin typeface="Arial"/>
                <a:cs typeface="Arial"/>
              </a:rPr>
              <a:t>left</a:t>
            </a:r>
            <a:r>
              <a:rPr sz="1400" kern="0" spc="-6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ventricular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30480">
              <a:lnSpc>
                <a:spcPts val="1595"/>
              </a:lnSpc>
            </a:pPr>
            <a:r>
              <a:rPr sz="1400" kern="0" spc="-10" dirty="0">
                <a:solidFill>
                  <a:srgbClr val="1B6A24"/>
                </a:solidFill>
                <a:latin typeface="Arial"/>
                <a:cs typeface="Arial"/>
              </a:rPr>
              <a:t>hypertrophy</a:t>
            </a:r>
            <a:r>
              <a:rPr sz="1350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3</a:t>
            </a:r>
            <a:endParaRPr sz="1350" kern="0" baseline="24691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81480" y="5409180"/>
            <a:ext cx="3920063" cy="236603"/>
          </a:xfrm>
          <a:prstGeom prst="rect">
            <a:avLst/>
          </a:prstGeom>
          <a:ln w="9525">
            <a:noFill/>
          </a:ln>
        </p:spPr>
        <p:txBody>
          <a:bodyPr vert="horz" wrap="square" lIns="0" tIns="43815" rIns="0" bIns="0" rtlCol="0">
            <a:spAutoFit/>
          </a:bodyPr>
          <a:lstStyle/>
          <a:p>
            <a:pPr marL="300990" marR="292100" indent="-1905">
              <a:lnSpc>
                <a:spcPts val="1510"/>
              </a:lnSpc>
              <a:spcBef>
                <a:spcPts val="345"/>
              </a:spcBef>
            </a:pPr>
            <a:r>
              <a:rPr sz="1400" b="1" kern="0" dirty="0">
                <a:solidFill>
                  <a:srgbClr val="1B6A24"/>
                </a:solidFill>
                <a:latin typeface="Arial"/>
                <a:cs typeface="Arial"/>
              </a:rPr>
              <a:t>Higher</a:t>
            </a:r>
            <a:r>
              <a:rPr sz="1400" b="1" kern="0" spc="-5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kern="0" spc="-10" dirty="0">
                <a:solidFill>
                  <a:srgbClr val="1B6A24"/>
                </a:solidFill>
                <a:latin typeface="Arial"/>
                <a:cs typeface="Arial"/>
              </a:rPr>
              <a:t>persistence </a:t>
            </a:r>
            <a:r>
              <a:rPr sz="1400" b="1" kern="0" dirty="0">
                <a:solidFill>
                  <a:srgbClr val="1B6A24"/>
                </a:solidFill>
                <a:latin typeface="Arial"/>
                <a:cs typeface="Arial"/>
              </a:rPr>
              <a:t>vs</a:t>
            </a:r>
            <a:r>
              <a:rPr sz="1400" b="1" kern="0" spc="-4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1B6A24"/>
                </a:solidFill>
                <a:latin typeface="Arial"/>
                <a:cs typeface="Arial"/>
              </a:rPr>
              <a:t>other</a:t>
            </a:r>
            <a:r>
              <a:rPr sz="1400" b="1" kern="0" spc="-3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400" b="1" kern="0" spc="-10" dirty="0">
                <a:solidFill>
                  <a:srgbClr val="1B6A24"/>
                </a:solidFill>
                <a:latin typeface="Arial"/>
                <a:cs typeface="Arial"/>
              </a:rPr>
              <a:t>regimens</a:t>
            </a:r>
            <a:r>
              <a:rPr sz="1350" b="1" kern="0" spc="-15" baseline="24691" dirty="0">
                <a:solidFill>
                  <a:srgbClr val="1B6A24"/>
                </a:solidFill>
                <a:latin typeface="Arial"/>
                <a:cs typeface="Arial"/>
              </a:rPr>
              <a:t>6</a:t>
            </a:r>
            <a:endParaRPr sz="135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0724" y="1562228"/>
            <a:ext cx="4220845" cy="4455795"/>
            <a:chOff x="2736723" y="1562227"/>
            <a:chExt cx="4220845" cy="4455795"/>
          </a:xfrm>
        </p:grpSpPr>
        <p:sp>
          <p:nvSpPr>
            <p:cNvPr id="14" name="object 14"/>
            <p:cNvSpPr/>
            <p:nvPr/>
          </p:nvSpPr>
          <p:spPr>
            <a:xfrm>
              <a:off x="2746248" y="1571752"/>
              <a:ext cx="4201795" cy="2846705"/>
            </a:xfrm>
            <a:custGeom>
              <a:avLst/>
              <a:gdLst/>
              <a:ahLst/>
              <a:cxnLst/>
              <a:rect l="l" t="t" r="r" b="b"/>
              <a:pathLst>
                <a:path w="4201795" h="2846704">
                  <a:moveTo>
                    <a:pt x="3772280" y="1747139"/>
                  </a:moveTo>
                  <a:lnTo>
                    <a:pt x="1780286" y="1764411"/>
                  </a:lnTo>
                </a:path>
                <a:path w="4201795" h="2846704">
                  <a:moveTo>
                    <a:pt x="0" y="2591943"/>
                  </a:moveTo>
                  <a:lnTo>
                    <a:pt x="1596009" y="2371598"/>
                  </a:lnTo>
                </a:path>
                <a:path w="4201795" h="2846704">
                  <a:moveTo>
                    <a:pt x="4201286" y="2846578"/>
                  </a:moveTo>
                  <a:lnTo>
                    <a:pt x="2141728" y="2755011"/>
                  </a:lnTo>
                </a:path>
                <a:path w="4201795" h="2846704">
                  <a:moveTo>
                    <a:pt x="54228" y="1194053"/>
                  </a:moveTo>
                  <a:lnTo>
                    <a:pt x="1748536" y="1545082"/>
                  </a:lnTo>
                </a:path>
                <a:path w="4201795" h="2846704">
                  <a:moveTo>
                    <a:pt x="3339084" y="245237"/>
                  </a:moveTo>
                  <a:lnTo>
                    <a:pt x="1892427" y="0"/>
                  </a:lnTo>
                </a:path>
              </a:pathLst>
            </a:custGeom>
            <a:ln w="19050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931412" y="5972176"/>
              <a:ext cx="1296035" cy="45720"/>
            </a:xfrm>
            <a:custGeom>
              <a:avLst/>
              <a:gdLst/>
              <a:ahLst/>
              <a:cxnLst/>
              <a:rect l="l" t="t" r="r" b="b"/>
              <a:pathLst>
                <a:path w="1296035" h="45720">
                  <a:moveTo>
                    <a:pt x="129603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296035" y="45718"/>
                  </a:lnTo>
                  <a:lnTo>
                    <a:pt x="1296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9750" y="5907833"/>
            <a:ext cx="60325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0" kern="0" dirty="0">
                <a:solidFill>
                  <a:srgbClr val="080808"/>
                </a:solidFill>
                <a:latin typeface="Arial"/>
                <a:cs typeface="Arial"/>
              </a:rPr>
              <a:t>* </a:t>
            </a:r>
            <a:r>
              <a:rPr sz="1000" kern="0" spc="-10" dirty="0">
                <a:solidFill>
                  <a:srgbClr val="080808"/>
                </a:solidFill>
                <a:latin typeface="+mj-lt"/>
                <a:cs typeface="Arial"/>
              </a:rPr>
              <a:t>Ramipril</a:t>
            </a:r>
            <a:endParaRPr sz="1050" kern="0" dirty="0">
              <a:solidFill>
                <a:sysClr val="windowText" lastClr="000000"/>
              </a:solidFill>
              <a:latin typeface="+mj-lt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6210" y="6290798"/>
            <a:ext cx="763764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Randomised AssessmeNt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ACE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subjects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Disease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(TRANSCEND) Investigators,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Yusuf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Teo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K,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sz="5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angiotensin-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receptor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blocker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telmisartan on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events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high-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risk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to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angiotensin-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converting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enzyme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inhibitors: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 randomised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controlled</a:t>
            </a:r>
            <a:r>
              <a:rPr sz="5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trial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[published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correction appears in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Lancet.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2008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Oct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18;372(9647):1384].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Lancet.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2008;372(9644):1174-1183.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2.</a:t>
            </a:r>
            <a:r>
              <a:rPr sz="500" b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ONTARGET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Investigators,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Yusuf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Teo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KK,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Telmisartan,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ramipril,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both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high risk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vascular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events.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N</a:t>
            </a:r>
            <a:r>
              <a:rPr sz="5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Engl</a:t>
            </a:r>
            <a:r>
              <a:rPr sz="5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500" i="1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Med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2008;358(15):1547-1559.</a:t>
            </a:r>
            <a:r>
              <a:rPr sz="500" kern="0" spc="16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3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Verdecchia P,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Sleight P,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Mancia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sz="5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telmisartan,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ramipril,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their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combination on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left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ventricular hypertrophy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individuals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high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vascular risk in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Ongoing Telmisartan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Alone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Combination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5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Ramipril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Global End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Point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Trial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Randomized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Assessment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ACE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Subjects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Disease.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Circulation.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2009;120(14):1380-1389.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4.</a:t>
            </a:r>
            <a:r>
              <a:rPr sz="500" b="1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Bakris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Burgess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E,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Weir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M,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Davidai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5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Koval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S;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AMADEO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Investigators.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is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more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effective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than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losartan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reducing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proteinuria in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diabetic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nephropathy.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Kidney</a:t>
            </a:r>
            <a:r>
              <a:rPr sz="5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20" dirty="0">
                <a:solidFill>
                  <a:srgbClr val="080808"/>
                </a:solidFill>
                <a:latin typeface="Arial"/>
                <a:cs typeface="Arial"/>
              </a:rPr>
              <a:t>Int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2008;74(3):364-369.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5.</a:t>
            </a:r>
            <a:r>
              <a:rPr sz="500" b="1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Schumacher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H,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Mancia G.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safety</a:t>
            </a:r>
            <a:r>
              <a:rPr sz="5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profile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telmisartan as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monotherapy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combined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with hydrochlorothiazide: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retrospective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analysis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50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studies.</a:t>
            </a:r>
            <a:r>
              <a:rPr lang="en-US" sz="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Blood</a:t>
            </a:r>
            <a:r>
              <a:rPr sz="5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Press</a:t>
            </a:r>
            <a:r>
              <a:rPr sz="5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Suppl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2008;1:32-40.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6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Bloom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BS.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Continuation of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initial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antihypertensive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medication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after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year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therapy.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Clin</a:t>
            </a:r>
            <a:r>
              <a:rPr sz="500" i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Ther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1998;20(4):671-</a:t>
            </a:r>
            <a:r>
              <a:rPr sz="500" kern="0" spc="-20" dirty="0">
                <a:solidFill>
                  <a:srgbClr val="080808"/>
                </a:solidFill>
                <a:latin typeface="Arial"/>
                <a:cs typeface="Arial"/>
              </a:rPr>
              <a:t>681.</a:t>
            </a:r>
            <a:endParaRPr sz="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A47F2E88-BEF4-2FAC-B5A9-B085FBB53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1C2643-74CC-E2F2-6BBF-E2EE01F01E70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50BF23D-1F64-CFAD-7753-5F8120BB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862297" y="6343210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294967295"/>
          </p:nvPr>
        </p:nvSpPr>
        <p:spPr>
          <a:xfrm>
            <a:off x="3124835" y="3617976"/>
            <a:ext cx="8366125" cy="32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215" marR="5080" indent="-638175">
              <a:spcBef>
                <a:spcPts val="95"/>
              </a:spcBef>
            </a:pPr>
            <a:r>
              <a:rPr sz="2000" b="0" spc="-10" dirty="0">
                <a:solidFill>
                  <a:srgbClr val="1781BF"/>
                </a:solidFill>
              </a:rPr>
              <a:t>Cardiovascular Protection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1343C-CC0C-F789-4D60-B990D3FF714D}"/>
              </a:ext>
            </a:extLst>
          </p:cNvPr>
          <p:cNvSpPr txBox="1"/>
          <p:nvPr/>
        </p:nvSpPr>
        <p:spPr>
          <a:xfrm>
            <a:off x="5219344" y="3094756"/>
            <a:ext cx="609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The</a:t>
            </a:r>
            <a:r>
              <a:rPr lang="en-US" sz="2800" i="1" spc="-20" dirty="0">
                <a:solidFill>
                  <a:srgbClr val="00B050"/>
                </a:solidFill>
              </a:rPr>
              <a:t> </a:t>
            </a:r>
            <a:r>
              <a:rPr lang="en-US" sz="2800" i="1" dirty="0">
                <a:solidFill>
                  <a:srgbClr val="00B050"/>
                </a:solidFill>
              </a:rPr>
              <a:t>ONTARGET</a:t>
            </a:r>
            <a:r>
              <a:rPr lang="en-US" sz="2800" i="1" spc="-20" dirty="0">
                <a:solidFill>
                  <a:srgbClr val="00B050"/>
                </a:solidFill>
              </a:rPr>
              <a:t> </a:t>
            </a:r>
            <a:r>
              <a:rPr lang="en-US" sz="2800" i="1" dirty="0">
                <a:solidFill>
                  <a:srgbClr val="00B050"/>
                </a:solidFill>
              </a:rPr>
              <a:t>Trial</a:t>
            </a:r>
            <a:r>
              <a:rPr lang="en-US" sz="2800" i="1" spc="-15" dirty="0">
                <a:solidFill>
                  <a:srgbClr val="00B050"/>
                </a:solidFill>
              </a:rPr>
              <a:t> 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3" name="Graphic 12" descr="Heart organ">
            <a:extLst>
              <a:ext uri="{FF2B5EF4-FFF2-40B4-BE49-F238E27FC236}">
                <a16:creationId xmlns:a16="http://schemas.microsoft.com/office/drawing/2014/main" id="{40E4A93F-A192-3B6A-84A2-84ABA6138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5830" y="2787410"/>
            <a:ext cx="1283179" cy="128317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403" y="821044"/>
            <a:ext cx="11231119" cy="53895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94277" y="6708553"/>
            <a:ext cx="5071110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Telmisartan</a:t>
            </a:r>
            <a:r>
              <a:rPr sz="900" kern="0" spc="-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plus</a:t>
            </a:r>
            <a:r>
              <a:rPr sz="900" kern="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Amlodipine</a:t>
            </a:r>
            <a:r>
              <a:rPr sz="900" kern="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Medical</a:t>
            </a:r>
            <a:r>
              <a:rPr sz="900" kern="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Education</a:t>
            </a:r>
            <a:r>
              <a:rPr sz="900" kern="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Slide</a:t>
            </a:r>
            <a:r>
              <a:rPr sz="900" kern="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Ressource:</a:t>
            </a:r>
            <a:r>
              <a:rPr sz="900" kern="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FINAL</a:t>
            </a:r>
            <a:r>
              <a:rPr sz="900" kern="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Version</a:t>
            </a:r>
            <a:r>
              <a:rPr sz="900" kern="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1.0</a:t>
            </a:r>
            <a:r>
              <a:rPr sz="900" kern="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808080"/>
                </a:solidFill>
                <a:latin typeface="Arial"/>
                <a:cs typeface="Arial"/>
              </a:rPr>
              <a:t>(30-</a:t>
            </a:r>
            <a:r>
              <a:rPr sz="900" kern="0" spc="-10" dirty="0">
                <a:solidFill>
                  <a:srgbClr val="808080"/>
                </a:solidFill>
                <a:latin typeface="Arial"/>
                <a:cs typeface="Arial"/>
              </a:rPr>
              <a:t>June-2010)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568464" y="349812"/>
            <a:ext cx="78327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000" dirty="0">
                <a:solidFill>
                  <a:srgbClr val="999999"/>
                </a:solidFill>
              </a:rPr>
              <a:t>Clinical</a:t>
            </a:r>
            <a:r>
              <a:rPr sz="2000" spc="-30" dirty="0">
                <a:solidFill>
                  <a:srgbClr val="999999"/>
                </a:solidFill>
              </a:rPr>
              <a:t> </a:t>
            </a:r>
            <a:r>
              <a:rPr sz="2000" dirty="0">
                <a:solidFill>
                  <a:srgbClr val="999999"/>
                </a:solidFill>
              </a:rPr>
              <a:t>Evidence</a:t>
            </a:r>
            <a:r>
              <a:rPr sz="2000" spc="-15" dirty="0">
                <a:solidFill>
                  <a:srgbClr val="999999"/>
                </a:solidFill>
              </a:rPr>
              <a:t> </a:t>
            </a:r>
            <a:r>
              <a:rPr sz="2000" dirty="0">
                <a:solidFill>
                  <a:srgbClr val="999999"/>
                </a:solidFill>
              </a:rPr>
              <a:t>With</a:t>
            </a:r>
            <a:r>
              <a:rPr sz="2000" spc="-40" dirty="0">
                <a:solidFill>
                  <a:srgbClr val="999999"/>
                </a:solidFill>
              </a:rPr>
              <a:t> </a:t>
            </a:r>
            <a:r>
              <a:rPr sz="2000" dirty="0">
                <a:solidFill>
                  <a:srgbClr val="999999"/>
                </a:solidFill>
              </a:rPr>
              <a:t>ARBs </a:t>
            </a:r>
            <a:r>
              <a:rPr sz="2000" i="1" dirty="0">
                <a:solidFill>
                  <a:srgbClr val="FF0000"/>
                </a:solidFill>
              </a:rPr>
              <a:t>BEFORE</a:t>
            </a:r>
            <a:r>
              <a:rPr sz="2000" i="1" spc="-25" dirty="0">
                <a:solidFill>
                  <a:srgbClr val="FF0000"/>
                </a:solidFill>
              </a:rPr>
              <a:t> </a:t>
            </a:r>
            <a:r>
              <a:rPr sz="2000" spc="-10" dirty="0">
                <a:solidFill>
                  <a:srgbClr val="999999"/>
                </a:solidFill>
              </a:rPr>
              <a:t>ONTARGET</a:t>
            </a:r>
            <a:r>
              <a:rPr sz="2000" spc="-15" baseline="24305" dirty="0">
                <a:solidFill>
                  <a:srgbClr val="999999"/>
                </a:solidFill>
              </a:rPr>
              <a:t>®1-</a:t>
            </a:r>
            <a:r>
              <a:rPr sz="2000" spc="-75" baseline="24305" dirty="0">
                <a:solidFill>
                  <a:srgbClr val="999999"/>
                </a:solidFill>
              </a:rPr>
              <a:t>7</a:t>
            </a:r>
            <a:endParaRPr sz="2000" baseline="24305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1777" y="1855153"/>
            <a:ext cx="7912087" cy="39718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94243" y="1747774"/>
            <a:ext cx="15068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1" kern="0" dirty="0">
                <a:solidFill>
                  <a:srgbClr val="0081C5"/>
                </a:solidFill>
                <a:latin typeface="Arial"/>
                <a:cs typeface="Arial"/>
              </a:rPr>
              <a:t>Heart</a:t>
            </a:r>
            <a:r>
              <a:rPr sz="2000" b="1" kern="0" spc="-60" dirty="0">
                <a:solidFill>
                  <a:srgbClr val="0081C5"/>
                </a:solidFill>
                <a:latin typeface="Arial"/>
                <a:cs typeface="Arial"/>
              </a:rPr>
              <a:t> </a:t>
            </a:r>
            <a:r>
              <a:rPr sz="2000" b="1" kern="0" spc="-10" dirty="0">
                <a:solidFill>
                  <a:srgbClr val="0081C5"/>
                </a:solidFill>
                <a:latin typeface="Arial"/>
                <a:cs typeface="Arial"/>
              </a:rPr>
              <a:t>failure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7766" y="2295398"/>
            <a:ext cx="1645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1" kern="0" spc="-10" dirty="0">
                <a:solidFill>
                  <a:srgbClr val="0081C5"/>
                </a:solidFill>
                <a:latin typeface="Arial"/>
                <a:cs typeface="Arial"/>
              </a:rPr>
              <a:t>Hypertension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0064" y="2723134"/>
            <a:ext cx="5924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600" b="1" kern="0" spc="-10" dirty="0">
                <a:solidFill>
                  <a:srgbClr val="7B7B7B"/>
                </a:solidFill>
                <a:latin typeface="Arial"/>
                <a:cs typeface="Arial"/>
              </a:rPr>
              <a:t>LIFE</a:t>
            </a:r>
            <a:r>
              <a:rPr sz="1575" b="1" kern="0" spc="-15" baseline="26455" dirty="0">
                <a:solidFill>
                  <a:srgbClr val="7B7B7B"/>
                </a:solidFill>
                <a:latin typeface="Arial"/>
                <a:cs typeface="Arial"/>
              </a:rPr>
              <a:t>2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91677" y="2107184"/>
            <a:ext cx="10166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600" b="1" kern="0" spc="-10" dirty="0">
                <a:solidFill>
                  <a:srgbClr val="7B7B7B"/>
                </a:solidFill>
                <a:latin typeface="Arial"/>
                <a:cs typeface="Arial"/>
              </a:rPr>
              <a:t>VALIANT</a:t>
            </a:r>
            <a:r>
              <a:rPr sz="1575" b="1" kern="0" spc="-15" baseline="26455" dirty="0">
                <a:solidFill>
                  <a:srgbClr val="7B7B7B"/>
                </a:solidFill>
                <a:latin typeface="Arial"/>
                <a:cs typeface="Arial"/>
              </a:rPr>
              <a:t>4</a:t>
            </a:r>
            <a:endParaRPr sz="1575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5778" y="2351025"/>
            <a:ext cx="9080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600" b="1" kern="0" spc="-10" dirty="0">
                <a:solidFill>
                  <a:srgbClr val="7B7B7B"/>
                </a:solidFill>
                <a:latin typeface="Arial"/>
                <a:cs typeface="Arial"/>
              </a:rPr>
              <a:t>CHARM</a:t>
            </a:r>
            <a:r>
              <a:rPr sz="1575" b="1" kern="0" spc="-15" baseline="26455" dirty="0">
                <a:solidFill>
                  <a:srgbClr val="7B7B7B"/>
                </a:solidFill>
                <a:latin typeface="Arial"/>
                <a:cs typeface="Arial"/>
              </a:rPr>
              <a:t>5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88628" y="2594864"/>
            <a:ext cx="10210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30480" indent="-62865">
              <a:spcBef>
                <a:spcPts val="100"/>
              </a:spcBef>
            </a:pPr>
            <a:r>
              <a:rPr sz="1600" b="1" kern="0" spc="-25" dirty="0">
                <a:solidFill>
                  <a:srgbClr val="7B7B7B"/>
                </a:solidFill>
                <a:latin typeface="Arial"/>
                <a:cs typeface="Arial"/>
              </a:rPr>
              <a:t>Val-</a:t>
            </a:r>
            <a:r>
              <a:rPr sz="1600" b="1" kern="0" spc="-20" dirty="0">
                <a:solidFill>
                  <a:srgbClr val="7B7B7B"/>
                </a:solidFill>
                <a:latin typeface="Arial"/>
                <a:cs typeface="Arial"/>
              </a:rPr>
              <a:t>HeFT</a:t>
            </a:r>
            <a:r>
              <a:rPr sz="1575" b="1" kern="0" spc="-30" baseline="26455" dirty="0">
                <a:solidFill>
                  <a:srgbClr val="7B7B7B"/>
                </a:solidFill>
                <a:latin typeface="Arial"/>
                <a:cs typeface="Arial"/>
              </a:rPr>
              <a:t>6 </a:t>
            </a:r>
            <a:r>
              <a:rPr sz="1600" b="1" kern="0" dirty="0">
                <a:solidFill>
                  <a:srgbClr val="7B7B7B"/>
                </a:solidFill>
                <a:latin typeface="Arial"/>
                <a:cs typeface="Arial"/>
              </a:rPr>
              <a:t>ELITE</a:t>
            </a:r>
            <a:r>
              <a:rPr sz="1600" b="1" kern="0" spc="-30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600" b="1" kern="0" spc="-25" dirty="0">
                <a:solidFill>
                  <a:srgbClr val="7B7B7B"/>
                </a:solidFill>
                <a:latin typeface="Arial"/>
                <a:cs typeface="Arial"/>
              </a:rPr>
              <a:t>II</a:t>
            </a:r>
            <a:r>
              <a:rPr sz="1575" b="1" kern="0" spc="-37" baseline="26455" dirty="0">
                <a:solidFill>
                  <a:srgbClr val="7B7B7B"/>
                </a:solidFill>
                <a:latin typeface="Arial"/>
                <a:cs typeface="Arial"/>
              </a:rPr>
              <a:t>7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1385" y="1133347"/>
            <a:ext cx="1801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b="1" kern="0" dirty="0">
                <a:solidFill>
                  <a:srgbClr val="00B15A"/>
                </a:solidFill>
                <a:latin typeface="Arial"/>
                <a:cs typeface="Arial"/>
              </a:rPr>
              <a:t>CV</a:t>
            </a:r>
            <a:r>
              <a:rPr sz="2400" b="1" kern="0" spc="-20" dirty="0">
                <a:solidFill>
                  <a:srgbClr val="00B15A"/>
                </a:solidFill>
                <a:latin typeface="Arial"/>
                <a:cs typeface="Arial"/>
              </a:rPr>
              <a:t> </a:t>
            </a:r>
            <a:r>
              <a:rPr sz="2400" b="1" kern="0" dirty="0">
                <a:solidFill>
                  <a:srgbClr val="00B15A"/>
                </a:solidFill>
                <a:latin typeface="Arial"/>
                <a:cs typeface="Arial"/>
              </a:rPr>
              <a:t>high</a:t>
            </a:r>
            <a:r>
              <a:rPr sz="2400" b="1" kern="0" spc="-35" dirty="0">
                <a:solidFill>
                  <a:srgbClr val="00B15A"/>
                </a:solidFill>
                <a:latin typeface="Arial"/>
                <a:cs typeface="Arial"/>
              </a:rPr>
              <a:t> </a:t>
            </a:r>
            <a:r>
              <a:rPr sz="2400" b="1" kern="0" spc="-20" dirty="0">
                <a:solidFill>
                  <a:srgbClr val="00B15A"/>
                </a:solidFill>
                <a:latin typeface="Arial"/>
                <a:cs typeface="Arial"/>
              </a:rPr>
              <a:t>risk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2400" b="1" kern="0" spc="-25" dirty="0">
                <a:solidFill>
                  <a:srgbClr val="00B15A"/>
                </a:solidFill>
                <a:latin typeface="Arial"/>
                <a:cs typeface="Arial"/>
              </a:rPr>
              <a:t>???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7377" y="2655062"/>
            <a:ext cx="12452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kern="0" spc="-10" dirty="0">
                <a:solidFill>
                  <a:srgbClr val="333333"/>
                </a:solidFill>
                <a:latin typeface="Arial"/>
                <a:cs typeface="Arial"/>
              </a:rPr>
              <a:t>Remodelling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5877" y="2532634"/>
            <a:ext cx="6711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5080" indent="-17780">
              <a:spcBef>
                <a:spcPts val="100"/>
              </a:spcBef>
            </a:pPr>
            <a:r>
              <a:rPr sz="1600" b="1" kern="0" dirty="0">
                <a:solidFill>
                  <a:srgbClr val="333333"/>
                </a:solidFill>
                <a:latin typeface="Arial"/>
                <a:cs typeface="Arial"/>
              </a:rPr>
              <a:t>MI</a:t>
            </a:r>
            <a:r>
              <a:rPr sz="1600" b="1" kern="0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kern="0" spc="-25" dirty="0">
                <a:solidFill>
                  <a:srgbClr val="333333"/>
                </a:solidFill>
                <a:latin typeface="Arial"/>
                <a:cs typeface="Arial"/>
              </a:rPr>
              <a:t>and </a:t>
            </a:r>
            <a:r>
              <a:rPr sz="1600" b="1" kern="0" spc="-10" dirty="0">
                <a:solidFill>
                  <a:srgbClr val="333333"/>
                </a:solidFill>
                <a:latin typeface="Arial"/>
                <a:cs typeface="Arial"/>
              </a:rPr>
              <a:t>stroke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82128" y="5268976"/>
            <a:ext cx="41275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b="1" kern="0" spc="-20" dirty="0">
                <a:solidFill>
                  <a:srgbClr val="333333"/>
                </a:solidFill>
                <a:latin typeface="Arial"/>
                <a:cs typeface="Arial"/>
              </a:rPr>
              <a:t>ESRD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23658" y="4411726"/>
            <a:ext cx="754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735">
              <a:spcBef>
                <a:spcPts val="95"/>
              </a:spcBef>
            </a:pPr>
            <a:r>
              <a:rPr sz="1100" b="1" kern="0" spc="-10" dirty="0">
                <a:solidFill>
                  <a:srgbClr val="333333"/>
                </a:solidFill>
                <a:latin typeface="Arial"/>
                <a:cs typeface="Arial"/>
              </a:rPr>
              <a:t>Nephrotic proteinuria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02832" y="3740150"/>
            <a:ext cx="754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5890">
              <a:spcBef>
                <a:spcPts val="95"/>
              </a:spcBef>
            </a:pPr>
            <a:r>
              <a:rPr sz="1100" b="1" kern="0" spc="-10" dirty="0">
                <a:solidFill>
                  <a:srgbClr val="333333"/>
                </a:solidFill>
                <a:latin typeface="Arial"/>
                <a:cs typeface="Arial"/>
              </a:rPr>
              <a:t>Macro- proteinuria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9332" y="3741673"/>
            <a:ext cx="81724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6690">
              <a:spcBef>
                <a:spcPts val="95"/>
              </a:spcBef>
            </a:pPr>
            <a:r>
              <a:rPr sz="1100" b="1" kern="0" spc="-10" dirty="0">
                <a:solidFill>
                  <a:srgbClr val="333333"/>
                </a:solidFill>
                <a:latin typeface="Arial"/>
                <a:cs typeface="Arial"/>
              </a:rPr>
              <a:t>Micro- albuminuria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09720" y="4503673"/>
            <a:ext cx="815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>
              <a:spcBef>
                <a:spcPts val="95"/>
              </a:spcBef>
            </a:pPr>
            <a:r>
              <a:rPr sz="1100" b="1" kern="0" spc="-10" dirty="0">
                <a:solidFill>
                  <a:srgbClr val="333333"/>
                </a:solidFill>
                <a:latin typeface="Arial"/>
                <a:cs typeface="Arial"/>
              </a:rPr>
              <a:t>Endothelial dysfunction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17038" y="3937761"/>
            <a:ext cx="1177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480" marR="5080" indent="-272415">
              <a:spcBef>
                <a:spcPts val="100"/>
              </a:spcBef>
            </a:pP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Atherosclerosis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2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LVH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33539" y="3480561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>
              <a:spcBef>
                <a:spcPts val="100"/>
              </a:spcBef>
            </a:pP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Ventricular</a:t>
            </a:r>
            <a:r>
              <a:rPr sz="12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dilation/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cognitive</a:t>
            </a:r>
            <a:r>
              <a:rPr sz="12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dysfunction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14843" y="4310888"/>
            <a:ext cx="128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CHF/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secondary</a:t>
            </a:r>
            <a:r>
              <a:rPr sz="12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stroke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79216" y="2378202"/>
            <a:ext cx="6577330" cy="3448685"/>
            <a:chOff x="1355216" y="2378201"/>
            <a:chExt cx="6577330" cy="344868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3050" y="5366753"/>
              <a:ext cx="2043176" cy="43656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529076" y="4519040"/>
              <a:ext cx="2149475" cy="774065"/>
            </a:xfrm>
            <a:custGeom>
              <a:avLst/>
              <a:gdLst/>
              <a:ahLst/>
              <a:cxnLst/>
              <a:rect l="l" t="t" r="r" b="b"/>
              <a:pathLst>
                <a:path w="2149475" h="774064">
                  <a:moveTo>
                    <a:pt x="360045" y="743839"/>
                  </a:moveTo>
                  <a:lnTo>
                    <a:pt x="101574" y="540486"/>
                  </a:lnTo>
                  <a:lnTo>
                    <a:pt x="110832" y="528701"/>
                  </a:lnTo>
                  <a:lnTo>
                    <a:pt x="125095" y="510540"/>
                  </a:lnTo>
                  <a:lnTo>
                    <a:pt x="0" y="484886"/>
                  </a:lnTo>
                  <a:lnTo>
                    <a:pt x="54483" y="600456"/>
                  </a:lnTo>
                  <a:lnTo>
                    <a:pt x="78003" y="570496"/>
                  </a:lnTo>
                  <a:lnTo>
                    <a:pt x="336423" y="773811"/>
                  </a:lnTo>
                  <a:lnTo>
                    <a:pt x="360045" y="743839"/>
                  </a:lnTo>
                  <a:close/>
                </a:path>
                <a:path w="2149475" h="774064">
                  <a:moveTo>
                    <a:pt x="730504" y="637286"/>
                  </a:moveTo>
                  <a:lnTo>
                    <a:pt x="576910" y="260248"/>
                  </a:lnTo>
                  <a:lnTo>
                    <a:pt x="612140" y="245872"/>
                  </a:lnTo>
                  <a:lnTo>
                    <a:pt x="608368" y="242570"/>
                  </a:lnTo>
                  <a:lnTo>
                    <a:pt x="516128" y="161544"/>
                  </a:lnTo>
                  <a:lnTo>
                    <a:pt x="506349" y="289052"/>
                  </a:lnTo>
                  <a:lnTo>
                    <a:pt x="541591" y="274675"/>
                  </a:lnTo>
                  <a:lnTo>
                    <a:pt x="695198" y="651637"/>
                  </a:lnTo>
                  <a:lnTo>
                    <a:pt x="730504" y="637286"/>
                  </a:lnTo>
                  <a:close/>
                </a:path>
                <a:path w="2149475" h="774064">
                  <a:moveTo>
                    <a:pt x="1130935" y="114300"/>
                  </a:moveTo>
                  <a:lnTo>
                    <a:pt x="1121410" y="95250"/>
                  </a:lnTo>
                  <a:lnTo>
                    <a:pt x="1073785" y="0"/>
                  </a:lnTo>
                  <a:lnTo>
                    <a:pt x="1016635" y="114300"/>
                  </a:lnTo>
                  <a:lnTo>
                    <a:pt x="1054735" y="114300"/>
                  </a:lnTo>
                  <a:lnTo>
                    <a:pt x="1054735" y="626745"/>
                  </a:lnTo>
                  <a:lnTo>
                    <a:pt x="1092835" y="626745"/>
                  </a:lnTo>
                  <a:lnTo>
                    <a:pt x="1092835" y="114300"/>
                  </a:lnTo>
                  <a:lnTo>
                    <a:pt x="1130935" y="114300"/>
                  </a:lnTo>
                  <a:close/>
                </a:path>
                <a:path w="2149475" h="774064">
                  <a:moveTo>
                    <a:pt x="1633982" y="289052"/>
                  </a:moveTo>
                  <a:lnTo>
                    <a:pt x="1630413" y="242570"/>
                  </a:lnTo>
                  <a:lnTo>
                    <a:pt x="1624203" y="161544"/>
                  </a:lnTo>
                  <a:lnTo>
                    <a:pt x="1528191" y="245872"/>
                  </a:lnTo>
                  <a:lnTo>
                    <a:pt x="1563408" y="260248"/>
                  </a:lnTo>
                  <a:lnTo>
                    <a:pt x="1409827" y="637286"/>
                  </a:lnTo>
                  <a:lnTo>
                    <a:pt x="1445133" y="651637"/>
                  </a:lnTo>
                  <a:lnTo>
                    <a:pt x="1598726" y="274675"/>
                  </a:lnTo>
                  <a:lnTo>
                    <a:pt x="1633982" y="289052"/>
                  </a:lnTo>
                  <a:close/>
                </a:path>
                <a:path w="2149475" h="774064">
                  <a:moveTo>
                    <a:pt x="2149348" y="484886"/>
                  </a:moveTo>
                  <a:lnTo>
                    <a:pt x="2024253" y="510540"/>
                  </a:lnTo>
                  <a:lnTo>
                    <a:pt x="2047760" y="540486"/>
                  </a:lnTo>
                  <a:lnTo>
                    <a:pt x="1789303" y="743839"/>
                  </a:lnTo>
                  <a:lnTo>
                    <a:pt x="1812925" y="773811"/>
                  </a:lnTo>
                  <a:lnTo>
                    <a:pt x="2071331" y="570496"/>
                  </a:lnTo>
                  <a:lnTo>
                    <a:pt x="2094865" y="600456"/>
                  </a:lnTo>
                  <a:lnTo>
                    <a:pt x="2128685" y="528701"/>
                  </a:lnTo>
                  <a:lnTo>
                    <a:pt x="2149348" y="484886"/>
                  </a:lnTo>
                  <a:close/>
                </a:path>
              </a:pathLst>
            </a:custGeom>
            <a:solidFill>
              <a:srgbClr val="0081C5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55217" y="2378201"/>
              <a:ext cx="6577330" cy="2774950"/>
            </a:xfrm>
            <a:custGeom>
              <a:avLst/>
              <a:gdLst/>
              <a:ahLst/>
              <a:cxnLst/>
              <a:rect l="l" t="t" r="r" b="b"/>
              <a:pathLst>
                <a:path w="6577330" h="2774950">
                  <a:moveTo>
                    <a:pt x="178943" y="2325497"/>
                  </a:moveTo>
                  <a:lnTo>
                    <a:pt x="172745" y="2257552"/>
                  </a:lnTo>
                  <a:lnTo>
                    <a:pt x="161544" y="2134489"/>
                  </a:lnTo>
                  <a:lnTo>
                    <a:pt x="19304" y="2263013"/>
                  </a:lnTo>
                  <a:lnTo>
                    <a:pt x="72872" y="2283993"/>
                  </a:lnTo>
                  <a:lnTo>
                    <a:pt x="61722" y="2313686"/>
                  </a:lnTo>
                  <a:lnTo>
                    <a:pt x="45085" y="2361946"/>
                  </a:lnTo>
                  <a:lnTo>
                    <a:pt x="29337" y="2410333"/>
                  </a:lnTo>
                  <a:lnTo>
                    <a:pt x="14351" y="2458974"/>
                  </a:lnTo>
                  <a:lnTo>
                    <a:pt x="0" y="2507488"/>
                  </a:lnTo>
                  <a:lnTo>
                    <a:pt x="54864" y="2523617"/>
                  </a:lnTo>
                  <a:lnTo>
                    <a:pt x="69088" y="2475103"/>
                  </a:lnTo>
                  <a:lnTo>
                    <a:pt x="83947" y="2427224"/>
                  </a:lnTo>
                  <a:lnTo>
                    <a:pt x="99441" y="2379599"/>
                  </a:lnTo>
                  <a:lnTo>
                    <a:pt x="115824" y="2332355"/>
                  </a:lnTo>
                  <a:lnTo>
                    <a:pt x="126098" y="2304821"/>
                  </a:lnTo>
                  <a:lnTo>
                    <a:pt x="178943" y="2325497"/>
                  </a:lnTo>
                  <a:close/>
                </a:path>
                <a:path w="6577330" h="2774950">
                  <a:moveTo>
                    <a:pt x="1070737" y="889762"/>
                  </a:moveTo>
                  <a:lnTo>
                    <a:pt x="885952" y="941070"/>
                  </a:lnTo>
                  <a:lnTo>
                    <a:pt x="924318" y="983564"/>
                  </a:lnTo>
                  <a:lnTo>
                    <a:pt x="919099" y="988314"/>
                  </a:lnTo>
                  <a:lnTo>
                    <a:pt x="876173" y="1029843"/>
                  </a:lnTo>
                  <a:lnTo>
                    <a:pt x="834136" y="1072261"/>
                  </a:lnTo>
                  <a:lnTo>
                    <a:pt x="792734" y="1115314"/>
                  </a:lnTo>
                  <a:lnTo>
                    <a:pt x="752094" y="1159129"/>
                  </a:lnTo>
                  <a:lnTo>
                    <a:pt x="712470" y="1203198"/>
                  </a:lnTo>
                  <a:lnTo>
                    <a:pt x="755142" y="1241298"/>
                  </a:lnTo>
                  <a:lnTo>
                    <a:pt x="794639" y="1197229"/>
                  </a:lnTo>
                  <a:lnTo>
                    <a:pt x="834517" y="1154176"/>
                  </a:lnTo>
                  <a:lnTo>
                    <a:pt x="875284" y="1111885"/>
                  </a:lnTo>
                  <a:lnTo>
                    <a:pt x="916686" y="1070229"/>
                  </a:lnTo>
                  <a:lnTo>
                    <a:pt x="958850" y="1029462"/>
                  </a:lnTo>
                  <a:lnTo>
                    <a:pt x="962647" y="1025994"/>
                  </a:lnTo>
                  <a:lnTo>
                    <a:pt x="1000887" y="1068324"/>
                  </a:lnTo>
                  <a:lnTo>
                    <a:pt x="1041565" y="964311"/>
                  </a:lnTo>
                  <a:lnTo>
                    <a:pt x="1070737" y="889762"/>
                  </a:lnTo>
                  <a:close/>
                </a:path>
                <a:path w="6577330" h="2774950">
                  <a:moveTo>
                    <a:pt x="3489833" y="93218"/>
                  </a:moveTo>
                  <a:lnTo>
                    <a:pt x="3322320" y="0"/>
                  </a:lnTo>
                  <a:lnTo>
                    <a:pt x="3319818" y="57188"/>
                  </a:lnTo>
                  <a:lnTo>
                    <a:pt x="3313176" y="56896"/>
                  </a:lnTo>
                  <a:lnTo>
                    <a:pt x="3253740" y="56515"/>
                  </a:lnTo>
                  <a:lnTo>
                    <a:pt x="3197479" y="56896"/>
                  </a:lnTo>
                  <a:lnTo>
                    <a:pt x="3141218" y="58166"/>
                  </a:lnTo>
                  <a:lnTo>
                    <a:pt x="3084957" y="60579"/>
                  </a:lnTo>
                  <a:lnTo>
                    <a:pt x="3029204" y="63881"/>
                  </a:lnTo>
                  <a:lnTo>
                    <a:pt x="3032633" y="120904"/>
                  </a:lnTo>
                  <a:lnTo>
                    <a:pt x="3088386" y="117602"/>
                  </a:lnTo>
                  <a:lnTo>
                    <a:pt x="3143504" y="115316"/>
                  </a:lnTo>
                  <a:lnTo>
                    <a:pt x="3198749" y="114046"/>
                  </a:lnTo>
                  <a:lnTo>
                    <a:pt x="3275012" y="113804"/>
                  </a:lnTo>
                  <a:lnTo>
                    <a:pt x="3312668" y="114046"/>
                  </a:lnTo>
                  <a:lnTo>
                    <a:pt x="3317316" y="114249"/>
                  </a:lnTo>
                  <a:lnTo>
                    <a:pt x="3314827" y="171323"/>
                  </a:lnTo>
                  <a:lnTo>
                    <a:pt x="3440023" y="115443"/>
                  </a:lnTo>
                  <a:lnTo>
                    <a:pt x="3489833" y="93218"/>
                  </a:lnTo>
                  <a:close/>
                </a:path>
                <a:path w="6577330" h="2774950">
                  <a:moveTo>
                    <a:pt x="5532882" y="985774"/>
                  </a:moveTo>
                  <a:lnTo>
                    <a:pt x="5503354" y="912495"/>
                  </a:lnTo>
                  <a:lnTo>
                    <a:pt x="5461254" y="807974"/>
                  </a:lnTo>
                  <a:lnTo>
                    <a:pt x="5423344" y="850836"/>
                  </a:lnTo>
                  <a:lnTo>
                    <a:pt x="5370703" y="807212"/>
                  </a:lnTo>
                  <a:lnTo>
                    <a:pt x="5323586" y="770001"/>
                  </a:lnTo>
                  <a:lnTo>
                    <a:pt x="5275707" y="733425"/>
                  </a:lnTo>
                  <a:lnTo>
                    <a:pt x="5227307" y="697865"/>
                  </a:lnTo>
                  <a:lnTo>
                    <a:pt x="5178679" y="663448"/>
                  </a:lnTo>
                  <a:lnTo>
                    <a:pt x="5145659" y="710057"/>
                  </a:lnTo>
                  <a:lnTo>
                    <a:pt x="5194300" y="744601"/>
                  </a:lnTo>
                  <a:lnTo>
                    <a:pt x="5241925" y="779526"/>
                  </a:lnTo>
                  <a:lnTo>
                    <a:pt x="5288902" y="815340"/>
                  </a:lnTo>
                  <a:lnTo>
                    <a:pt x="5335270" y="852043"/>
                  </a:lnTo>
                  <a:lnTo>
                    <a:pt x="5380863" y="889508"/>
                  </a:lnTo>
                  <a:lnTo>
                    <a:pt x="5385524" y="893610"/>
                  </a:lnTo>
                  <a:lnTo>
                    <a:pt x="5347716" y="936371"/>
                  </a:lnTo>
                  <a:lnTo>
                    <a:pt x="5532882" y="985774"/>
                  </a:lnTo>
                  <a:close/>
                </a:path>
                <a:path w="6577330" h="2774950">
                  <a:moveTo>
                    <a:pt x="6218809" y="1884299"/>
                  </a:moveTo>
                  <a:lnTo>
                    <a:pt x="6213805" y="1773555"/>
                  </a:lnTo>
                  <a:lnTo>
                    <a:pt x="6210173" y="1692783"/>
                  </a:lnTo>
                  <a:lnTo>
                    <a:pt x="6160084" y="1720735"/>
                  </a:lnTo>
                  <a:lnTo>
                    <a:pt x="6151245" y="1705102"/>
                  </a:lnTo>
                  <a:lnTo>
                    <a:pt x="6101588" y="1624330"/>
                  </a:lnTo>
                  <a:lnTo>
                    <a:pt x="6050153" y="1545590"/>
                  </a:lnTo>
                  <a:lnTo>
                    <a:pt x="6002401" y="1576832"/>
                  </a:lnTo>
                  <a:lnTo>
                    <a:pt x="6053836" y="1655699"/>
                  </a:lnTo>
                  <a:lnTo>
                    <a:pt x="6102604" y="1735074"/>
                  </a:lnTo>
                  <a:lnTo>
                    <a:pt x="6110211" y="1748574"/>
                  </a:lnTo>
                  <a:lnTo>
                    <a:pt x="6060440" y="1776349"/>
                  </a:lnTo>
                  <a:lnTo>
                    <a:pt x="6218809" y="1884299"/>
                  </a:lnTo>
                  <a:close/>
                </a:path>
                <a:path w="6577330" h="2774950">
                  <a:moveTo>
                    <a:pt x="6576949" y="2588514"/>
                  </a:moveTo>
                  <a:lnTo>
                    <a:pt x="6521132" y="2601239"/>
                  </a:lnTo>
                  <a:lnTo>
                    <a:pt x="6519037" y="2592197"/>
                  </a:lnTo>
                  <a:lnTo>
                    <a:pt x="6507353" y="2548382"/>
                  </a:lnTo>
                  <a:lnTo>
                    <a:pt x="6495288" y="2504694"/>
                  </a:lnTo>
                  <a:lnTo>
                    <a:pt x="6482461" y="2461133"/>
                  </a:lnTo>
                  <a:lnTo>
                    <a:pt x="6469253" y="2418080"/>
                  </a:lnTo>
                  <a:lnTo>
                    <a:pt x="6414643" y="2434844"/>
                  </a:lnTo>
                  <a:lnTo>
                    <a:pt x="6427851" y="2477897"/>
                  </a:lnTo>
                  <a:lnTo>
                    <a:pt x="6440424" y="2520696"/>
                  </a:lnTo>
                  <a:lnTo>
                    <a:pt x="6452362" y="2563622"/>
                  </a:lnTo>
                  <a:lnTo>
                    <a:pt x="6463792" y="2606802"/>
                  </a:lnTo>
                  <a:lnTo>
                    <a:pt x="6465443" y="2613939"/>
                  </a:lnTo>
                  <a:lnTo>
                    <a:pt x="6409817" y="2626614"/>
                  </a:lnTo>
                  <a:lnTo>
                    <a:pt x="6531483" y="2774696"/>
                  </a:lnTo>
                  <a:lnTo>
                    <a:pt x="6563919" y="2641854"/>
                  </a:lnTo>
                  <a:lnTo>
                    <a:pt x="6576949" y="2588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074418" y="3268090"/>
              <a:ext cx="5051425" cy="2557145"/>
            </a:xfrm>
            <a:custGeom>
              <a:avLst/>
              <a:gdLst/>
              <a:ahLst/>
              <a:cxnLst/>
              <a:rect l="l" t="t" r="r" b="b"/>
              <a:pathLst>
                <a:path w="5051425" h="2557145">
                  <a:moveTo>
                    <a:pt x="0" y="2549855"/>
                  </a:moveTo>
                  <a:lnTo>
                    <a:pt x="576" y="2501358"/>
                  </a:lnTo>
                  <a:lnTo>
                    <a:pt x="2037" y="2453083"/>
                  </a:lnTo>
                  <a:lnTo>
                    <a:pt x="4374" y="2405038"/>
                  </a:lnTo>
                  <a:lnTo>
                    <a:pt x="7581" y="2357229"/>
                  </a:lnTo>
                  <a:lnTo>
                    <a:pt x="11648" y="2309665"/>
                  </a:lnTo>
                  <a:lnTo>
                    <a:pt x="16569" y="2262354"/>
                  </a:lnTo>
                  <a:lnTo>
                    <a:pt x="22335" y="2215305"/>
                  </a:lnTo>
                  <a:lnTo>
                    <a:pt x="28938" y="2168524"/>
                  </a:lnTo>
                  <a:lnTo>
                    <a:pt x="36371" y="2122020"/>
                  </a:lnTo>
                  <a:lnTo>
                    <a:pt x="44626" y="2075800"/>
                  </a:lnTo>
                  <a:lnTo>
                    <a:pt x="53694" y="2029874"/>
                  </a:lnTo>
                  <a:lnTo>
                    <a:pt x="63569" y="1984248"/>
                  </a:lnTo>
                  <a:lnTo>
                    <a:pt x="74241" y="1938930"/>
                  </a:lnTo>
                  <a:lnTo>
                    <a:pt x="85704" y="1893930"/>
                  </a:lnTo>
                  <a:lnTo>
                    <a:pt x="97949" y="1849253"/>
                  </a:lnTo>
                  <a:lnTo>
                    <a:pt x="110968" y="1804909"/>
                  </a:lnTo>
                  <a:lnTo>
                    <a:pt x="124754" y="1760905"/>
                  </a:lnTo>
                  <a:lnTo>
                    <a:pt x="139299" y="1717250"/>
                  </a:lnTo>
                  <a:lnTo>
                    <a:pt x="154594" y="1673951"/>
                  </a:lnTo>
                  <a:lnTo>
                    <a:pt x="170633" y="1631016"/>
                  </a:lnTo>
                  <a:lnTo>
                    <a:pt x="187407" y="1588453"/>
                  </a:lnTo>
                  <a:lnTo>
                    <a:pt x="204908" y="1546270"/>
                  </a:lnTo>
                  <a:lnTo>
                    <a:pt x="223129" y="1504475"/>
                  </a:lnTo>
                  <a:lnTo>
                    <a:pt x="242061" y="1463076"/>
                  </a:lnTo>
                  <a:lnTo>
                    <a:pt x="261696" y="1422081"/>
                  </a:lnTo>
                  <a:lnTo>
                    <a:pt x="282028" y="1381498"/>
                  </a:lnTo>
                  <a:lnTo>
                    <a:pt x="303047" y="1341335"/>
                  </a:lnTo>
                  <a:lnTo>
                    <a:pt x="324747" y="1301599"/>
                  </a:lnTo>
                  <a:lnTo>
                    <a:pt x="347119" y="1262299"/>
                  </a:lnTo>
                  <a:lnTo>
                    <a:pt x="370155" y="1223442"/>
                  </a:lnTo>
                  <a:lnTo>
                    <a:pt x="393847" y="1185037"/>
                  </a:lnTo>
                  <a:lnTo>
                    <a:pt x="418189" y="1147091"/>
                  </a:lnTo>
                  <a:lnTo>
                    <a:pt x="443171" y="1109613"/>
                  </a:lnTo>
                  <a:lnTo>
                    <a:pt x="468785" y="1072610"/>
                  </a:lnTo>
                  <a:lnTo>
                    <a:pt x="495025" y="1036091"/>
                  </a:lnTo>
                  <a:lnTo>
                    <a:pt x="521882" y="1000062"/>
                  </a:lnTo>
                  <a:lnTo>
                    <a:pt x="549349" y="964533"/>
                  </a:lnTo>
                  <a:lnTo>
                    <a:pt x="577416" y="929511"/>
                  </a:lnTo>
                  <a:lnTo>
                    <a:pt x="606078" y="895004"/>
                  </a:lnTo>
                  <a:lnTo>
                    <a:pt x="635325" y="861020"/>
                  </a:lnTo>
                  <a:lnTo>
                    <a:pt x="665149" y="827567"/>
                  </a:lnTo>
                  <a:lnTo>
                    <a:pt x="695544" y="794652"/>
                  </a:lnTo>
                  <a:lnTo>
                    <a:pt x="726501" y="762285"/>
                  </a:lnTo>
                  <a:lnTo>
                    <a:pt x="758012" y="730472"/>
                  </a:lnTo>
                  <a:lnTo>
                    <a:pt x="790069" y="699222"/>
                  </a:lnTo>
                  <a:lnTo>
                    <a:pt x="822665" y="668543"/>
                  </a:lnTo>
                  <a:lnTo>
                    <a:pt x="855791" y="638442"/>
                  </a:lnTo>
                  <a:lnTo>
                    <a:pt x="889441" y="608928"/>
                  </a:lnTo>
                  <a:lnTo>
                    <a:pt x="923605" y="580008"/>
                  </a:lnTo>
                  <a:lnTo>
                    <a:pt x="958276" y="551690"/>
                  </a:lnTo>
                  <a:lnTo>
                    <a:pt x="993446" y="523983"/>
                  </a:lnTo>
                  <a:lnTo>
                    <a:pt x="1029108" y="496894"/>
                  </a:lnTo>
                  <a:lnTo>
                    <a:pt x="1065253" y="470432"/>
                  </a:lnTo>
                  <a:lnTo>
                    <a:pt x="1101873" y="444603"/>
                  </a:lnTo>
                  <a:lnTo>
                    <a:pt x="1138961" y="419417"/>
                  </a:lnTo>
                  <a:lnTo>
                    <a:pt x="1176509" y="394880"/>
                  </a:lnTo>
                  <a:lnTo>
                    <a:pt x="1214509" y="371002"/>
                  </a:lnTo>
                  <a:lnTo>
                    <a:pt x="1252953" y="347789"/>
                  </a:lnTo>
                  <a:lnTo>
                    <a:pt x="1291834" y="325251"/>
                  </a:lnTo>
                  <a:lnTo>
                    <a:pt x="1331142" y="303394"/>
                  </a:lnTo>
                  <a:lnTo>
                    <a:pt x="1370871" y="282227"/>
                  </a:lnTo>
                  <a:lnTo>
                    <a:pt x="1411013" y="261758"/>
                  </a:lnTo>
                  <a:lnTo>
                    <a:pt x="1451559" y="241994"/>
                  </a:lnTo>
                  <a:lnTo>
                    <a:pt x="1492503" y="222944"/>
                  </a:lnTo>
                  <a:lnTo>
                    <a:pt x="1533835" y="204615"/>
                  </a:lnTo>
                  <a:lnTo>
                    <a:pt x="1575549" y="187016"/>
                  </a:lnTo>
                  <a:lnTo>
                    <a:pt x="1617636" y="170154"/>
                  </a:lnTo>
                  <a:lnTo>
                    <a:pt x="1660088" y="154038"/>
                  </a:lnTo>
                  <a:lnTo>
                    <a:pt x="1702898" y="138675"/>
                  </a:lnTo>
                  <a:lnTo>
                    <a:pt x="1746057" y="124073"/>
                  </a:lnTo>
                  <a:lnTo>
                    <a:pt x="1789559" y="110240"/>
                  </a:lnTo>
                  <a:lnTo>
                    <a:pt x="1833394" y="97184"/>
                  </a:lnTo>
                  <a:lnTo>
                    <a:pt x="1877555" y="84913"/>
                  </a:lnTo>
                  <a:lnTo>
                    <a:pt x="1922035" y="73436"/>
                  </a:lnTo>
                  <a:lnTo>
                    <a:pt x="1966825" y="62759"/>
                  </a:lnTo>
                  <a:lnTo>
                    <a:pt x="2011917" y="52891"/>
                  </a:lnTo>
                  <a:lnTo>
                    <a:pt x="2057304" y="43840"/>
                  </a:lnTo>
                  <a:lnTo>
                    <a:pt x="2102978" y="35613"/>
                  </a:lnTo>
                  <a:lnTo>
                    <a:pt x="2148931" y="28220"/>
                  </a:lnTo>
                  <a:lnTo>
                    <a:pt x="2195154" y="21667"/>
                  </a:lnTo>
                  <a:lnTo>
                    <a:pt x="2241641" y="15962"/>
                  </a:lnTo>
                  <a:lnTo>
                    <a:pt x="2288384" y="11114"/>
                  </a:lnTo>
                  <a:lnTo>
                    <a:pt x="2335373" y="7130"/>
                  </a:lnTo>
                  <a:lnTo>
                    <a:pt x="2382602" y="4019"/>
                  </a:lnTo>
                  <a:lnTo>
                    <a:pt x="2430063" y="1788"/>
                  </a:lnTo>
                  <a:lnTo>
                    <a:pt x="2477748" y="446"/>
                  </a:lnTo>
                  <a:lnTo>
                    <a:pt x="2525648" y="0"/>
                  </a:lnTo>
                  <a:lnTo>
                    <a:pt x="2573645" y="452"/>
                  </a:lnTo>
                  <a:lnTo>
                    <a:pt x="2621424" y="1804"/>
                  </a:lnTo>
                  <a:lnTo>
                    <a:pt x="2668978" y="4047"/>
                  </a:lnTo>
                  <a:lnTo>
                    <a:pt x="2716298" y="7174"/>
                  </a:lnTo>
                  <a:lnTo>
                    <a:pt x="2763378" y="11176"/>
                  </a:lnTo>
                  <a:lnTo>
                    <a:pt x="2810209" y="16046"/>
                  </a:lnTo>
                  <a:lnTo>
                    <a:pt x="2856783" y="21776"/>
                  </a:lnTo>
                  <a:lnTo>
                    <a:pt x="2903093" y="28357"/>
                  </a:lnTo>
                  <a:lnTo>
                    <a:pt x="2949129" y="35781"/>
                  </a:lnTo>
                  <a:lnTo>
                    <a:pt x="2994886" y="44041"/>
                  </a:lnTo>
                  <a:lnTo>
                    <a:pt x="3040354" y="53129"/>
                  </a:lnTo>
                  <a:lnTo>
                    <a:pt x="3085526" y="63036"/>
                  </a:lnTo>
                  <a:lnTo>
                    <a:pt x="3130393" y="73754"/>
                  </a:lnTo>
                  <a:lnTo>
                    <a:pt x="3174949" y="85276"/>
                  </a:lnTo>
                  <a:lnTo>
                    <a:pt x="3219184" y="97594"/>
                  </a:lnTo>
                  <a:lnTo>
                    <a:pt x="3263092" y="110699"/>
                  </a:lnTo>
                  <a:lnTo>
                    <a:pt x="3306664" y="124584"/>
                  </a:lnTo>
                  <a:lnTo>
                    <a:pt x="3349892" y="139241"/>
                  </a:lnTo>
                  <a:lnTo>
                    <a:pt x="3392769" y="154661"/>
                  </a:lnTo>
                  <a:lnTo>
                    <a:pt x="3435286" y="170837"/>
                  </a:lnTo>
                  <a:lnTo>
                    <a:pt x="3477436" y="187760"/>
                  </a:lnTo>
                  <a:lnTo>
                    <a:pt x="3519211" y="205423"/>
                  </a:lnTo>
                  <a:lnTo>
                    <a:pt x="3560603" y="223817"/>
                  </a:lnTo>
                  <a:lnTo>
                    <a:pt x="3601604" y="242936"/>
                  </a:lnTo>
                  <a:lnTo>
                    <a:pt x="3642205" y="262770"/>
                  </a:lnTo>
                  <a:lnTo>
                    <a:pt x="3682400" y="283311"/>
                  </a:lnTo>
                  <a:lnTo>
                    <a:pt x="3722180" y="304552"/>
                  </a:lnTo>
                  <a:lnTo>
                    <a:pt x="3761538" y="326485"/>
                  </a:lnTo>
                  <a:lnTo>
                    <a:pt x="3800465" y="349101"/>
                  </a:lnTo>
                  <a:lnTo>
                    <a:pt x="3838954" y="372393"/>
                  </a:lnTo>
                  <a:lnTo>
                    <a:pt x="3876996" y="396353"/>
                  </a:lnTo>
                  <a:lnTo>
                    <a:pt x="3914584" y="420973"/>
                  </a:lnTo>
                  <a:lnTo>
                    <a:pt x="3951710" y="446244"/>
                  </a:lnTo>
                  <a:lnTo>
                    <a:pt x="3988367" y="472159"/>
                  </a:lnTo>
                  <a:lnTo>
                    <a:pt x="4024545" y="498709"/>
                  </a:lnTo>
                  <a:lnTo>
                    <a:pt x="4060237" y="525888"/>
                  </a:lnTo>
                  <a:lnTo>
                    <a:pt x="4095436" y="553686"/>
                  </a:lnTo>
                  <a:lnTo>
                    <a:pt x="4130133" y="582095"/>
                  </a:lnTo>
                  <a:lnTo>
                    <a:pt x="4164321" y="611109"/>
                  </a:lnTo>
                  <a:lnTo>
                    <a:pt x="4197991" y="640718"/>
                  </a:lnTo>
                  <a:lnTo>
                    <a:pt x="4231137" y="670915"/>
                  </a:lnTo>
                  <a:lnTo>
                    <a:pt x="4263749" y="701692"/>
                  </a:lnTo>
                  <a:lnTo>
                    <a:pt x="4295819" y="733040"/>
                  </a:lnTo>
                  <a:lnTo>
                    <a:pt x="4327341" y="764953"/>
                  </a:lnTo>
                  <a:lnTo>
                    <a:pt x="4358306" y="797421"/>
                  </a:lnTo>
                  <a:lnTo>
                    <a:pt x="4388707" y="830436"/>
                  </a:lnTo>
                  <a:lnTo>
                    <a:pt x="4418535" y="863992"/>
                  </a:lnTo>
                  <a:lnTo>
                    <a:pt x="4447782" y="898079"/>
                  </a:lnTo>
                  <a:lnTo>
                    <a:pt x="4476440" y="932691"/>
                  </a:lnTo>
                  <a:lnTo>
                    <a:pt x="4504503" y="967818"/>
                  </a:lnTo>
                  <a:lnTo>
                    <a:pt x="4531961" y="1003452"/>
                  </a:lnTo>
                  <a:lnTo>
                    <a:pt x="4558807" y="1039587"/>
                  </a:lnTo>
                  <a:lnTo>
                    <a:pt x="4585033" y="1076213"/>
                  </a:lnTo>
                  <a:lnTo>
                    <a:pt x="4610631" y="1113324"/>
                  </a:lnTo>
                  <a:lnTo>
                    <a:pt x="4635594" y="1150910"/>
                  </a:lnTo>
                  <a:lnTo>
                    <a:pt x="4659912" y="1188964"/>
                  </a:lnTo>
                  <a:lnTo>
                    <a:pt x="4683579" y="1227478"/>
                  </a:lnTo>
                  <a:lnTo>
                    <a:pt x="4706587" y="1266444"/>
                  </a:lnTo>
                  <a:lnTo>
                    <a:pt x="4728927" y="1305853"/>
                  </a:lnTo>
                  <a:lnTo>
                    <a:pt x="4750591" y="1345699"/>
                  </a:lnTo>
                  <a:lnTo>
                    <a:pt x="4771573" y="1385972"/>
                  </a:lnTo>
                  <a:lnTo>
                    <a:pt x="4791864" y="1426665"/>
                  </a:lnTo>
                  <a:lnTo>
                    <a:pt x="4811455" y="1467770"/>
                  </a:lnTo>
                  <a:lnTo>
                    <a:pt x="4830340" y="1509279"/>
                  </a:lnTo>
                  <a:lnTo>
                    <a:pt x="4848510" y="1551184"/>
                  </a:lnTo>
                  <a:lnTo>
                    <a:pt x="4865957" y="1593477"/>
                  </a:lnTo>
                  <a:lnTo>
                    <a:pt x="4882673" y="1636150"/>
                  </a:lnTo>
                  <a:lnTo>
                    <a:pt x="4898651" y="1679195"/>
                  </a:lnTo>
                  <a:lnTo>
                    <a:pt x="4913883" y="1722603"/>
                  </a:lnTo>
                  <a:lnTo>
                    <a:pt x="4928361" y="1766368"/>
                  </a:lnTo>
                  <a:lnTo>
                    <a:pt x="4942076" y="1810481"/>
                  </a:lnTo>
                  <a:lnTo>
                    <a:pt x="4955021" y="1854933"/>
                  </a:lnTo>
                  <a:lnTo>
                    <a:pt x="4967189" y="1899718"/>
                  </a:lnTo>
                  <a:lnTo>
                    <a:pt x="4978570" y="1944826"/>
                  </a:lnTo>
                  <a:lnTo>
                    <a:pt x="4989158" y="1990251"/>
                  </a:lnTo>
                  <a:lnTo>
                    <a:pt x="4998944" y="2035983"/>
                  </a:lnTo>
                  <a:lnTo>
                    <a:pt x="5007921" y="2082015"/>
                  </a:lnTo>
                  <a:lnTo>
                    <a:pt x="5016080" y="2128340"/>
                  </a:lnTo>
                  <a:lnTo>
                    <a:pt x="5023414" y="2174948"/>
                  </a:lnTo>
                  <a:lnTo>
                    <a:pt x="5029914" y="2221833"/>
                  </a:lnTo>
                  <a:lnTo>
                    <a:pt x="5035574" y="2268985"/>
                  </a:lnTo>
                  <a:lnTo>
                    <a:pt x="5040384" y="2316398"/>
                  </a:lnTo>
                  <a:lnTo>
                    <a:pt x="5044338" y="2364062"/>
                  </a:lnTo>
                  <a:lnTo>
                    <a:pt x="5047426" y="2411971"/>
                  </a:lnTo>
                  <a:lnTo>
                    <a:pt x="5049642" y="2460116"/>
                  </a:lnTo>
                  <a:lnTo>
                    <a:pt x="5050978" y="2508488"/>
                  </a:lnTo>
                  <a:lnTo>
                    <a:pt x="5051425" y="2557081"/>
                  </a:lnTo>
                </a:path>
              </a:pathLst>
            </a:custGeom>
            <a:ln w="31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275587" y="5133341"/>
            <a:ext cx="187642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Risk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factors: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hypertension,</a:t>
            </a:r>
            <a:r>
              <a:rPr sz="1300" b="1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diabetes, obesity,</a:t>
            </a:r>
            <a:r>
              <a:rPr sz="13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smoking,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age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63179" y="5180838"/>
            <a:ext cx="129222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 marR="5080" indent="-45085" algn="ctr">
              <a:spcBef>
                <a:spcPts val="100"/>
              </a:spcBef>
            </a:pP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Cardio/ cerebrovascular death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1055"/>
              </a:spcBef>
            </a:pP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Adapted</a:t>
            </a:r>
            <a:r>
              <a:rPr sz="8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from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ref.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8,9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62401" y="6251552"/>
            <a:ext cx="7206105" cy="585515"/>
            <a:chOff x="1938401" y="6251552"/>
            <a:chExt cx="7206105" cy="585515"/>
          </a:xfrm>
        </p:grpSpPr>
        <p:sp>
          <p:nvSpPr>
            <p:cNvPr id="33" name="object 33"/>
            <p:cNvSpPr/>
            <p:nvPr/>
          </p:nvSpPr>
          <p:spPr>
            <a:xfrm>
              <a:off x="7125842" y="6251552"/>
              <a:ext cx="2018664" cy="494030"/>
            </a:xfrm>
            <a:custGeom>
              <a:avLst/>
              <a:gdLst/>
              <a:ahLst/>
              <a:cxnLst/>
              <a:rect l="l" t="t" r="r" b="b"/>
              <a:pathLst>
                <a:path w="2018665" h="494029">
                  <a:moveTo>
                    <a:pt x="2018156" y="0"/>
                  </a:moveTo>
                  <a:lnTo>
                    <a:pt x="0" y="0"/>
                  </a:lnTo>
                  <a:lnTo>
                    <a:pt x="0" y="493712"/>
                  </a:lnTo>
                  <a:lnTo>
                    <a:pt x="2018156" y="493712"/>
                  </a:lnTo>
                  <a:lnTo>
                    <a:pt x="2018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938401" y="6467497"/>
              <a:ext cx="5160645" cy="369570"/>
            </a:xfrm>
            <a:custGeom>
              <a:avLst/>
              <a:gdLst/>
              <a:ahLst/>
              <a:cxnLst/>
              <a:rect l="l" t="t" r="r" b="b"/>
              <a:pathLst>
                <a:path w="5160645" h="369570">
                  <a:moveTo>
                    <a:pt x="5160518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5160518" y="369328"/>
                  </a:lnTo>
                  <a:lnTo>
                    <a:pt x="51605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68465" y="6267197"/>
            <a:ext cx="68551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625"/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1.</a:t>
            </a:r>
            <a:r>
              <a:rPr sz="4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ONTARGET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Investigators,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 Yusuf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S,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Teo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KK,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 al. Telmisartan,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ramipril, or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both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patients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at high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risk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vascular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events.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N Engl</a:t>
            </a:r>
            <a:r>
              <a:rPr sz="4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4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Med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2008;358(15):1547-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1559.</a:t>
            </a:r>
            <a:r>
              <a:rPr sz="400" kern="0" spc="1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2.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Dahlöf B,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Devereux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RB,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Kjeldsen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SE,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 al.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Cardiovascular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morbidity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mortality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 </a:t>
            </a:r>
            <a:r>
              <a:rPr sz="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4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Losartan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Intervention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Endpoint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reduction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hypertension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study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(LIFE):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randomised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trial against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atenolol.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Lancet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2002;359(9311):995-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1003.</a:t>
            </a:r>
            <a:r>
              <a:rPr sz="400" kern="0" spc="1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3.</a:t>
            </a:r>
            <a:r>
              <a:rPr sz="400" b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Julius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S,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Kjeldsen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SE,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Brunner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H,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 al.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VALUE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trial: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Long-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term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blood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pressure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trends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13,449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patients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sz="4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hypertension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high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cardiovascular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risk. Am J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Hypertens.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2003;16(7):544-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548.</a:t>
            </a:r>
            <a:r>
              <a:rPr sz="400" kern="0" spc="1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4.</a:t>
            </a:r>
            <a:r>
              <a:rPr sz="400" b="1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Velazquez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EJ,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Pfeffer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MA,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McMurray</a:t>
            </a:r>
            <a:r>
              <a:rPr sz="4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JV,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VALsartan In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Acute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myocardial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iNfarcTion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(VALIANT) trial: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baseline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characteristics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context.</a:t>
            </a:r>
            <a:r>
              <a:rPr sz="4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Eur</a:t>
            </a:r>
            <a:r>
              <a:rPr sz="4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 Heart</a:t>
            </a:r>
            <a:r>
              <a:rPr sz="400" i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Fail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2003;5(4):537-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544.</a:t>
            </a:r>
            <a:r>
              <a:rPr lang="en-US"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5.</a:t>
            </a:r>
            <a:r>
              <a:rPr sz="4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Pfeffer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MA,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Swedberg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K,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Granger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CB,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Effects</a:t>
            </a:r>
            <a:r>
              <a:rPr sz="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candesartan on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mortality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morbidity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patients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chronic heart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failure: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CHARM-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Overall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programme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 [published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correction appears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Lancet. 2009 Nov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21-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2009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Nov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27;(9703):1744].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Lancet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2003;362(9386):759-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766.</a:t>
            </a:r>
            <a:r>
              <a:rPr sz="400" kern="0" spc="1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6.</a:t>
            </a:r>
            <a:r>
              <a:rPr sz="400" b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Cohn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JN,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Tognoni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G;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Valsartan Heart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Failure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Trial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Investigators.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randomized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trial of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angiotensin-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receptor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blocker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valsartan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 chronic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heart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failure.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N</a:t>
            </a:r>
            <a:r>
              <a:rPr sz="4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Engl J</a:t>
            </a:r>
            <a:r>
              <a:rPr sz="4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Med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2001;345(23):1667-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1675.</a:t>
            </a:r>
            <a:r>
              <a:rPr sz="400" kern="0" spc="1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7.</a:t>
            </a:r>
            <a:r>
              <a:rPr sz="400" b="1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Pitt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B,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Poole-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Wilson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P, Segal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R,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4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Effects</a:t>
            </a:r>
            <a:r>
              <a:rPr sz="4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of losartan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versus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captopril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on mortality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patients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with symptomatic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heart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failure: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rationale,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design,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baseline</a:t>
            </a:r>
            <a:r>
              <a:rPr sz="4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characteristics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of patients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 the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Losartan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Heart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Failure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Survival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Study--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ELITE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II.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4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Card</a:t>
            </a:r>
            <a:r>
              <a:rPr sz="400" i="1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Fail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1999;5(2):146-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154.</a:t>
            </a:r>
            <a:r>
              <a:rPr sz="400" kern="0" spc="1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8.</a:t>
            </a:r>
            <a:r>
              <a:rPr sz="400" b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Dzau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VJ,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Antman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EM,</a:t>
            </a:r>
            <a:r>
              <a:rPr sz="4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Black</a:t>
            </a:r>
            <a:r>
              <a:rPr sz="4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HR,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cardiovascular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 disease continuum validated: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clinical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evidence of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improved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patient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outcomes: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part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I: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Pathophysiology and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clinical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trial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evidence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(risk factors through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stable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coronary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artery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disease).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Circulation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2006;114(25):2850-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2870.</a:t>
            </a:r>
            <a:r>
              <a:rPr sz="400" kern="0" spc="1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9. 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Dzau</a:t>
            </a:r>
            <a:r>
              <a:rPr sz="4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V,</a:t>
            </a:r>
            <a:r>
              <a:rPr sz="4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Braunwald</a:t>
            </a:r>
            <a:r>
              <a:rPr sz="4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E.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Resolved</a:t>
            </a:r>
            <a:r>
              <a:rPr sz="4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unresolved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issues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prevention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treatment of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coronary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artery disease: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workshop</a:t>
            </a:r>
            <a:r>
              <a:rPr sz="4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consensus</a:t>
            </a:r>
            <a:r>
              <a:rPr sz="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statement.</a:t>
            </a:r>
            <a:r>
              <a:rPr sz="400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Am</a:t>
            </a:r>
            <a:r>
              <a:rPr sz="4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Heart J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1991;121(4</a:t>
            </a:r>
            <a:r>
              <a:rPr sz="400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dirty="0">
                <a:solidFill>
                  <a:sysClr val="windowText" lastClr="000000"/>
                </a:solidFill>
                <a:latin typeface="Arial"/>
                <a:cs typeface="Arial"/>
              </a:rPr>
              <a:t>Pt</a:t>
            </a:r>
            <a:r>
              <a:rPr sz="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1):1244-1263.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6" name="Picture 4">
            <a:extLst>
              <a:ext uri="{FF2B5EF4-FFF2-40B4-BE49-F238E27FC236}">
                <a16:creationId xmlns:a16="http://schemas.microsoft.com/office/drawing/2014/main" id="{DB42294C-9B86-871E-B28C-0F07C865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30896A-F3BC-9D62-642A-26E2D92F8DFD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6BB6226-FACD-902E-0BCC-2D8C7430D7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0129" y="1407660"/>
            <a:ext cx="7288210" cy="44979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89790" y="548774"/>
            <a:ext cx="5678487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chemeClr val="tx1"/>
                </a:solidFill>
              </a:rPr>
              <a:t>The</a:t>
            </a:r>
            <a:r>
              <a:rPr sz="2000" i="1" spc="-20" dirty="0">
                <a:solidFill>
                  <a:schemeClr val="tx1"/>
                </a:solidFill>
              </a:rPr>
              <a:t> </a:t>
            </a:r>
            <a:r>
              <a:rPr sz="2000" i="1" dirty="0">
                <a:solidFill>
                  <a:schemeClr val="tx1"/>
                </a:solidFill>
              </a:rPr>
              <a:t>ONTARGET</a:t>
            </a:r>
            <a:r>
              <a:rPr sz="2000" i="1" spc="-20" dirty="0">
                <a:solidFill>
                  <a:schemeClr val="tx1"/>
                </a:solidFill>
              </a:rPr>
              <a:t> </a:t>
            </a:r>
            <a:r>
              <a:rPr sz="2000" i="1" dirty="0">
                <a:solidFill>
                  <a:schemeClr val="tx1"/>
                </a:solidFill>
              </a:rPr>
              <a:t>Trial</a:t>
            </a:r>
            <a:r>
              <a:rPr sz="2000" i="1" spc="-15" dirty="0">
                <a:solidFill>
                  <a:schemeClr val="tx1"/>
                </a:solidFill>
              </a:rPr>
              <a:t> </a:t>
            </a:r>
            <a:r>
              <a:rPr sz="2000" i="1" spc="-10" dirty="0">
                <a:solidFill>
                  <a:schemeClr val="tx1"/>
                </a:solidFill>
              </a:rPr>
              <a:t>Programme</a:t>
            </a:r>
          </a:p>
          <a:p>
            <a:pPr marR="5715" algn="l">
              <a:spcBef>
                <a:spcPts val="35"/>
              </a:spcBef>
            </a:pPr>
            <a:r>
              <a:rPr sz="1400" b="0" i="1" dirty="0">
                <a:solidFill>
                  <a:schemeClr val="tx1"/>
                </a:solidFill>
              </a:rPr>
              <a:t>A</a:t>
            </a:r>
            <a:r>
              <a:rPr sz="1400" b="0" i="1" spc="-35" dirty="0">
                <a:solidFill>
                  <a:schemeClr val="tx1"/>
                </a:solidFill>
              </a:rPr>
              <a:t> </a:t>
            </a:r>
            <a:r>
              <a:rPr sz="1400" b="0" i="1" dirty="0">
                <a:solidFill>
                  <a:schemeClr val="tx1"/>
                </a:solidFill>
              </a:rPr>
              <a:t>Global</a:t>
            </a:r>
            <a:r>
              <a:rPr sz="1400" b="0" i="1" spc="-40" dirty="0">
                <a:solidFill>
                  <a:schemeClr val="tx1"/>
                </a:solidFill>
              </a:rPr>
              <a:t> </a:t>
            </a:r>
            <a:r>
              <a:rPr sz="1400" b="0" i="1" spc="-10" dirty="0">
                <a:solidFill>
                  <a:schemeClr val="tx1"/>
                </a:solidFill>
              </a:rPr>
              <a:t>Trial</a:t>
            </a:r>
            <a:endParaRPr sz="1400" b="0" dirty="0">
              <a:solidFill>
                <a:schemeClr val="tx1"/>
              </a:solidFill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97285" y="4206515"/>
            <a:ext cx="1623448" cy="626312"/>
            <a:chOff x="4097401" y="4238688"/>
            <a:chExt cx="1793875" cy="713105"/>
          </a:xfrm>
        </p:grpSpPr>
        <p:sp>
          <p:nvSpPr>
            <p:cNvPr id="7" name="object 7"/>
            <p:cNvSpPr/>
            <p:nvPr/>
          </p:nvSpPr>
          <p:spPr>
            <a:xfrm>
              <a:off x="4103751" y="4245038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1781175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1781175" y="700087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103751" y="4245038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0" y="700087"/>
                  </a:moveTo>
                  <a:lnTo>
                    <a:pt x="1781175" y="700087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7000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03032" y="4200254"/>
            <a:ext cx="1611954" cy="5059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23240">
              <a:spcBef>
                <a:spcPts val="585"/>
              </a:spcBef>
            </a:pP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Africa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293370"/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400" kern="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country</a:t>
            </a:r>
            <a:r>
              <a:rPr sz="1400" kern="0" spc="-15" baseline="25462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 kern="0" baseline="25462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57834" y="4943052"/>
            <a:ext cx="1623448" cy="626312"/>
            <a:chOff x="6457950" y="4975225"/>
            <a:chExt cx="1793875" cy="713105"/>
          </a:xfrm>
        </p:grpSpPr>
        <p:sp>
          <p:nvSpPr>
            <p:cNvPr id="11" name="object 11"/>
            <p:cNvSpPr/>
            <p:nvPr/>
          </p:nvSpPr>
          <p:spPr>
            <a:xfrm>
              <a:off x="6464300" y="4981575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1781175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1781175" y="700087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464300" y="4981575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0" y="700087"/>
                  </a:moveTo>
                  <a:lnTo>
                    <a:pt x="1781175" y="700087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7000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963581" y="4936791"/>
            <a:ext cx="1611954" cy="5059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21615">
              <a:spcBef>
                <a:spcPts val="585"/>
              </a:spcBef>
            </a:pP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Australasia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202565"/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400" kern="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countries</a:t>
            </a:r>
            <a:r>
              <a:rPr sz="1400" kern="0" spc="-15" baseline="25462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 kern="0" baseline="25462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03935" y="3609488"/>
            <a:ext cx="1623448" cy="626312"/>
            <a:chOff x="6504051" y="3641661"/>
            <a:chExt cx="1793875" cy="713105"/>
          </a:xfrm>
        </p:grpSpPr>
        <p:sp>
          <p:nvSpPr>
            <p:cNvPr id="15" name="object 15"/>
            <p:cNvSpPr/>
            <p:nvPr/>
          </p:nvSpPr>
          <p:spPr>
            <a:xfrm>
              <a:off x="6510401" y="3648011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1781175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1781175" y="700087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510401" y="3648011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0" y="700087"/>
                  </a:moveTo>
                  <a:lnTo>
                    <a:pt x="1781175" y="700087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7000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009682" y="3603227"/>
            <a:ext cx="1611954" cy="5059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R="72390" algn="ctr">
              <a:spcBef>
                <a:spcPts val="585"/>
              </a:spcBef>
            </a:pPr>
            <a:r>
              <a:rPr sz="1400" kern="0" spc="-20" dirty="0">
                <a:solidFill>
                  <a:srgbClr val="FFFFFF"/>
                </a:solidFill>
                <a:latin typeface="Verdana"/>
                <a:cs typeface="Verdana"/>
              </a:rPr>
              <a:t>Asia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635" algn="ctr"/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r>
              <a:rPr sz="1400" kern="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countries</a:t>
            </a:r>
            <a:r>
              <a:rPr sz="1400" kern="0" spc="-15" baseline="25462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 kern="0" baseline="25462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97335" y="2261764"/>
            <a:ext cx="1623448" cy="626312"/>
            <a:chOff x="4497451" y="2293937"/>
            <a:chExt cx="1793875" cy="713105"/>
          </a:xfrm>
        </p:grpSpPr>
        <p:sp>
          <p:nvSpPr>
            <p:cNvPr id="19" name="object 19"/>
            <p:cNvSpPr/>
            <p:nvPr/>
          </p:nvSpPr>
          <p:spPr>
            <a:xfrm>
              <a:off x="4503801" y="2300287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5">
                  <a:moveTo>
                    <a:pt x="1781175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1781175" y="700087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503801" y="2300287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5">
                  <a:moveTo>
                    <a:pt x="0" y="700087"/>
                  </a:moveTo>
                  <a:lnTo>
                    <a:pt x="1781175" y="700087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7000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03082" y="2255503"/>
            <a:ext cx="1611954" cy="5059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48945">
              <a:spcBef>
                <a:spcPts val="585"/>
              </a:spcBef>
            </a:pP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Europe</a:t>
            </a:r>
            <a:endParaRPr sz="1400" kern="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marL="129539"/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  <a:r>
              <a:rPr sz="1400" kern="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countries</a:t>
            </a:r>
            <a:r>
              <a:rPr sz="1400" kern="0" spc="-15" baseline="25462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 kern="0" baseline="25462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23859" y="2399940"/>
            <a:ext cx="1623448" cy="626312"/>
            <a:chOff x="1323975" y="2432113"/>
            <a:chExt cx="1793875" cy="713105"/>
          </a:xfrm>
        </p:grpSpPr>
        <p:sp>
          <p:nvSpPr>
            <p:cNvPr id="23" name="object 23"/>
            <p:cNvSpPr/>
            <p:nvPr/>
          </p:nvSpPr>
          <p:spPr>
            <a:xfrm>
              <a:off x="1330325" y="2438463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5">
                  <a:moveTo>
                    <a:pt x="1781175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1781175" y="700087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330325" y="2438463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5">
                  <a:moveTo>
                    <a:pt x="0" y="700087"/>
                  </a:moveTo>
                  <a:lnTo>
                    <a:pt x="1781175" y="700087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7000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829606" y="2393679"/>
            <a:ext cx="1611954" cy="5059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02565" marR="95250" indent="-178435">
              <a:spcBef>
                <a:spcPts val="585"/>
              </a:spcBef>
            </a:pPr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North</a:t>
            </a:r>
            <a:r>
              <a:rPr sz="1400" kern="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America </a:t>
            </a:r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1400" kern="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countries</a:t>
            </a:r>
            <a:r>
              <a:rPr sz="1400" kern="0" spc="-15" baseline="25462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 kern="0" baseline="25462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06434" y="4830339"/>
            <a:ext cx="1623448" cy="626312"/>
            <a:chOff x="1606550" y="4862512"/>
            <a:chExt cx="1793875" cy="713105"/>
          </a:xfrm>
        </p:grpSpPr>
        <p:sp>
          <p:nvSpPr>
            <p:cNvPr id="27" name="object 27"/>
            <p:cNvSpPr/>
            <p:nvPr/>
          </p:nvSpPr>
          <p:spPr>
            <a:xfrm>
              <a:off x="1612900" y="4868862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1781175" y="0"/>
                  </a:moveTo>
                  <a:lnTo>
                    <a:pt x="0" y="0"/>
                  </a:lnTo>
                  <a:lnTo>
                    <a:pt x="0" y="700087"/>
                  </a:lnTo>
                  <a:lnTo>
                    <a:pt x="1781175" y="700087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0000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12900" y="4868862"/>
              <a:ext cx="1781175" cy="700405"/>
            </a:xfrm>
            <a:custGeom>
              <a:avLst/>
              <a:gdLst/>
              <a:ahLst/>
              <a:cxnLst/>
              <a:rect l="l" t="t" r="r" b="b"/>
              <a:pathLst>
                <a:path w="1781175" h="700404">
                  <a:moveTo>
                    <a:pt x="0" y="700087"/>
                  </a:moveTo>
                  <a:lnTo>
                    <a:pt x="1781175" y="700087"/>
                  </a:lnTo>
                  <a:lnTo>
                    <a:pt x="1781175" y="0"/>
                  </a:lnTo>
                  <a:lnTo>
                    <a:pt x="0" y="0"/>
                  </a:lnTo>
                  <a:lnTo>
                    <a:pt x="0" y="7000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112181" y="4824078"/>
            <a:ext cx="1611954" cy="5059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01930" marR="39370" indent="-154940">
              <a:spcBef>
                <a:spcPts val="585"/>
              </a:spcBef>
            </a:pPr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South</a:t>
            </a:r>
            <a:r>
              <a:rPr sz="1400" kern="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America </a:t>
            </a:r>
            <a:r>
              <a:rPr sz="1400" kern="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400" kern="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kern="0" spc="-10" dirty="0">
                <a:solidFill>
                  <a:srgbClr val="FFFFFF"/>
                </a:solidFill>
                <a:latin typeface="Verdana"/>
                <a:cs typeface="Verdana"/>
              </a:rPr>
              <a:t>countries</a:t>
            </a:r>
            <a:r>
              <a:rPr sz="1400" kern="0" spc="-15" baseline="25462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 kern="0" baseline="25462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0494" y="6479792"/>
            <a:ext cx="5617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700" b="1" kern="0" dirty="0">
                <a:latin typeface="Arial"/>
                <a:cs typeface="Arial"/>
              </a:rPr>
              <a:t>1.</a:t>
            </a:r>
            <a:r>
              <a:rPr sz="700" b="1" kern="0" spc="-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ONTARGET</a:t>
            </a:r>
            <a:r>
              <a:rPr sz="700" kern="0" spc="-2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Investigators,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Yusuf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S,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Teo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KK,</a:t>
            </a:r>
            <a:r>
              <a:rPr sz="700" kern="0" spc="-2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et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al.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Telmisartan,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ramipril,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or</a:t>
            </a:r>
            <a:r>
              <a:rPr sz="700" kern="0" spc="-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both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in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patients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at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high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risk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for</a:t>
            </a:r>
            <a:r>
              <a:rPr sz="700" kern="0" spc="-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vascular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events. </a:t>
            </a:r>
            <a:r>
              <a:rPr sz="700" i="1" kern="0" dirty="0">
                <a:latin typeface="Arial"/>
                <a:cs typeface="Arial"/>
              </a:rPr>
              <a:t>N</a:t>
            </a:r>
            <a:r>
              <a:rPr sz="700" i="1" kern="0" spc="-5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Engl</a:t>
            </a:r>
            <a:r>
              <a:rPr sz="700" i="1" kern="0" spc="-5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J</a:t>
            </a:r>
            <a:r>
              <a:rPr sz="700" i="1" kern="0" spc="-10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Med</a:t>
            </a:r>
            <a:r>
              <a:rPr sz="700" kern="0" dirty="0">
                <a:latin typeface="Arial"/>
                <a:cs typeface="Arial"/>
              </a:rPr>
              <a:t>.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2008;358(15):1547-</a:t>
            </a:r>
            <a:r>
              <a:rPr sz="700" kern="0" spc="-10" dirty="0">
                <a:latin typeface="Arial"/>
                <a:cs typeface="Arial"/>
              </a:rPr>
              <a:t>1559.</a:t>
            </a:r>
            <a:endParaRPr sz="700" kern="0" dirty="0">
              <a:latin typeface="Arial"/>
              <a:cs typeface="Arial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5B001AF7-1BCF-3A5F-3793-56595DDF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9D9623-69E5-AD25-0400-013943E21B3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0D1AB-4940-27EB-CC27-E4D71960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6126048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243709-0FC9-5075-8423-6F4F7B3BF079}"/>
              </a:ext>
            </a:extLst>
          </p:cNvPr>
          <p:cNvSpPr txBox="1"/>
          <p:nvPr/>
        </p:nvSpPr>
        <p:spPr>
          <a:xfrm>
            <a:off x="707719" y="1221465"/>
            <a:ext cx="45730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dirty="0">
                <a:solidFill>
                  <a:srgbClr val="9A3582"/>
                </a:solidFill>
                <a:latin typeface="URWPalladioL-Roma"/>
              </a:rPr>
              <a:t>The prevalence of hypertension in the GCC region </a:t>
            </a:r>
            <a:r>
              <a:rPr lang="en-US" sz="1500" baseline="30000" dirty="0">
                <a:solidFill>
                  <a:srgbClr val="9A3582"/>
                </a:solidFill>
                <a:latin typeface="URWPalladioL-Roma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F5500-A65D-A062-91C3-8DDB9D8761B2}"/>
              </a:ext>
            </a:extLst>
          </p:cNvPr>
          <p:cNvSpPr txBox="1"/>
          <p:nvPr/>
        </p:nvSpPr>
        <p:spPr>
          <a:xfrm>
            <a:off x="518976" y="6234329"/>
            <a:ext cx="8370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3" action="ppaction://hlinkfile"/>
              </a:rPr>
              <a:t>1.Bhagavathula AS, Shah SM,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3" action="ppaction://hlinkfile"/>
              </a:rPr>
              <a:t>Aburawi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3" action="ppaction://hlinkfile"/>
              </a:rPr>
              <a:t> EH. Prevalence, awareness, treatment, and control of hypertension in the United Arab Emirates: a systematic review and meta-analysis. International Journal of Environmental Research and Public Health. 2021 Dec 2;18(23):12693. </a:t>
            </a:r>
            <a:endParaRPr lang="en-US" sz="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ABD3FF-3F50-E9C9-03A3-1CFA3475BE50}"/>
              </a:ext>
            </a:extLst>
          </p:cNvPr>
          <p:cNvGrpSpPr/>
          <p:nvPr/>
        </p:nvGrpSpPr>
        <p:grpSpPr>
          <a:xfrm>
            <a:off x="6096001" y="1652605"/>
            <a:ext cx="4327668" cy="3428090"/>
            <a:chOff x="853408" y="1228353"/>
            <a:chExt cx="5770225" cy="4570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D7C288-AF5D-62FB-7EE0-13C25B3662FC}"/>
                </a:ext>
              </a:extLst>
            </p:cNvPr>
            <p:cNvGrpSpPr/>
            <p:nvPr/>
          </p:nvGrpSpPr>
          <p:grpSpPr>
            <a:xfrm>
              <a:off x="853408" y="1228353"/>
              <a:ext cx="5551784" cy="4570787"/>
              <a:chOff x="958604" y="1254661"/>
              <a:chExt cx="5551784" cy="4570787"/>
            </a:xfrm>
          </p:grpSpPr>
          <p:pic>
            <p:nvPicPr>
              <p:cNvPr id="1026" name="Picture 2" descr="Gcc Gulf Country Middle East Flag Stock Vector (Royalty Free) 2058650825 |  Shutterstock">
                <a:extLst>
                  <a:ext uri="{FF2B5EF4-FFF2-40B4-BE49-F238E27FC236}">
                    <a16:creationId xmlns:a16="http://schemas.microsoft.com/office/drawing/2014/main" id="{E00090EA-18BF-226B-A8DD-2EE822CA38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8" t="-1720" r="69209" b="75040"/>
              <a:stretch/>
            </p:blipFill>
            <p:spPr bwMode="auto">
              <a:xfrm>
                <a:off x="958604" y="3626664"/>
                <a:ext cx="576641" cy="55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Gcc Gulf Country Middle East Flag Stock Vector (Royalty Free) 2058650825 |  Shutterstock">
                <a:extLst>
                  <a:ext uri="{FF2B5EF4-FFF2-40B4-BE49-F238E27FC236}">
                    <a16:creationId xmlns:a16="http://schemas.microsoft.com/office/drawing/2014/main" id="{D00E086C-A451-7311-22A7-143F10F3D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" t="30589" r="69748" b="42731"/>
              <a:stretch/>
            </p:blipFill>
            <p:spPr bwMode="auto">
              <a:xfrm>
                <a:off x="958604" y="4994442"/>
                <a:ext cx="576641" cy="55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cc Gulf Country Middle East Flag Stock Vector (Royalty Free) 2058650825 |  Shutterstock">
                <a:extLst>
                  <a:ext uri="{FF2B5EF4-FFF2-40B4-BE49-F238E27FC236}">
                    <a16:creationId xmlns:a16="http://schemas.microsoft.com/office/drawing/2014/main" id="{CA372F4C-999A-1E5D-DFEF-17FA0797C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" t="62464" r="69748" b="10856"/>
              <a:stretch/>
            </p:blipFill>
            <p:spPr bwMode="auto">
              <a:xfrm>
                <a:off x="958604" y="1537284"/>
                <a:ext cx="576641" cy="55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Gcc Gulf Country Middle East Flag Stock Vector (Royalty Free) 2058650825 |  Shutterstock">
                <a:extLst>
                  <a:ext uri="{FF2B5EF4-FFF2-40B4-BE49-F238E27FC236}">
                    <a16:creationId xmlns:a16="http://schemas.microsoft.com/office/drawing/2014/main" id="{6A3DBA24-87F4-1770-270C-6C0D201E65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93" t="62142" r="35393" b="11178"/>
              <a:stretch/>
            </p:blipFill>
            <p:spPr bwMode="auto">
              <a:xfrm>
                <a:off x="958604" y="4280100"/>
                <a:ext cx="576641" cy="55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Gcc Gulf Country Middle East Flag Stock Vector (Royalty Free) 2058650825 |  Shutterstock">
                <a:extLst>
                  <a:ext uri="{FF2B5EF4-FFF2-40B4-BE49-F238E27FC236}">
                    <a16:creationId xmlns:a16="http://schemas.microsoft.com/office/drawing/2014/main" id="{67D9EE24-C636-3F3A-CAF2-E2F0CA08C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55" t="155" r="1332" b="73165"/>
              <a:stretch/>
            </p:blipFill>
            <p:spPr bwMode="auto">
              <a:xfrm>
                <a:off x="974788" y="2207617"/>
                <a:ext cx="576641" cy="55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Gcc Gulf Country Middle East Flag Stock Vector (Royalty Free) 2058650825 |  Shutterstock">
                <a:extLst>
                  <a:ext uri="{FF2B5EF4-FFF2-40B4-BE49-F238E27FC236}">
                    <a16:creationId xmlns:a16="http://schemas.microsoft.com/office/drawing/2014/main" id="{2F50D657-FCE9-2B1B-AF01-38E71440E1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48" t="30527" r="639" b="42793"/>
              <a:stretch/>
            </p:blipFill>
            <p:spPr bwMode="auto">
              <a:xfrm>
                <a:off x="958604" y="2870714"/>
                <a:ext cx="576641" cy="558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20" name="Chart 19">
                <a:extLst>
                  <a:ext uri="{FF2B5EF4-FFF2-40B4-BE49-F238E27FC236}">
                    <a16:creationId xmlns:a16="http://schemas.microsoft.com/office/drawing/2014/main" id="{EFFD7E59-A7CE-8247-C8AD-46E7AA65B7B1}"/>
                  </a:ext>
                </a:extLst>
              </p:cNvPr>
              <p:cNvGraphicFramePr/>
              <p:nvPr/>
            </p:nvGraphicFramePr>
            <p:xfrm>
              <a:off x="1483613" y="1254661"/>
              <a:ext cx="5026775" cy="45707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1609A1-B5C3-A48B-59F9-9411AFB0BEC7}"/>
                </a:ext>
              </a:extLst>
            </p:cNvPr>
            <p:cNvSpPr txBox="1"/>
            <p:nvPr/>
          </p:nvSpPr>
          <p:spPr>
            <a:xfrm>
              <a:off x="6214358" y="1614842"/>
              <a:ext cx="4092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050" b="1" dirty="0">
                  <a:solidFill>
                    <a:srgbClr val="9A3582"/>
                  </a:solidFill>
                  <a:latin typeface="Calibri" panose="020F0502020204030204"/>
                </a:rPr>
                <a:t>%</a:t>
              </a:r>
              <a:endParaRPr lang="en-US" sz="135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4F6C42-F966-63C1-27D8-B0EA12BCF68E}"/>
                </a:ext>
              </a:extLst>
            </p:cNvPr>
            <p:cNvSpPr txBox="1"/>
            <p:nvPr/>
          </p:nvSpPr>
          <p:spPr>
            <a:xfrm>
              <a:off x="5841322" y="2306508"/>
              <a:ext cx="4092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050" b="1" dirty="0">
                  <a:solidFill>
                    <a:srgbClr val="9A3582"/>
                  </a:solidFill>
                  <a:latin typeface="Calibri" panose="020F0502020204030204"/>
                </a:rPr>
                <a:t>%</a:t>
              </a:r>
              <a:endParaRPr lang="en-US" sz="135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FCC631-A25A-7F3E-9285-29AA703026C7}"/>
                </a:ext>
              </a:extLst>
            </p:cNvPr>
            <p:cNvSpPr txBox="1"/>
            <p:nvPr/>
          </p:nvSpPr>
          <p:spPr>
            <a:xfrm>
              <a:off x="5805083" y="3015142"/>
              <a:ext cx="4092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050" b="1" dirty="0">
                  <a:solidFill>
                    <a:srgbClr val="9A3582"/>
                  </a:solidFill>
                  <a:latin typeface="Calibri" panose="020F0502020204030204"/>
                </a:rPr>
                <a:t>%</a:t>
              </a:r>
              <a:endParaRPr lang="en-US" sz="135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09D092-CB5D-71AE-2C21-1222007CC9CE}"/>
                </a:ext>
              </a:extLst>
            </p:cNvPr>
            <p:cNvSpPr txBox="1"/>
            <p:nvPr/>
          </p:nvSpPr>
          <p:spPr>
            <a:xfrm>
              <a:off x="5686726" y="3728296"/>
              <a:ext cx="4092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050" b="1" dirty="0">
                  <a:solidFill>
                    <a:srgbClr val="9A3582"/>
                  </a:solidFill>
                  <a:latin typeface="Calibri" panose="020F0502020204030204"/>
                </a:rPr>
                <a:t>%</a:t>
              </a:r>
              <a:endParaRPr lang="en-US" sz="135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E40EE6-B699-7339-8693-E7ABE55DD514}"/>
                </a:ext>
              </a:extLst>
            </p:cNvPr>
            <p:cNvSpPr txBox="1"/>
            <p:nvPr/>
          </p:nvSpPr>
          <p:spPr>
            <a:xfrm>
              <a:off x="5168991" y="4360876"/>
              <a:ext cx="576641" cy="344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rtl="1"/>
              <a:r>
                <a:rPr lang="en-US" sz="1050" b="1" dirty="0">
                  <a:solidFill>
                    <a:srgbClr val="9A3582"/>
                  </a:solidFill>
                  <a:latin typeface="Calibri" panose="020F0502020204030204"/>
                </a:rPr>
                <a:t>%</a:t>
              </a:r>
              <a:endParaRPr lang="en-US" sz="135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1FC5D-48F0-EC1A-720C-CBB24E512940}"/>
                </a:ext>
              </a:extLst>
            </p:cNvPr>
            <p:cNvSpPr txBox="1"/>
            <p:nvPr/>
          </p:nvSpPr>
          <p:spPr>
            <a:xfrm>
              <a:off x="4880670" y="5078000"/>
              <a:ext cx="57664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rtl="1"/>
              <a:r>
                <a:rPr lang="en-US" sz="1050" b="1" dirty="0">
                  <a:solidFill>
                    <a:srgbClr val="9A3582"/>
                  </a:solidFill>
                  <a:latin typeface="Calibri" panose="020F0502020204030204"/>
                </a:rPr>
                <a:t>%</a:t>
              </a:r>
              <a:endParaRPr lang="en-US" sz="1350" b="1" dirty="0">
                <a:solidFill>
                  <a:srgbClr val="9A3582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FCD35CF-5718-0C7C-BF0A-CCE03801BC0C}"/>
              </a:ext>
            </a:extLst>
          </p:cNvPr>
          <p:cNvSpPr txBox="1"/>
          <p:nvPr/>
        </p:nvSpPr>
        <p:spPr>
          <a:xfrm>
            <a:off x="2225914" y="2971550"/>
            <a:ext cx="291608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dirty="0">
                <a:solidFill>
                  <a:srgbClr val="9A3582"/>
                </a:solidFill>
                <a:latin typeface="Calibri" panose="020F0502020204030204"/>
              </a:rPr>
              <a:t>~ 2 in 5</a:t>
            </a:r>
          </a:p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Citizens of GCC  have hypertension </a:t>
            </a:r>
            <a:r>
              <a:rPr lang="en-US" sz="1350" baseline="300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7CFEB7-CFFB-6C8F-C913-105AB55FBB92}"/>
              </a:ext>
            </a:extLst>
          </p:cNvPr>
          <p:cNvSpPr txBox="1"/>
          <p:nvPr/>
        </p:nvSpPr>
        <p:spPr>
          <a:xfrm>
            <a:off x="1856787" y="5114414"/>
            <a:ext cx="457328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GCC: </a:t>
            </a:r>
            <a:r>
              <a:rPr lang="en-US" sz="75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Gulf Cooperation Council</a:t>
            </a: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2B32CC8-AF00-48A9-9E4D-A9A8B78C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563" y="6393941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39E621-33FC-F681-B2D9-1DF59ECEA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19577" b="814"/>
          <a:stretch/>
        </p:blipFill>
        <p:spPr>
          <a:xfrm>
            <a:off x="8889111" y="6335338"/>
            <a:ext cx="2390027" cy="3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99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18318" y="542925"/>
            <a:ext cx="6475413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000" dirty="0">
                <a:solidFill>
                  <a:srgbClr val="0E3713"/>
                </a:solidFill>
              </a:rPr>
              <a:t>The</a:t>
            </a:r>
            <a:r>
              <a:rPr sz="2000" spc="-150" dirty="0">
                <a:solidFill>
                  <a:srgbClr val="0E3713"/>
                </a:solidFill>
              </a:rPr>
              <a:t> </a:t>
            </a:r>
            <a:r>
              <a:rPr sz="2000" spc="-30" dirty="0">
                <a:solidFill>
                  <a:srgbClr val="0E3713"/>
                </a:solidFill>
              </a:rPr>
              <a:t>ONTARGET</a:t>
            </a:r>
            <a:r>
              <a:rPr sz="2000" spc="-145" dirty="0">
                <a:solidFill>
                  <a:srgbClr val="0E3713"/>
                </a:solidFill>
              </a:rPr>
              <a:t> </a:t>
            </a:r>
            <a:r>
              <a:rPr sz="2000" spc="-10" dirty="0">
                <a:solidFill>
                  <a:srgbClr val="0E3713"/>
                </a:solidFill>
              </a:rPr>
              <a:t>Trial</a:t>
            </a:r>
            <a:r>
              <a:rPr sz="2000" spc="-150" dirty="0">
                <a:solidFill>
                  <a:srgbClr val="0E3713"/>
                </a:solidFill>
              </a:rPr>
              <a:t> </a:t>
            </a:r>
            <a:r>
              <a:rPr sz="2000" spc="-10" dirty="0">
                <a:solidFill>
                  <a:srgbClr val="0E3713"/>
                </a:solidFill>
              </a:rPr>
              <a:t>Programme</a:t>
            </a:r>
          </a:p>
          <a:p>
            <a:pPr marL="38100">
              <a:spcBef>
                <a:spcPts val="40"/>
              </a:spcBef>
            </a:pPr>
            <a:r>
              <a:rPr sz="1800" dirty="0">
                <a:solidFill>
                  <a:srgbClr val="0E3713"/>
                </a:solidFill>
              </a:rPr>
              <a:t>Study</a:t>
            </a:r>
            <a:r>
              <a:rPr sz="1800" spc="-65" dirty="0">
                <a:solidFill>
                  <a:srgbClr val="0E3713"/>
                </a:solidFill>
              </a:rPr>
              <a:t> </a:t>
            </a:r>
            <a:r>
              <a:rPr sz="1800" spc="-10" dirty="0">
                <a:solidFill>
                  <a:srgbClr val="0E3713"/>
                </a:solidFill>
              </a:rPr>
              <a:t>design</a:t>
            </a:r>
            <a:r>
              <a:rPr sz="1800" spc="-15" baseline="25462" dirty="0">
                <a:solidFill>
                  <a:srgbClr val="0E3713"/>
                </a:solidFill>
              </a:rPr>
              <a:t>1</a:t>
            </a:r>
            <a:endParaRPr sz="1800" baseline="25462" dirty="0"/>
          </a:p>
        </p:txBody>
      </p:sp>
      <p:sp>
        <p:nvSpPr>
          <p:cNvPr id="3" name="object 3"/>
          <p:cNvSpPr txBox="1"/>
          <p:nvPr/>
        </p:nvSpPr>
        <p:spPr>
          <a:xfrm>
            <a:off x="5067301" y="1655826"/>
            <a:ext cx="2300605" cy="246862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749300">
              <a:spcBef>
                <a:spcPts val="24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Screening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8850" y="3030537"/>
            <a:ext cx="1016000" cy="11858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28850" y="3030538"/>
            <a:ext cx="1016000" cy="973343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15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algn="ctr"/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7,800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86995" marR="79375" indent="-635" algn="ctr"/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Telmisartan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12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mg/day</a:t>
            </a:r>
            <a:r>
              <a:rPr sz="12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spc="-5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200" i="1" kern="0" spc="-10" dirty="0">
                <a:solidFill>
                  <a:srgbClr val="FFFFFF"/>
                </a:solidFill>
                <a:latin typeface="Arial"/>
                <a:cs typeface="Arial"/>
              </a:rPr>
              <a:t>placebo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5975" y="3030537"/>
            <a:ext cx="1016000" cy="11858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55975" y="3030538"/>
            <a:ext cx="1016000" cy="973343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150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87960"/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7,800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86995" marR="78740" indent="141605"/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Ramipril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2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mg/day</a:t>
            </a:r>
            <a:r>
              <a:rPr sz="12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spc="-5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1300"/>
            <a:r>
              <a:rPr sz="1200" i="1" kern="0" spc="-10" dirty="0">
                <a:solidFill>
                  <a:srgbClr val="FFFFFF"/>
                </a:solidFill>
                <a:latin typeface="Arial"/>
                <a:cs typeface="Arial"/>
              </a:rPr>
              <a:t>placebo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4612" y="2178051"/>
            <a:ext cx="2354580" cy="304571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20014">
              <a:spcBef>
                <a:spcPts val="6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Randomisation(n=23,400)*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78675" y="2170049"/>
            <a:ext cx="2354580" cy="304571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70180">
              <a:spcBef>
                <a:spcPts val="6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Randomisation(n=6,000)</a:t>
            </a:r>
            <a:r>
              <a:rPr sz="1350" kern="0" spc="-15" baseline="24691" dirty="0">
                <a:solidFill>
                  <a:srgbClr val="0E3713"/>
                </a:solidFill>
                <a:latin typeface="Arial"/>
                <a:cs typeface="Arial"/>
              </a:rPr>
              <a:t>†</a:t>
            </a:r>
            <a:endParaRPr sz="1350" kern="0" baseline="24691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0401" y="3030537"/>
            <a:ext cx="1038225" cy="11922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470401" y="3030537"/>
            <a:ext cx="1038225" cy="1059264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algn="ctr">
              <a:spcBef>
                <a:spcPts val="1060"/>
              </a:spcBef>
            </a:pP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7,800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97790" marR="90170" indent="-635" algn="ctr"/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Telmisartan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12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mg/day</a:t>
            </a:r>
            <a:r>
              <a:rPr sz="12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spc="-5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Ramipril 10mg/day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2227" y="3030792"/>
            <a:ext cx="1023937" cy="120173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12227" y="3030792"/>
            <a:ext cx="1024255" cy="800219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sz="13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5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91770"/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n</a:t>
            </a:r>
            <a:r>
              <a:rPr sz="1200" kern="0" spc="-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= </a:t>
            </a:r>
            <a:r>
              <a:rPr sz="1200" kern="0" spc="-10" dirty="0">
                <a:solidFill>
                  <a:srgbClr val="1B6A24"/>
                </a:solidFill>
                <a:latin typeface="Arial"/>
                <a:cs typeface="Arial"/>
              </a:rPr>
              <a:t>3,000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7490"/>
            <a:r>
              <a:rPr sz="1200" i="1" kern="0" spc="-10" dirty="0">
                <a:solidFill>
                  <a:srgbClr val="1B6A24"/>
                </a:solidFill>
                <a:latin typeface="Arial"/>
                <a:cs typeface="Arial"/>
              </a:rPr>
              <a:t>Placebo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2075" y="4440302"/>
            <a:ext cx="2354580" cy="304571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43535">
              <a:spcBef>
                <a:spcPts val="6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Follow-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up</a:t>
            </a:r>
            <a:r>
              <a:rPr sz="14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at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6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weeks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1600" y="5200651"/>
            <a:ext cx="2354580" cy="486671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R="40005" algn="ctr">
              <a:spcBef>
                <a:spcPts val="434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Follow-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up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at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6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months</a:t>
            </a:r>
            <a:r>
              <a:rPr sz="1400" kern="0" spc="-4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sz="1400" kern="0" spc="-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5.5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years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0652" y="3030537"/>
            <a:ext cx="1038225" cy="11922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40652" y="3030538"/>
            <a:ext cx="1038225" cy="882293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sz="13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98755">
              <a:spcBef>
                <a:spcPts val="1005"/>
              </a:spcBef>
            </a:pP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3,000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1285" marR="121920" indent="8255"/>
            <a:r>
              <a:rPr sz="1200" kern="0" spc="-25" dirty="0">
                <a:solidFill>
                  <a:srgbClr val="FFFFFF"/>
                </a:solidFill>
                <a:latin typeface="Arial"/>
                <a:cs typeface="Arial"/>
              </a:rPr>
              <a:t>Telmisartan </a:t>
            </a:r>
            <a:r>
              <a:rPr sz="1200" kern="0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1200" kern="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/>
                </a:solidFill>
                <a:latin typeface="Arial"/>
                <a:cs typeface="Arial"/>
              </a:rPr>
              <a:t>mg/day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7626" y="4448175"/>
            <a:ext cx="2354580" cy="305212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344170">
              <a:spcBef>
                <a:spcPts val="700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Follow-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up</a:t>
            </a:r>
            <a:r>
              <a:rPr sz="14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at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6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weeks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3027" y="5194301"/>
            <a:ext cx="2338705" cy="489877"/>
          </a:xfrm>
          <a:prstGeom prst="rect">
            <a:avLst/>
          </a:prstGeom>
          <a:ln w="25400">
            <a:solidFill>
              <a:srgbClr val="6CC049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R="40640" algn="ctr">
              <a:spcBef>
                <a:spcPts val="459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Follow-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up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at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6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months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5.5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years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5392" y="5787135"/>
            <a:ext cx="205422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*planned.</a:t>
            </a:r>
            <a:r>
              <a:rPr sz="1400" kern="0" spc="-10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Actual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=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25,620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83958" y="5787135"/>
            <a:ext cx="19532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350" kern="0" spc="-15" baseline="24691" dirty="0">
                <a:solidFill>
                  <a:srgbClr val="0E3713"/>
                </a:solidFill>
                <a:latin typeface="Arial"/>
                <a:cs typeface="Arial"/>
              </a:rPr>
              <a:t>†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planned.</a:t>
            </a:r>
            <a:r>
              <a:rPr sz="1400" kern="0" spc="-10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Actual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=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5962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9676" y="1348060"/>
            <a:ext cx="5942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4341495" algn="l"/>
              </a:tabLst>
            </a:pPr>
            <a:r>
              <a:rPr sz="1900" i="1" kern="0" spc="-10" dirty="0">
                <a:solidFill>
                  <a:srgbClr val="0E3713"/>
                </a:solidFill>
                <a:latin typeface="Arial Black"/>
                <a:cs typeface="Arial Black"/>
              </a:rPr>
              <a:t>ONTARGET</a:t>
            </a:r>
            <a:r>
              <a:rPr sz="1900" i="1" kern="0" dirty="0">
                <a:solidFill>
                  <a:srgbClr val="0E3713"/>
                </a:solidFill>
                <a:latin typeface="Arial Black"/>
                <a:cs typeface="Arial Black"/>
              </a:rPr>
              <a:t>	</a:t>
            </a:r>
            <a:r>
              <a:rPr sz="1900" i="1" kern="0" spc="-80" dirty="0">
                <a:solidFill>
                  <a:srgbClr val="0E3713"/>
                </a:solidFill>
                <a:latin typeface="Arial Black"/>
                <a:cs typeface="Arial Black"/>
              </a:rPr>
              <a:t>TRANSCEND</a:t>
            </a:r>
            <a:endParaRPr sz="1900" kern="0" dirty="0">
              <a:solidFill>
                <a:sysClr val="windowText" lastClr="000000"/>
              </a:solidFill>
              <a:latin typeface="Arial Black"/>
              <a:cs typeface="Arial Blac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35805" y="1762125"/>
            <a:ext cx="1020444" cy="392430"/>
            <a:chOff x="2511805" y="1762125"/>
            <a:chExt cx="1020444" cy="392430"/>
          </a:xfrm>
        </p:grpSpPr>
        <p:sp>
          <p:nvSpPr>
            <p:cNvPr id="24" name="object 24"/>
            <p:cNvSpPr/>
            <p:nvPr/>
          </p:nvSpPr>
          <p:spPr>
            <a:xfrm>
              <a:off x="2522600" y="1771650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>
                  <a:moveTo>
                    <a:pt x="100965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511805" y="1776349"/>
              <a:ext cx="76200" cy="378460"/>
            </a:xfrm>
            <a:custGeom>
              <a:avLst/>
              <a:gdLst/>
              <a:ahLst/>
              <a:cxnLst/>
              <a:rect l="l" t="t" r="r" b="b"/>
              <a:pathLst>
                <a:path w="76200" h="378460">
                  <a:moveTo>
                    <a:pt x="28476" y="302309"/>
                  </a:moveTo>
                  <a:lnTo>
                    <a:pt x="0" y="303402"/>
                  </a:lnTo>
                  <a:lnTo>
                    <a:pt x="40893" y="378078"/>
                  </a:lnTo>
                  <a:lnTo>
                    <a:pt x="69451" y="315087"/>
                  </a:lnTo>
                  <a:lnTo>
                    <a:pt x="28956" y="315087"/>
                  </a:lnTo>
                  <a:lnTo>
                    <a:pt x="28476" y="302309"/>
                  </a:lnTo>
                  <a:close/>
                </a:path>
                <a:path w="76200" h="378460">
                  <a:moveTo>
                    <a:pt x="76073" y="300481"/>
                  </a:moveTo>
                  <a:lnTo>
                    <a:pt x="28476" y="302309"/>
                  </a:lnTo>
                  <a:lnTo>
                    <a:pt x="28956" y="315087"/>
                  </a:lnTo>
                  <a:lnTo>
                    <a:pt x="48006" y="314325"/>
                  </a:lnTo>
                  <a:lnTo>
                    <a:pt x="47521" y="301578"/>
                  </a:lnTo>
                  <a:lnTo>
                    <a:pt x="75575" y="301578"/>
                  </a:lnTo>
                  <a:lnTo>
                    <a:pt x="76073" y="300481"/>
                  </a:lnTo>
                  <a:close/>
                </a:path>
                <a:path w="76200" h="378460">
                  <a:moveTo>
                    <a:pt x="75575" y="301578"/>
                  </a:moveTo>
                  <a:lnTo>
                    <a:pt x="47521" y="301578"/>
                  </a:lnTo>
                  <a:lnTo>
                    <a:pt x="48006" y="314325"/>
                  </a:lnTo>
                  <a:lnTo>
                    <a:pt x="28956" y="315087"/>
                  </a:lnTo>
                  <a:lnTo>
                    <a:pt x="69451" y="315087"/>
                  </a:lnTo>
                  <a:lnTo>
                    <a:pt x="75575" y="301578"/>
                  </a:lnTo>
                  <a:close/>
                </a:path>
                <a:path w="76200" h="378460">
                  <a:moveTo>
                    <a:pt x="36068" y="0"/>
                  </a:moveTo>
                  <a:lnTo>
                    <a:pt x="17144" y="635"/>
                  </a:lnTo>
                  <a:lnTo>
                    <a:pt x="28476" y="302309"/>
                  </a:lnTo>
                  <a:lnTo>
                    <a:pt x="47521" y="301578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rgbClr val="6CC049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385051" y="1728723"/>
            <a:ext cx="1056005" cy="378460"/>
            <a:chOff x="5861050" y="1728723"/>
            <a:chExt cx="1056005" cy="378460"/>
          </a:xfrm>
        </p:grpSpPr>
        <p:sp>
          <p:nvSpPr>
            <p:cNvPr id="27" name="object 27"/>
            <p:cNvSpPr/>
            <p:nvPr/>
          </p:nvSpPr>
          <p:spPr>
            <a:xfrm>
              <a:off x="6840855" y="1728723"/>
              <a:ext cx="76200" cy="378460"/>
            </a:xfrm>
            <a:custGeom>
              <a:avLst/>
              <a:gdLst/>
              <a:ahLst/>
              <a:cxnLst/>
              <a:rect l="l" t="t" r="r" b="b"/>
              <a:pathLst>
                <a:path w="76200" h="378460">
                  <a:moveTo>
                    <a:pt x="28597" y="302306"/>
                  </a:moveTo>
                  <a:lnTo>
                    <a:pt x="0" y="303402"/>
                  </a:lnTo>
                  <a:lnTo>
                    <a:pt x="40894" y="378078"/>
                  </a:lnTo>
                  <a:lnTo>
                    <a:pt x="69554" y="315087"/>
                  </a:lnTo>
                  <a:lnTo>
                    <a:pt x="29083" y="315087"/>
                  </a:lnTo>
                  <a:lnTo>
                    <a:pt x="28597" y="302306"/>
                  </a:lnTo>
                  <a:close/>
                </a:path>
                <a:path w="76200" h="378460">
                  <a:moveTo>
                    <a:pt x="47648" y="301576"/>
                  </a:moveTo>
                  <a:lnTo>
                    <a:pt x="28597" y="302306"/>
                  </a:lnTo>
                  <a:lnTo>
                    <a:pt x="29083" y="315087"/>
                  </a:lnTo>
                  <a:lnTo>
                    <a:pt x="48133" y="314325"/>
                  </a:lnTo>
                  <a:lnTo>
                    <a:pt x="47648" y="301576"/>
                  </a:lnTo>
                  <a:close/>
                </a:path>
                <a:path w="76200" h="378460">
                  <a:moveTo>
                    <a:pt x="76200" y="300481"/>
                  </a:moveTo>
                  <a:lnTo>
                    <a:pt x="47648" y="301576"/>
                  </a:lnTo>
                  <a:lnTo>
                    <a:pt x="48133" y="314325"/>
                  </a:lnTo>
                  <a:lnTo>
                    <a:pt x="29083" y="315087"/>
                  </a:lnTo>
                  <a:lnTo>
                    <a:pt x="69554" y="315087"/>
                  </a:lnTo>
                  <a:lnTo>
                    <a:pt x="76200" y="300481"/>
                  </a:lnTo>
                  <a:close/>
                </a:path>
                <a:path w="76200" h="378460">
                  <a:moveTo>
                    <a:pt x="36195" y="0"/>
                  </a:moveTo>
                  <a:lnTo>
                    <a:pt x="17145" y="635"/>
                  </a:lnTo>
                  <a:lnTo>
                    <a:pt x="28597" y="302306"/>
                  </a:lnTo>
                  <a:lnTo>
                    <a:pt x="47648" y="301576"/>
                  </a:lnTo>
                  <a:lnTo>
                    <a:pt x="36195" y="0"/>
                  </a:lnTo>
                  <a:close/>
                </a:path>
              </a:pathLst>
            </a:custGeom>
            <a:solidFill>
              <a:srgbClr val="6CC049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861050" y="1739899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>
                  <a:moveTo>
                    <a:pt x="100965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57475" y="2568576"/>
            <a:ext cx="2292350" cy="327025"/>
            <a:chOff x="1133475" y="2568575"/>
            <a:chExt cx="2292350" cy="327025"/>
          </a:xfrm>
        </p:grpSpPr>
        <p:sp>
          <p:nvSpPr>
            <p:cNvPr id="30" name="object 30"/>
            <p:cNvSpPr/>
            <p:nvPr/>
          </p:nvSpPr>
          <p:spPr>
            <a:xfrm>
              <a:off x="1165225" y="2568575"/>
              <a:ext cx="2222500" cy="160655"/>
            </a:xfrm>
            <a:custGeom>
              <a:avLst/>
              <a:gdLst/>
              <a:ahLst/>
              <a:cxnLst/>
              <a:rect l="l" t="t" r="r" b="b"/>
              <a:pathLst>
                <a:path w="2222500" h="160655">
                  <a:moveTo>
                    <a:pt x="1104900" y="0"/>
                  </a:moveTo>
                  <a:lnTo>
                    <a:pt x="1104900" y="160400"/>
                  </a:lnTo>
                </a:path>
                <a:path w="2222500" h="160655">
                  <a:moveTo>
                    <a:pt x="0" y="149225"/>
                  </a:moveTo>
                  <a:lnTo>
                    <a:pt x="2222500" y="155575"/>
                  </a:lnTo>
                </a:path>
              </a:pathLst>
            </a:custGeom>
            <a:ln w="19050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475" y="2717800"/>
              <a:ext cx="76200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2025" y="2730500"/>
              <a:ext cx="76200" cy="1651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9625" y="2717800"/>
              <a:ext cx="76200" cy="16510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7816850" y="2560827"/>
            <a:ext cx="1174750" cy="335280"/>
            <a:chOff x="6292850" y="2560827"/>
            <a:chExt cx="1174750" cy="335280"/>
          </a:xfrm>
        </p:grpSpPr>
        <p:sp>
          <p:nvSpPr>
            <p:cNvPr id="35" name="object 35"/>
            <p:cNvSpPr/>
            <p:nvPr/>
          </p:nvSpPr>
          <p:spPr>
            <a:xfrm>
              <a:off x="6318250" y="2560827"/>
              <a:ext cx="1111250" cy="163830"/>
            </a:xfrm>
            <a:custGeom>
              <a:avLst/>
              <a:gdLst/>
              <a:ahLst/>
              <a:cxnLst/>
              <a:rect l="l" t="t" r="r" b="b"/>
              <a:pathLst>
                <a:path w="1111250" h="163830">
                  <a:moveTo>
                    <a:pt x="589026" y="0"/>
                  </a:moveTo>
                  <a:lnTo>
                    <a:pt x="589026" y="154050"/>
                  </a:lnTo>
                </a:path>
                <a:path w="1111250" h="163830">
                  <a:moveTo>
                    <a:pt x="0" y="163322"/>
                  </a:moveTo>
                  <a:lnTo>
                    <a:pt x="1111250" y="163322"/>
                  </a:lnTo>
                </a:path>
              </a:pathLst>
            </a:custGeom>
            <a:ln w="19050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2850" y="2730499"/>
              <a:ext cx="76200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00" y="2717799"/>
              <a:ext cx="76200" cy="165100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09862" y="4233926"/>
            <a:ext cx="76200" cy="1651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4826" y="4246498"/>
            <a:ext cx="76200" cy="1651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2426" y="4233926"/>
            <a:ext cx="76200" cy="1651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75575" y="4260850"/>
            <a:ext cx="76200" cy="1651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74125" y="4248150"/>
            <a:ext cx="76200" cy="16510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3816350" y="4862448"/>
            <a:ext cx="76200" cy="311150"/>
          </a:xfrm>
          <a:custGeom>
            <a:avLst/>
            <a:gdLst/>
            <a:ahLst/>
            <a:cxnLst/>
            <a:rect l="l" t="t" r="r" b="b"/>
            <a:pathLst>
              <a:path w="76200" h="311150">
                <a:moveTo>
                  <a:pt x="47625" y="0"/>
                </a:moveTo>
                <a:lnTo>
                  <a:pt x="28575" y="0"/>
                </a:lnTo>
                <a:lnTo>
                  <a:pt x="28575" y="19050"/>
                </a:lnTo>
                <a:lnTo>
                  <a:pt x="47625" y="19050"/>
                </a:lnTo>
                <a:lnTo>
                  <a:pt x="47625" y="0"/>
                </a:lnTo>
                <a:close/>
              </a:path>
              <a:path w="76200" h="311150">
                <a:moveTo>
                  <a:pt x="47625" y="38100"/>
                </a:moveTo>
                <a:lnTo>
                  <a:pt x="28575" y="38100"/>
                </a:lnTo>
                <a:lnTo>
                  <a:pt x="28575" y="57150"/>
                </a:lnTo>
                <a:lnTo>
                  <a:pt x="47625" y="57150"/>
                </a:lnTo>
                <a:lnTo>
                  <a:pt x="47625" y="38100"/>
                </a:lnTo>
                <a:close/>
              </a:path>
              <a:path w="76200" h="311150">
                <a:moveTo>
                  <a:pt x="47625" y="76200"/>
                </a:moveTo>
                <a:lnTo>
                  <a:pt x="28575" y="76200"/>
                </a:lnTo>
                <a:lnTo>
                  <a:pt x="28575" y="95250"/>
                </a:lnTo>
                <a:lnTo>
                  <a:pt x="47625" y="95250"/>
                </a:lnTo>
                <a:lnTo>
                  <a:pt x="47625" y="76200"/>
                </a:lnTo>
                <a:close/>
              </a:path>
              <a:path w="76200" h="311150">
                <a:moveTo>
                  <a:pt x="47625" y="114300"/>
                </a:moveTo>
                <a:lnTo>
                  <a:pt x="28575" y="114300"/>
                </a:lnTo>
                <a:lnTo>
                  <a:pt x="28575" y="133350"/>
                </a:lnTo>
                <a:lnTo>
                  <a:pt x="47625" y="133350"/>
                </a:lnTo>
                <a:lnTo>
                  <a:pt x="47625" y="114300"/>
                </a:lnTo>
                <a:close/>
              </a:path>
              <a:path w="76200" h="311150">
                <a:moveTo>
                  <a:pt x="47625" y="152400"/>
                </a:moveTo>
                <a:lnTo>
                  <a:pt x="28575" y="152400"/>
                </a:lnTo>
                <a:lnTo>
                  <a:pt x="28575" y="171450"/>
                </a:lnTo>
                <a:lnTo>
                  <a:pt x="47625" y="171450"/>
                </a:lnTo>
                <a:lnTo>
                  <a:pt x="47625" y="152400"/>
                </a:lnTo>
                <a:close/>
              </a:path>
              <a:path w="76200" h="311150">
                <a:moveTo>
                  <a:pt x="47625" y="190500"/>
                </a:moveTo>
                <a:lnTo>
                  <a:pt x="28575" y="190500"/>
                </a:lnTo>
                <a:lnTo>
                  <a:pt x="28575" y="209550"/>
                </a:lnTo>
                <a:lnTo>
                  <a:pt x="47625" y="209550"/>
                </a:lnTo>
                <a:lnTo>
                  <a:pt x="47625" y="190500"/>
                </a:lnTo>
                <a:close/>
              </a:path>
              <a:path w="76200" h="311150">
                <a:moveTo>
                  <a:pt x="28575" y="234950"/>
                </a:moveTo>
                <a:lnTo>
                  <a:pt x="0" y="234950"/>
                </a:lnTo>
                <a:lnTo>
                  <a:pt x="38100" y="311150"/>
                </a:lnTo>
                <a:lnTo>
                  <a:pt x="69850" y="247650"/>
                </a:lnTo>
                <a:lnTo>
                  <a:pt x="28575" y="247650"/>
                </a:lnTo>
                <a:lnTo>
                  <a:pt x="28575" y="234950"/>
                </a:lnTo>
                <a:close/>
              </a:path>
              <a:path w="76200" h="311150">
                <a:moveTo>
                  <a:pt x="47625" y="228600"/>
                </a:moveTo>
                <a:lnTo>
                  <a:pt x="28575" y="228600"/>
                </a:lnTo>
                <a:lnTo>
                  <a:pt x="28575" y="247650"/>
                </a:lnTo>
                <a:lnTo>
                  <a:pt x="47625" y="247650"/>
                </a:lnTo>
                <a:lnTo>
                  <a:pt x="47625" y="228600"/>
                </a:lnTo>
                <a:close/>
              </a:path>
              <a:path w="76200" h="311150">
                <a:moveTo>
                  <a:pt x="76200" y="234950"/>
                </a:moveTo>
                <a:lnTo>
                  <a:pt x="47625" y="234950"/>
                </a:lnTo>
                <a:lnTo>
                  <a:pt x="47625" y="247650"/>
                </a:lnTo>
                <a:lnTo>
                  <a:pt x="69850" y="247650"/>
                </a:lnTo>
                <a:lnTo>
                  <a:pt x="76200" y="23495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70549" y="2292350"/>
            <a:ext cx="172085" cy="3454400"/>
          </a:xfrm>
          <a:custGeom>
            <a:avLst/>
            <a:gdLst/>
            <a:ahLst/>
            <a:cxnLst/>
            <a:rect l="l" t="t" r="r" b="b"/>
            <a:pathLst>
              <a:path w="172085" h="3454400">
                <a:moveTo>
                  <a:pt x="57275" y="3282950"/>
                </a:moveTo>
                <a:lnTo>
                  <a:pt x="126" y="3282950"/>
                </a:lnTo>
                <a:lnTo>
                  <a:pt x="85851" y="3454400"/>
                </a:lnTo>
                <a:lnTo>
                  <a:pt x="157289" y="3311525"/>
                </a:lnTo>
                <a:lnTo>
                  <a:pt x="57276" y="3311525"/>
                </a:lnTo>
                <a:lnTo>
                  <a:pt x="57275" y="3282950"/>
                </a:lnTo>
                <a:close/>
              </a:path>
              <a:path w="172085" h="3454400">
                <a:moveTo>
                  <a:pt x="114300" y="142875"/>
                </a:moveTo>
                <a:lnTo>
                  <a:pt x="57150" y="142875"/>
                </a:lnTo>
                <a:lnTo>
                  <a:pt x="57276" y="3311525"/>
                </a:lnTo>
                <a:lnTo>
                  <a:pt x="114426" y="3311525"/>
                </a:lnTo>
                <a:lnTo>
                  <a:pt x="114300" y="142875"/>
                </a:lnTo>
                <a:close/>
              </a:path>
              <a:path w="172085" h="3454400">
                <a:moveTo>
                  <a:pt x="171576" y="3282950"/>
                </a:moveTo>
                <a:lnTo>
                  <a:pt x="114425" y="3282950"/>
                </a:lnTo>
                <a:lnTo>
                  <a:pt x="114426" y="3311525"/>
                </a:lnTo>
                <a:lnTo>
                  <a:pt x="157289" y="3311525"/>
                </a:lnTo>
                <a:lnTo>
                  <a:pt x="171576" y="3282950"/>
                </a:lnTo>
                <a:close/>
              </a:path>
              <a:path w="172085" h="3454400">
                <a:moveTo>
                  <a:pt x="85725" y="0"/>
                </a:moveTo>
                <a:lnTo>
                  <a:pt x="0" y="171450"/>
                </a:lnTo>
                <a:lnTo>
                  <a:pt x="57151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2085" h="3454400">
                <a:moveTo>
                  <a:pt x="157162" y="142875"/>
                </a:moveTo>
                <a:lnTo>
                  <a:pt x="114300" y="142875"/>
                </a:lnTo>
                <a:lnTo>
                  <a:pt x="114301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11309" y="3402555"/>
            <a:ext cx="359073" cy="1295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kern="0" dirty="0">
                <a:solidFill>
                  <a:srgbClr val="0E3713"/>
                </a:solidFill>
                <a:latin typeface="Arial"/>
                <a:cs typeface="Arial"/>
              </a:rPr>
              <a:t>5.5</a:t>
            </a:r>
            <a:r>
              <a:rPr sz="2400" kern="0" spc="-6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2400" kern="0" spc="-40" dirty="0">
                <a:solidFill>
                  <a:srgbClr val="0E3713"/>
                </a:solidFill>
                <a:latin typeface="Arial"/>
                <a:cs typeface="Arial"/>
              </a:rPr>
              <a:t>Years</a:t>
            </a:r>
            <a:endParaRPr sz="2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74126" y="4870450"/>
            <a:ext cx="76200" cy="311150"/>
          </a:xfrm>
          <a:custGeom>
            <a:avLst/>
            <a:gdLst/>
            <a:ahLst/>
            <a:cxnLst/>
            <a:rect l="l" t="t" r="r" b="b"/>
            <a:pathLst>
              <a:path w="76200" h="311150">
                <a:moveTo>
                  <a:pt x="47498" y="0"/>
                </a:moveTo>
                <a:lnTo>
                  <a:pt x="28448" y="0"/>
                </a:lnTo>
                <a:lnTo>
                  <a:pt x="28448" y="19050"/>
                </a:lnTo>
                <a:lnTo>
                  <a:pt x="47498" y="19050"/>
                </a:lnTo>
                <a:lnTo>
                  <a:pt x="47498" y="0"/>
                </a:lnTo>
                <a:close/>
              </a:path>
              <a:path w="76200" h="311150">
                <a:moveTo>
                  <a:pt x="47498" y="38100"/>
                </a:moveTo>
                <a:lnTo>
                  <a:pt x="28448" y="38100"/>
                </a:lnTo>
                <a:lnTo>
                  <a:pt x="28448" y="57150"/>
                </a:lnTo>
                <a:lnTo>
                  <a:pt x="47498" y="57150"/>
                </a:lnTo>
                <a:lnTo>
                  <a:pt x="47498" y="38100"/>
                </a:lnTo>
                <a:close/>
              </a:path>
              <a:path w="76200" h="311150">
                <a:moveTo>
                  <a:pt x="47498" y="76200"/>
                </a:moveTo>
                <a:lnTo>
                  <a:pt x="28448" y="76200"/>
                </a:lnTo>
                <a:lnTo>
                  <a:pt x="28448" y="95250"/>
                </a:lnTo>
                <a:lnTo>
                  <a:pt x="47498" y="95250"/>
                </a:lnTo>
                <a:lnTo>
                  <a:pt x="47498" y="76200"/>
                </a:lnTo>
                <a:close/>
              </a:path>
              <a:path w="76200" h="311150">
                <a:moveTo>
                  <a:pt x="47498" y="114300"/>
                </a:moveTo>
                <a:lnTo>
                  <a:pt x="28448" y="114300"/>
                </a:lnTo>
                <a:lnTo>
                  <a:pt x="28448" y="133350"/>
                </a:lnTo>
                <a:lnTo>
                  <a:pt x="47498" y="133350"/>
                </a:lnTo>
                <a:lnTo>
                  <a:pt x="47498" y="114300"/>
                </a:lnTo>
                <a:close/>
              </a:path>
              <a:path w="76200" h="311150">
                <a:moveTo>
                  <a:pt x="47498" y="152400"/>
                </a:moveTo>
                <a:lnTo>
                  <a:pt x="28448" y="152400"/>
                </a:lnTo>
                <a:lnTo>
                  <a:pt x="28448" y="171450"/>
                </a:lnTo>
                <a:lnTo>
                  <a:pt x="47498" y="171450"/>
                </a:lnTo>
                <a:lnTo>
                  <a:pt x="47498" y="152400"/>
                </a:lnTo>
                <a:close/>
              </a:path>
              <a:path w="76200" h="311150">
                <a:moveTo>
                  <a:pt x="47498" y="190500"/>
                </a:moveTo>
                <a:lnTo>
                  <a:pt x="28448" y="190500"/>
                </a:lnTo>
                <a:lnTo>
                  <a:pt x="28448" y="209550"/>
                </a:lnTo>
                <a:lnTo>
                  <a:pt x="47498" y="209550"/>
                </a:lnTo>
                <a:lnTo>
                  <a:pt x="47498" y="190500"/>
                </a:lnTo>
                <a:close/>
              </a:path>
              <a:path w="76200" h="311150">
                <a:moveTo>
                  <a:pt x="28448" y="234950"/>
                </a:moveTo>
                <a:lnTo>
                  <a:pt x="0" y="234950"/>
                </a:lnTo>
                <a:lnTo>
                  <a:pt x="38100" y="311150"/>
                </a:lnTo>
                <a:lnTo>
                  <a:pt x="69850" y="247650"/>
                </a:lnTo>
                <a:lnTo>
                  <a:pt x="28448" y="247650"/>
                </a:lnTo>
                <a:lnTo>
                  <a:pt x="28448" y="234950"/>
                </a:lnTo>
                <a:close/>
              </a:path>
              <a:path w="76200" h="311150">
                <a:moveTo>
                  <a:pt x="47498" y="228600"/>
                </a:moveTo>
                <a:lnTo>
                  <a:pt x="28448" y="228600"/>
                </a:lnTo>
                <a:lnTo>
                  <a:pt x="28448" y="247650"/>
                </a:lnTo>
                <a:lnTo>
                  <a:pt x="47498" y="247650"/>
                </a:lnTo>
                <a:lnTo>
                  <a:pt x="47498" y="228600"/>
                </a:lnTo>
                <a:close/>
              </a:path>
              <a:path w="76200" h="311150">
                <a:moveTo>
                  <a:pt x="76200" y="234950"/>
                </a:moveTo>
                <a:lnTo>
                  <a:pt x="47498" y="234950"/>
                </a:lnTo>
                <a:lnTo>
                  <a:pt x="47498" y="247650"/>
                </a:lnTo>
                <a:lnTo>
                  <a:pt x="69850" y="247650"/>
                </a:lnTo>
                <a:lnTo>
                  <a:pt x="76200" y="23495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7444" y="6343903"/>
            <a:ext cx="7116418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00"/>
              </a:spcBef>
            </a:pPr>
            <a:r>
              <a:rPr sz="500" b="1" kern="0" dirty="0">
                <a:solidFill>
                  <a:srgbClr val="080808"/>
                </a:solidFill>
                <a:latin typeface="Verdana"/>
                <a:cs typeface="Verdana"/>
              </a:rPr>
              <a:t>1.</a:t>
            </a:r>
            <a:r>
              <a:rPr sz="500" b="1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Teo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K,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Yusuf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S,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Sleight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P,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et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al.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Rationale,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design,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and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baseline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characteristics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of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2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large,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simple,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randomized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trials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evaluating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telmisartan,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ramipril,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and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their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combination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high-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risk</a:t>
            </a:r>
            <a:r>
              <a:rPr sz="500" kern="0" spc="50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patients: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the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Ongoing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Telmisartan Alone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and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Combination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with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Ramipril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Global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Endpoint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Trial/Telmisartan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Randomized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Assessment</a:t>
            </a:r>
            <a:r>
              <a:rPr sz="500" kern="0" spc="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Study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ACE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Intolerant Subjects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witah</a:t>
            </a:r>
            <a:r>
              <a:rPr sz="500" kern="0" spc="50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Cardiovascular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Disease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(ONTARGET/TRANSCEND)</a:t>
            </a:r>
            <a:r>
              <a:rPr sz="500" kern="0" spc="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trials. </a:t>
            </a:r>
            <a:r>
              <a:rPr sz="500" i="1" kern="0" dirty="0">
                <a:solidFill>
                  <a:srgbClr val="080808"/>
                </a:solidFill>
                <a:latin typeface="Verdana"/>
                <a:cs typeface="Verdana"/>
              </a:rPr>
              <a:t>Am</a:t>
            </a:r>
            <a:r>
              <a:rPr sz="500" i="1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Verdana"/>
                <a:cs typeface="Verdana"/>
              </a:rPr>
              <a:t>Heart</a:t>
            </a:r>
            <a:r>
              <a:rPr sz="500" i="1" kern="0" spc="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Verdana"/>
                <a:cs typeface="Verdana"/>
              </a:rPr>
              <a:t>J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.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2004;148(1):52-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61.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Verdana"/>
                <a:cs typeface="Verdana"/>
              </a:rPr>
              <a:t>2.</a:t>
            </a:r>
            <a:r>
              <a:rPr sz="500" b="1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Telmisartan Randomised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AssessmeNt</a:t>
            </a:r>
            <a:r>
              <a:rPr sz="500" kern="0" spc="3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Study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ACE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iNtolerant subjects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with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cardiovascular</a:t>
            </a:r>
            <a:r>
              <a:rPr sz="500" kern="0" spc="50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Disease</a:t>
            </a:r>
            <a:r>
              <a:rPr sz="500" kern="0" spc="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(TRANSCEND)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Investigators,</a:t>
            </a:r>
            <a:r>
              <a:rPr sz="500" kern="0" spc="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Yusuf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S,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Teo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K,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et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al. Effects</a:t>
            </a:r>
            <a:r>
              <a:rPr sz="500" kern="0" spc="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of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the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angiotensin-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receptor blocker</a:t>
            </a:r>
            <a:r>
              <a:rPr sz="500" kern="0" spc="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telmisartan on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cardiovascular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 events</a:t>
            </a:r>
            <a:r>
              <a:rPr sz="500" kern="0" spc="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high-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risk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patients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intolerant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to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angiotensin-</a:t>
            </a:r>
            <a:r>
              <a:rPr sz="500" kern="0" spc="50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converting enzyme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inhibitors: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randomised controlled trial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[published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correction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appears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in</a:t>
            </a:r>
            <a:r>
              <a:rPr sz="500" kern="0" spc="-20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Lancet.</a:t>
            </a:r>
            <a:r>
              <a:rPr sz="500" kern="0" spc="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2008</a:t>
            </a:r>
            <a:r>
              <a:rPr sz="500" kern="0" spc="-2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Oct</a:t>
            </a:r>
            <a:r>
              <a:rPr sz="500" kern="0" spc="-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18;372(9647):1384].</a:t>
            </a:r>
            <a:r>
              <a:rPr sz="500" kern="0" spc="-15" dirty="0">
                <a:solidFill>
                  <a:srgbClr val="080808"/>
                </a:solidFill>
                <a:latin typeface="Verdana"/>
                <a:cs typeface="Verdana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Verdana"/>
                <a:cs typeface="Verdana"/>
              </a:rPr>
              <a:t>Lancet</a:t>
            </a:r>
            <a:r>
              <a:rPr sz="500" kern="0" dirty="0">
                <a:solidFill>
                  <a:srgbClr val="080808"/>
                </a:solidFill>
                <a:latin typeface="Verdana"/>
                <a:cs typeface="Verdana"/>
              </a:rPr>
              <a:t>. </a:t>
            </a:r>
            <a:r>
              <a:rPr sz="500" kern="0" spc="-10" dirty="0">
                <a:solidFill>
                  <a:srgbClr val="080808"/>
                </a:solidFill>
                <a:latin typeface="Verdana"/>
                <a:cs typeface="Verdana"/>
              </a:rPr>
              <a:t>2008;372(9644):1174-1183.</a:t>
            </a:r>
            <a:endParaRPr sz="500" kern="0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47894" y="1438542"/>
            <a:ext cx="979169" cy="221615"/>
          </a:xfrm>
          <a:custGeom>
            <a:avLst/>
            <a:gdLst/>
            <a:ahLst/>
            <a:cxnLst/>
            <a:rect l="l" t="t" r="r" b="b"/>
            <a:pathLst>
              <a:path w="979170" h="221614">
                <a:moveTo>
                  <a:pt x="978814" y="0"/>
                </a:moveTo>
                <a:lnTo>
                  <a:pt x="0" y="0"/>
                </a:lnTo>
                <a:lnTo>
                  <a:pt x="0" y="221399"/>
                </a:lnTo>
                <a:lnTo>
                  <a:pt x="978814" y="221399"/>
                </a:lnTo>
                <a:lnTo>
                  <a:pt x="978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8268B4DB-F332-76CE-36F3-3DB7DFC8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4455D0F-F0C7-B33D-E32D-6CC949785D80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1E2E9DE7-0E05-895D-9140-C3524483B3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27026" y="442684"/>
            <a:ext cx="8623801" cy="598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chemeClr val="tx1"/>
                </a:solidFill>
              </a:rPr>
              <a:t>The</a:t>
            </a:r>
            <a:r>
              <a:rPr sz="2000" i="1" spc="-10" dirty="0">
                <a:solidFill>
                  <a:schemeClr val="tx1"/>
                </a:solidFill>
              </a:rPr>
              <a:t> </a:t>
            </a:r>
            <a:r>
              <a:rPr sz="2000" i="1" dirty="0">
                <a:solidFill>
                  <a:schemeClr val="tx1"/>
                </a:solidFill>
              </a:rPr>
              <a:t>ONTARGET</a:t>
            </a:r>
            <a:r>
              <a:rPr sz="2000" i="1" spc="-10" dirty="0">
                <a:solidFill>
                  <a:schemeClr val="tx1"/>
                </a:solidFill>
              </a:rPr>
              <a:t> </a:t>
            </a:r>
            <a:r>
              <a:rPr sz="2000" i="1" dirty="0">
                <a:solidFill>
                  <a:schemeClr val="tx1"/>
                </a:solidFill>
              </a:rPr>
              <a:t>Trial</a:t>
            </a:r>
            <a:r>
              <a:rPr sz="2000" i="1" spc="-10" dirty="0">
                <a:solidFill>
                  <a:schemeClr val="tx1"/>
                </a:solidFill>
              </a:rPr>
              <a:t> </a:t>
            </a:r>
            <a:r>
              <a:rPr lang="en-US" sz="2000" i="1" spc="-10" dirty="0">
                <a:solidFill>
                  <a:schemeClr val="tx1"/>
                </a:solidFill>
              </a:rPr>
              <a:t>Programme</a:t>
            </a:r>
            <a:br>
              <a:rPr lang="en-US" sz="2800" i="1" spc="-10" dirty="0">
                <a:solidFill>
                  <a:schemeClr val="tx1"/>
                </a:solidFill>
              </a:rPr>
            </a:br>
            <a:r>
              <a:rPr lang="en-US" sz="1800" b="0" i="1" spc="-10" dirty="0">
                <a:solidFill>
                  <a:schemeClr val="tx1"/>
                </a:solidFill>
              </a:rPr>
              <a:t>Prospective RCT, non-inferior study</a:t>
            </a:r>
            <a:r>
              <a:rPr lang="en-US" sz="1800" b="0" i="1" spc="-10" baseline="30000" dirty="0">
                <a:solidFill>
                  <a:schemeClr val="tx1"/>
                </a:solidFill>
              </a:rPr>
              <a:t>1</a:t>
            </a:r>
            <a:endParaRPr sz="2800" b="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54769" y="6425438"/>
            <a:ext cx="1797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kern="0" spc="-25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2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574" y="6183205"/>
            <a:ext cx="726522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b="1" kern="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/>
            <a:r>
              <a:rPr sz="700" b="1" kern="0" dirty="0">
                <a:latin typeface="Arial"/>
                <a:cs typeface="Arial"/>
              </a:rPr>
              <a:t>1.</a:t>
            </a:r>
            <a:r>
              <a:rPr sz="700" b="1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ONTARGET</a:t>
            </a:r>
            <a:r>
              <a:rPr sz="700" kern="0" spc="-2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Investigators, Yusuf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S, Teo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KK,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et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al.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Telmisartan,</a:t>
            </a:r>
            <a:r>
              <a:rPr sz="700" kern="0" spc="-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ramipril,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or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both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in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patients</a:t>
            </a:r>
            <a:r>
              <a:rPr sz="700" kern="0" spc="-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at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high</a:t>
            </a:r>
            <a:r>
              <a:rPr sz="700" kern="0" spc="-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risk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for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vascular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events.</a:t>
            </a:r>
            <a:r>
              <a:rPr sz="700" kern="0" spc="15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N</a:t>
            </a:r>
            <a:r>
              <a:rPr sz="700" i="1" kern="0" spc="-15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Engl</a:t>
            </a:r>
            <a:r>
              <a:rPr sz="700" i="1" kern="0" spc="-20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J</a:t>
            </a:r>
            <a:r>
              <a:rPr sz="700" i="1" kern="0" spc="-5" dirty="0">
                <a:latin typeface="Arial"/>
                <a:cs typeface="Arial"/>
              </a:rPr>
              <a:t> </a:t>
            </a:r>
            <a:r>
              <a:rPr sz="700" i="1" kern="0" spc="-20" dirty="0">
                <a:latin typeface="Arial"/>
                <a:cs typeface="Arial"/>
              </a:rPr>
              <a:t>Med</a:t>
            </a:r>
            <a:r>
              <a:rPr sz="700" kern="0" spc="-20" dirty="0">
                <a:latin typeface="Arial"/>
                <a:cs typeface="Arial"/>
              </a:rPr>
              <a:t>.</a:t>
            </a:r>
            <a:r>
              <a:rPr sz="700" kern="0" spc="500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2008;358(15):1547-</a:t>
            </a:r>
            <a:r>
              <a:rPr sz="700" kern="0" dirty="0">
                <a:latin typeface="Arial"/>
                <a:cs typeface="Arial"/>
              </a:rPr>
              <a:t>1559.</a:t>
            </a:r>
            <a:r>
              <a:rPr sz="700" kern="0" spc="17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2.</a:t>
            </a:r>
            <a:r>
              <a:rPr sz="700" kern="0" spc="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Teo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K, Yusuf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S, Sleight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P, et al. </a:t>
            </a:r>
            <a:r>
              <a:rPr sz="700" kern="0" spc="-10" dirty="0">
                <a:latin typeface="Arial"/>
                <a:cs typeface="Arial"/>
              </a:rPr>
              <a:t>Rationale, </a:t>
            </a:r>
            <a:r>
              <a:rPr sz="700" kern="0" dirty="0">
                <a:latin typeface="Arial"/>
                <a:cs typeface="Arial"/>
              </a:rPr>
              <a:t>design,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and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baseline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characteristics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of 2 large,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simple,</a:t>
            </a:r>
            <a:r>
              <a:rPr sz="700" kern="0" spc="-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randomized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trials</a:t>
            </a:r>
            <a:r>
              <a:rPr sz="700" kern="0" spc="500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evaluating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telmisartan, ramipril,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and their </a:t>
            </a:r>
            <a:r>
              <a:rPr sz="700" kern="0" spc="-10" dirty="0">
                <a:latin typeface="Arial"/>
                <a:cs typeface="Arial"/>
              </a:rPr>
              <a:t>combination </a:t>
            </a:r>
            <a:r>
              <a:rPr sz="700" kern="0" dirty="0">
                <a:latin typeface="Arial"/>
                <a:cs typeface="Arial"/>
              </a:rPr>
              <a:t>in </a:t>
            </a:r>
            <a:r>
              <a:rPr sz="700" kern="0" spc="-10" dirty="0">
                <a:latin typeface="Arial"/>
                <a:cs typeface="Arial"/>
              </a:rPr>
              <a:t>high-</a:t>
            </a:r>
            <a:r>
              <a:rPr sz="700" kern="0" dirty="0">
                <a:latin typeface="Arial"/>
                <a:cs typeface="Arial"/>
              </a:rPr>
              <a:t>risk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patients: the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Ongoing</a:t>
            </a:r>
            <a:r>
              <a:rPr sz="700" kern="0" spc="-10" dirty="0">
                <a:latin typeface="Arial"/>
                <a:cs typeface="Arial"/>
              </a:rPr>
              <a:t> Telmisartan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Alone</a:t>
            </a:r>
            <a:r>
              <a:rPr sz="700" kern="0" spc="-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and in </a:t>
            </a:r>
            <a:r>
              <a:rPr sz="700" kern="0" spc="-10" dirty="0">
                <a:latin typeface="Arial"/>
                <a:cs typeface="Arial"/>
              </a:rPr>
              <a:t>Combination</a:t>
            </a:r>
            <a:r>
              <a:rPr sz="700" kern="0" dirty="0">
                <a:latin typeface="Arial"/>
                <a:cs typeface="Arial"/>
              </a:rPr>
              <a:t> with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Ramipril </a:t>
            </a:r>
            <a:r>
              <a:rPr sz="700" kern="0" spc="-10" dirty="0">
                <a:latin typeface="Arial"/>
                <a:cs typeface="Arial"/>
              </a:rPr>
              <a:t>Global</a:t>
            </a:r>
            <a:r>
              <a:rPr sz="700" kern="0" spc="50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Endpoint</a:t>
            </a:r>
            <a:r>
              <a:rPr sz="700" kern="0" spc="-5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Trial/Telmisartan</a:t>
            </a:r>
            <a:r>
              <a:rPr sz="700" kern="0" spc="10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Randomized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Assessment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Study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in</a:t>
            </a:r>
            <a:r>
              <a:rPr sz="700" kern="0" spc="1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ACE</a:t>
            </a:r>
            <a:r>
              <a:rPr sz="700" kern="0" spc="5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Intolerant</a:t>
            </a:r>
            <a:r>
              <a:rPr sz="700" kern="0" spc="2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Subjects with</a:t>
            </a:r>
            <a:r>
              <a:rPr sz="700" kern="0" spc="10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Cardiovascular</a:t>
            </a:r>
            <a:r>
              <a:rPr sz="700" kern="0" spc="10" dirty="0">
                <a:latin typeface="Arial"/>
                <a:cs typeface="Arial"/>
              </a:rPr>
              <a:t> </a:t>
            </a:r>
            <a:r>
              <a:rPr sz="700" kern="0" dirty="0">
                <a:latin typeface="Arial"/>
                <a:cs typeface="Arial"/>
              </a:rPr>
              <a:t>Disease </a:t>
            </a:r>
            <a:r>
              <a:rPr sz="700" kern="0" spc="-10" dirty="0">
                <a:latin typeface="Arial"/>
                <a:cs typeface="Arial"/>
              </a:rPr>
              <a:t>(ONTARGET/TRANSCEND)</a:t>
            </a:r>
            <a:r>
              <a:rPr sz="700" kern="0" spc="10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trials.</a:t>
            </a:r>
            <a:r>
              <a:rPr sz="700" kern="0" spc="500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Am</a:t>
            </a:r>
            <a:r>
              <a:rPr sz="700" i="1" kern="0" spc="25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Heart</a:t>
            </a:r>
            <a:r>
              <a:rPr sz="700" i="1" kern="0" spc="30" dirty="0">
                <a:latin typeface="Arial"/>
                <a:cs typeface="Arial"/>
              </a:rPr>
              <a:t> </a:t>
            </a:r>
            <a:r>
              <a:rPr sz="700" i="1" kern="0" dirty="0">
                <a:latin typeface="Arial"/>
                <a:cs typeface="Arial"/>
              </a:rPr>
              <a:t>J.</a:t>
            </a:r>
            <a:r>
              <a:rPr sz="700" i="1" kern="0" spc="35" dirty="0">
                <a:latin typeface="Arial"/>
                <a:cs typeface="Arial"/>
              </a:rPr>
              <a:t> </a:t>
            </a:r>
            <a:r>
              <a:rPr sz="700" kern="0" spc="-10" dirty="0">
                <a:latin typeface="Arial"/>
                <a:cs typeface="Arial"/>
              </a:rPr>
              <a:t>2004;148(1):52-</a:t>
            </a:r>
            <a:r>
              <a:rPr sz="700" kern="0" spc="-25" dirty="0">
                <a:latin typeface="Arial"/>
                <a:cs typeface="Arial"/>
              </a:rPr>
              <a:t>61.</a:t>
            </a:r>
            <a:endParaRPr sz="700" kern="0" dirty="0">
              <a:latin typeface="Arial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BFF35D-3844-1F14-316B-8222F5755D9D}"/>
              </a:ext>
            </a:extLst>
          </p:cNvPr>
          <p:cNvGrpSpPr/>
          <p:nvPr/>
        </p:nvGrpSpPr>
        <p:grpSpPr>
          <a:xfrm>
            <a:off x="2708459" y="1726605"/>
            <a:ext cx="7336162" cy="3705726"/>
            <a:chOff x="568326" y="2777256"/>
            <a:chExt cx="7336162" cy="3705726"/>
          </a:xfrm>
        </p:grpSpPr>
        <p:sp>
          <p:nvSpPr>
            <p:cNvPr id="11" name="object 11"/>
            <p:cNvSpPr txBox="1"/>
            <p:nvPr/>
          </p:nvSpPr>
          <p:spPr>
            <a:xfrm>
              <a:off x="4501523" y="3053255"/>
              <a:ext cx="190500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600" b="1" u="sng" kern="0" dirty="0"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</a:rPr>
                <a:t>Inclusion</a:t>
              </a:r>
              <a:r>
                <a:rPr sz="1600" b="1" u="sng" kern="0" spc="-95" dirty="0"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</a:rPr>
                <a:t> </a:t>
              </a:r>
              <a:r>
                <a:rPr sz="1600" b="1" u="sng" kern="0" spc="-10" dirty="0"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</a:rPr>
                <a:t>criteria</a:t>
              </a:r>
              <a:endParaRPr sz="1600" kern="0" dirty="0">
                <a:latin typeface="Arial"/>
                <a:cs typeface="Arial"/>
              </a:endParaRPr>
            </a:p>
            <a:p>
              <a:pPr marL="38100"/>
              <a:r>
                <a:rPr sz="1200" kern="0" dirty="0">
                  <a:latin typeface="Arial"/>
                  <a:cs typeface="Arial"/>
                </a:rPr>
                <a:t>Age</a:t>
              </a:r>
              <a:r>
                <a:rPr sz="1200" kern="0" spc="-5" dirty="0">
                  <a:latin typeface="Arial"/>
                  <a:cs typeface="Arial"/>
                </a:rPr>
                <a:t> </a:t>
              </a:r>
              <a:r>
                <a:rPr sz="1200" kern="0" dirty="0">
                  <a:latin typeface="Symbol"/>
                  <a:cs typeface="Symbol"/>
                </a:rPr>
                <a:t></a:t>
              </a:r>
              <a:r>
                <a:rPr sz="1200" kern="0" dirty="0">
                  <a:latin typeface="Arial"/>
                  <a:cs typeface="Arial"/>
                </a:rPr>
                <a:t>55</a:t>
              </a:r>
              <a:r>
                <a:rPr sz="1200" kern="0" spc="-10" dirty="0">
                  <a:latin typeface="Arial"/>
                  <a:cs typeface="Arial"/>
                </a:rPr>
                <a:t> years</a:t>
              </a:r>
              <a:r>
                <a:rPr sz="1200" kern="0" spc="-15" baseline="25462" dirty="0">
                  <a:latin typeface="Arial"/>
                  <a:cs typeface="Arial"/>
                </a:rPr>
                <a:t>1</a:t>
              </a:r>
              <a:endParaRPr sz="1200" kern="0" baseline="25462" dirty="0"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501523" y="3655656"/>
              <a:ext cx="3402965" cy="25735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400" kern="0" dirty="0">
                  <a:latin typeface="Arial"/>
                  <a:cs typeface="Arial"/>
                </a:rPr>
                <a:t>At</a:t>
              </a:r>
              <a:r>
                <a:rPr sz="1400" kern="0" spc="-2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high</a:t>
              </a:r>
              <a:r>
                <a:rPr sz="1400" kern="0" spc="-20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risk</a:t>
              </a:r>
              <a:r>
                <a:rPr sz="1400" kern="0" spc="-1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of</a:t>
              </a:r>
              <a:r>
                <a:rPr sz="1400" kern="0" spc="-1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developing</a:t>
              </a:r>
              <a:r>
                <a:rPr sz="1400" kern="0" spc="-3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a</a:t>
              </a:r>
              <a:r>
                <a:rPr sz="1400" kern="0" spc="-1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CVD</a:t>
              </a:r>
              <a:r>
                <a:rPr sz="1400" kern="0" spc="-20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event,</a:t>
              </a:r>
              <a:r>
                <a:rPr sz="1400" kern="0" spc="-1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with</a:t>
              </a:r>
              <a:r>
                <a:rPr sz="1400" kern="0" spc="-20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a</a:t>
              </a:r>
              <a:r>
                <a:rPr sz="1400" kern="0" spc="-1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history </a:t>
              </a:r>
              <a:r>
                <a:rPr sz="1400" kern="0" spc="-20" dirty="0">
                  <a:latin typeface="Arial"/>
                  <a:cs typeface="Arial"/>
                </a:rPr>
                <a:t>of:</a:t>
              </a:r>
              <a:r>
                <a:rPr sz="1400" kern="0" spc="-30" baseline="25462" dirty="0">
                  <a:latin typeface="Arial"/>
                  <a:cs typeface="Arial"/>
                </a:rPr>
                <a:t>1</a:t>
              </a:r>
              <a:endParaRPr sz="1400" kern="0" baseline="25462" dirty="0">
                <a:latin typeface="Arial"/>
                <a:cs typeface="Arial"/>
              </a:endParaRPr>
            </a:p>
            <a:p>
              <a:pPr marL="777240" indent="-285750">
                <a:buFont typeface="Arial" panose="020B0604020202020204" pitchFamily="34" charset="0"/>
                <a:buChar char="•"/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Coronary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artery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disease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777240" marR="1348105" indent="-285750">
                <a:buFont typeface="Arial" panose="020B0604020202020204" pitchFamily="34" charset="0"/>
                <a:buChar char="•"/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Peripheral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arterial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occlusive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disease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(PAOD)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Cerebrovascular</a:t>
              </a:r>
              <a:r>
                <a:rPr sz="1200" kern="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event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777240" indent="-285750">
                <a:lnSpc>
                  <a:spcPts val="1920"/>
                </a:lnSpc>
                <a:buFont typeface="Arial" panose="020B0604020202020204" pitchFamily="34" charset="0"/>
                <a:buChar char="•"/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Diabetes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mellitus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with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end-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organ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damage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38100">
                <a:lnSpc>
                  <a:spcPts val="2160"/>
                </a:lnSpc>
              </a:pPr>
              <a:r>
                <a:rPr sz="1400" kern="0" dirty="0">
                  <a:latin typeface="Arial"/>
                  <a:cs typeface="Arial"/>
                </a:rPr>
                <a:t>Intolerant</a:t>
              </a:r>
              <a:r>
                <a:rPr sz="1400" kern="0" spc="-30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to</a:t>
              </a:r>
              <a:r>
                <a:rPr sz="1400" kern="0" spc="-105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ACE</a:t>
              </a:r>
              <a:r>
                <a:rPr sz="1400" kern="0" spc="-10" dirty="0">
                  <a:latin typeface="Arial"/>
                  <a:cs typeface="Arial"/>
                </a:rPr>
                <a:t> </a:t>
              </a:r>
              <a:r>
                <a:rPr sz="1400" kern="0" dirty="0">
                  <a:latin typeface="Arial"/>
                  <a:cs typeface="Arial"/>
                </a:rPr>
                <a:t>inhibitors</a:t>
              </a:r>
              <a:r>
                <a:rPr sz="1400" kern="0" spc="-20" dirty="0">
                  <a:latin typeface="Arial"/>
                  <a:cs typeface="Arial"/>
                </a:rPr>
                <a:t> </a:t>
              </a:r>
              <a:endParaRPr lang="en-US" sz="1400" kern="0" spc="-20" dirty="0">
                <a:latin typeface="Arial"/>
                <a:cs typeface="Arial"/>
              </a:endParaRPr>
            </a:p>
            <a:p>
              <a:pPr marL="38100">
                <a:lnSpc>
                  <a:spcPts val="2160"/>
                </a:lnSpc>
              </a:pPr>
              <a:r>
                <a:rPr sz="1400" kern="0" dirty="0">
                  <a:latin typeface="Arial"/>
                  <a:cs typeface="Arial"/>
                </a:rPr>
                <a:t>(</a:t>
              </a:r>
              <a:r>
                <a:rPr sz="1200" kern="0" dirty="0">
                  <a:latin typeface="Arial"/>
                  <a:cs typeface="Arial"/>
                </a:rPr>
                <a:t>TRANSCEND</a:t>
              </a:r>
              <a:r>
                <a:rPr sz="1200" kern="0" spc="-15" dirty="0">
                  <a:latin typeface="Arial"/>
                  <a:cs typeface="Arial"/>
                </a:rPr>
                <a:t> </a:t>
              </a:r>
              <a:r>
                <a:rPr sz="1200" kern="0" spc="-10" dirty="0">
                  <a:latin typeface="Arial"/>
                  <a:cs typeface="Arial"/>
                </a:rPr>
                <a:t>only)</a:t>
              </a:r>
              <a:r>
                <a:rPr sz="1400" kern="0" spc="-15" baseline="25462" dirty="0">
                  <a:latin typeface="Arial"/>
                  <a:cs typeface="Arial"/>
                </a:rPr>
                <a:t>2</a:t>
              </a:r>
              <a:endParaRPr sz="1400" kern="0" baseline="25462" dirty="0">
                <a:latin typeface="Arial"/>
                <a:cs typeface="Arial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B73DE4-980B-71FB-4399-124690CD1F4C}"/>
                </a:ext>
              </a:extLst>
            </p:cNvPr>
            <p:cNvGrpSpPr/>
            <p:nvPr/>
          </p:nvGrpSpPr>
          <p:grpSpPr>
            <a:xfrm>
              <a:off x="568326" y="2777256"/>
              <a:ext cx="7336162" cy="3705726"/>
              <a:chOff x="568326" y="2777256"/>
              <a:chExt cx="7100052" cy="3705726"/>
            </a:xfrm>
          </p:grpSpPr>
          <p:sp>
            <p:nvSpPr>
              <p:cNvPr id="4" name="object 4"/>
              <p:cNvSpPr txBox="1"/>
              <p:nvPr/>
            </p:nvSpPr>
            <p:spPr>
              <a:xfrm>
                <a:off x="725171" y="3237921"/>
                <a:ext cx="114363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b="1" u="sng" kern="0" spc="-10" dirty="0">
                    <a:uFill>
                      <a:solidFill>
                        <a:srgbClr val="FFFFFF"/>
                      </a:solidFill>
                    </a:uFill>
                    <a:latin typeface="Arial"/>
                    <a:cs typeface="Arial"/>
                  </a:rPr>
                  <a:t>Outcomes</a:t>
                </a:r>
                <a:endParaRPr kern="0" dirty="0">
                  <a:latin typeface="Arial"/>
                  <a:cs typeface="Arial"/>
                </a:endParaRPr>
              </a:p>
            </p:txBody>
          </p:sp>
          <p:sp>
            <p:nvSpPr>
              <p:cNvPr id="5" name="object 5"/>
              <p:cNvSpPr txBox="1"/>
              <p:nvPr/>
            </p:nvSpPr>
            <p:spPr>
              <a:xfrm>
                <a:off x="725171" y="3655656"/>
                <a:ext cx="2706324" cy="15517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0800">
                  <a:spcBef>
                    <a:spcPts val="100"/>
                  </a:spcBef>
                  <a:tabLst>
                    <a:tab pos="384175" algn="l"/>
                    <a:tab pos="384810" algn="l"/>
                  </a:tabLst>
                </a:pPr>
                <a:r>
                  <a:rPr sz="14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Primary composite cardiovascular endpoint:</a:t>
                </a:r>
                <a:r>
                  <a:rPr sz="1400" b="1" kern="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1</a:t>
                </a:r>
              </a:p>
              <a:p>
                <a:pPr marL="774065" lvl="1" indent="-278765">
                  <a:buFont typeface="Arial"/>
                  <a:buChar char="–"/>
                  <a:tabLst>
                    <a:tab pos="774065" algn="l"/>
                    <a:tab pos="774700" algn="l"/>
                  </a:tabLst>
                </a:pPr>
                <a:r>
                  <a:rPr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Cardiovascular mortality</a:t>
                </a:r>
              </a:p>
              <a:p>
                <a:pPr marL="774065" lvl="1" indent="-278765">
                  <a:buFont typeface="Arial"/>
                  <a:buChar char="–"/>
                  <a:tabLst>
                    <a:tab pos="774065" algn="l"/>
                    <a:tab pos="774700" algn="l"/>
                  </a:tabLst>
                </a:pPr>
                <a:r>
                  <a:rPr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Non-fatal myocardial infarction</a:t>
                </a:r>
              </a:p>
              <a:p>
                <a:pPr marL="774065" lvl="1" indent="-278765">
                  <a:buFont typeface="Arial"/>
                  <a:buChar char="–"/>
                  <a:tabLst>
                    <a:tab pos="774065" algn="l"/>
                    <a:tab pos="774700" algn="l"/>
                  </a:tabLst>
                </a:pPr>
                <a:r>
                  <a:rPr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Hospitalisation for congestive heart failure</a:t>
                </a:r>
              </a:p>
              <a:p>
                <a:pPr marL="774065" lvl="1" indent="-278765">
                  <a:buFont typeface="Arial"/>
                  <a:buChar char="–"/>
                  <a:tabLst>
                    <a:tab pos="774065" algn="l"/>
                    <a:tab pos="774700" algn="l"/>
                  </a:tabLst>
                </a:pPr>
                <a:r>
                  <a:rPr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Non-fatal stroke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93D57D-2EA9-0E0A-7AD3-ED35D60DAC1F}"/>
                  </a:ext>
                </a:extLst>
              </p:cNvPr>
              <p:cNvSpPr/>
              <p:nvPr/>
            </p:nvSpPr>
            <p:spPr>
              <a:xfrm>
                <a:off x="568326" y="2777256"/>
                <a:ext cx="3503608" cy="3700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15B43-77F8-5975-DAD5-E3E7BE3E6EC9}"/>
                  </a:ext>
                </a:extLst>
              </p:cNvPr>
              <p:cNvSpPr/>
              <p:nvPr/>
            </p:nvSpPr>
            <p:spPr>
              <a:xfrm>
                <a:off x="4164770" y="2782252"/>
                <a:ext cx="3503608" cy="3700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9B249E5E-1ADF-845B-1595-6D1C54C9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F64079-67FB-DBF9-1778-D90B9D63DF9B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26E8AEB-DB37-3FC8-C43F-46165694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19378" y="575599"/>
            <a:ext cx="56800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ONTARGET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Trial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Programme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1568" y="6404960"/>
            <a:ext cx="506047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1.</a:t>
            </a:r>
            <a:r>
              <a:rPr sz="700" b="1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ONTARGET</a:t>
            </a:r>
            <a:r>
              <a:rPr sz="7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Investigators, Yusuf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S, Teo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KK,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et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al.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Telmisartan,</a:t>
            </a:r>
            <a:r>
              <a:rPr sz="7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ramipril,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or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both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patients</a:t>
            </a:r>
            <a:r>
              <a:rPr sz="7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at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high</a:t>
            </a:r>
            <a:r>
              <a:rPr sz="7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risk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vascular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events.</a:t>
            </a:r>
            <a:r>
              <a:rPr sz="700" kern="0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</a:t>
            </a:r>
            <a:r>
              <a:rPr sz="700" i="1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Engl</a:t>
            </a:r>
            <a:r>
              <a:rPr sz="700" i="1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J</a:t>
            </a:r>
            <a:r>
              <a:rPr sz="700" i="1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Med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r>
              <a:rPr sz="7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2008;358(15):1547-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1559.</a:t>
            </a:r>
            <a:r>
              <a:rPr sz="7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Supplementary</a:t>
            </a:r>
            <a:r>
              <a:rPr sz="7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Appendix.</a:t>
            </a:r>
            <a:r>
              <a:rPr sz="7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7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7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FF2635-3126-670B-32D1-BE8B21AAF9D8}"/>
              </a:ext>
            </a:extLst>
          </p:cNvPr>
          <p:cNvGrpSpPr/>
          <p:nvPr/>
        </p:nvGrpSpPr>
        <p:grpSpPr>
          <a:xfrm>
            <a:off x="2648561" y="1054176"/>
            <a:ext cx="7301784" cy="5129597"/>
            <a:chOff x="2961153" y="958382"/>
            <a:chExt cx="7301784" cy="5129597"/>
          </a:xfrm>
        </p:grpSpPr>
        <p:sp>
          <p:nvSpPr>
            <p:cNvPr id="5" name="object 5"/>
            <p:cNvSpPr txBox="1"/>
            <p:nvPr/>
          </p:nvSpPr>
          <p:spPr>
            <a:xfrm>
              <a:off x="3476034" y="1107570"/>
              <a:ext cx="175323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Exclusion</a:t>
              </a:r>
              <a:r>
                <a:rPr sz="1400" b="1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criteria</a:t>
              </a:r>
              <a:endParaRPr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167885" y="1616709"/>
              <a:ext cx="4396105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spcBef>
                  <a:spcPts val="100"/>
                </a:spcBef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Inability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to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discontinue</a:t>
              </a:r>
              <a:r>
                <a:rPr sz="1200" kern="0" spc="-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ACE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inhibitors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ARB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Known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hypersensitivity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intolerance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to</a:t>
              </a:r>
              <a:r>
                <a:rPr sz="1200" kern="0" spc="-8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ACE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inhibitors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8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ARB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5243321" y="2410460"/>
              <a:ext cx="4668520" cy="1854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spcBef>
                  <a:spcPts val="100"/>
                </a:spcBef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Congestive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heart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failure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Hemodynamically</a:t>
              </a:r>
              <a:r>
                <a:rPr sz="1200" kern="0" spc="-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significant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valvular</a:t>
              </a:r>
              <a:r>
                <a:rPr sz="1200" kern="0" spc="-4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outflow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tract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obstruction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Constrictive</a:t>
              </a:r>
              <a:r>
                <a:rPr sz="1200" kern="0" spc="-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pericarditis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Complex</a:t>
              </a:r>
              <a:r>
                <a:rPr sz="1200" kern="0" spc="-4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congenital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heart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disease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Syncopal</a:t>
              </a:r>
              <a:r>
                <a:rPr sz="1200" kern="0" spc="-4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episodes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of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unknown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etiology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&lt;3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months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Planned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cardiac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surgery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PTCA</a:t>
              </a:r>
              <a:r>
                <a:rPr sz="1200" kern="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&lt;</a:t>
              </a:r>
              <a:r>
                <a:rPr sz="1200" kern="0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3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months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Uncontrolled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hypertension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on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treatment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(eg,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BP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&gt;160/100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mm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Hg)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Heart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transplant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recipient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Stroke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due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to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subarachnoid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hemorrhage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266435" y="4446270"/>
              <a:ext cx="4667250" cy="1488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spcBef>
                  <a:spcPts val="100"/>
                </a:spcBef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Significant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renal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artery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disease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Hepatic</a:t>
              </a:r>
              <a:r>
                <a:rPr sz="1200" kern="0" spc="-4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dysfunction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Uncorrected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volume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sodium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depletion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Primary</a:t>
              </a:r>
              <a:r>
                <a:rPr sz="1200" kern="0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hyperaldosteronism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Hereditary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fructose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intolerance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Other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major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noncardiac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illness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expected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to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reduce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life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expectancy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or</a:t>
              </a:r>
              <a:r>
                <a:rPr sz="1200" kern="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significant</a:t>
              </a:r>
              <a:r>
                <a:rPr sz="12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disability</a:t>
              </a:r>
              <a:r>
                <a:rPr sz="1200" kern="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interfere</a:t>
              </a:r>
              <a:r>
                <a:rPr sz="1200" kern="0" spc="-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with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study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participation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  <a:p>
              <a:pPr marL="184150" indent="-171450">
                <a:buFontTx/>
                <a:buChar char="•"/>
                <a:tabLst>
                  <a:tab pos="184150" algn="l"/>
                </a:tabLst>
              </a:pP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Simultaneously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taking</a:t>
              </a:r>
              <a:r>
                <a:rPr sz="1200" kern="0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another</a:t>
              </a:r>
              <a:r>
                <a:rPr sz="12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experimental</a:t>
              </a:r>
              <a:r>
                <a:rPr sz="1200" kern="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2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drug</a:t>
              </a:r>
              <a:endParaRPr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459415" y="4960800"/>
              <a:ext cx="182626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Other</a:t>
              </a:r>
              <a:r>
                <a:rPr sz="14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conditions</a:t>
              </a:r>
              <a:r>
                <a:rPr sz="1400" kern="0" spc="-15" baseline="2546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1</a:t>
              </a:r>
              <a:endParaRPr sz="1400" kern="0" baseline="25462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3523232" y="3099442"/>
              <a:ext cx="1698625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Cardiovascular</a:t>
              </a:r>
              <a:r>
                <a:rPr sz="1400" kern="0" spc="-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disease</a:t>
              </a:r>
              <a:r>
                <a:rPr sz="1400" kern="0" spc="-15" baseline="2546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1</a:t>
              </a:r>
              <a:endParaRPr sz="1400" kern="0" baseline="25462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459415" y="1678087"/>
              <a:ext cx="169862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Medication</a:t>
              </a:r>
              <a:r>
                <a:rPr sz="1400" kern="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sz="1400" kern="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use</a:t>
              </a:r>
              <a:r>
                <a:rPr sz="1400" kern="0" spc="-30" baseline="2546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1</a:t>
              </a:r>
              <a:endParaRPr sz="1400" kern="0" baseline="25462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3D5F3A-16A2-69D9-1808-98F03D35ABC2}"/>
                </a:ext>
              </a:extLst>
            </p:cNvPr>
            <p:cNvSpPr/>
            <p:nvPr/>
          </p:nvSpPr>
          <p:spPr>
            <a:xfrm>
              <a:off x="2961153" y="958382"/>
              <a:ext cx="7301784" cy="5129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8FAED022-40D0-1582-17C4-900E9E94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DF27C9-2950-C927-4894-7898D30F0227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9EF0C52-0C91-8264-D003-2E6B83B1A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51800" y="447754"/>
            <a:ext cx="56800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ONTARGET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Trial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Programme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769" y="733326"/>
            <a:ext cx="21488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spcBef>
                <a:spcPts val="95"/>
              </a:spcBef>
            </a:pPr>
            <a:r>
              <a:rPr sz="1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Baseline</a:t>
            </a:r>
            <a:r>
              <a:rPr sz="1400" b="1" i="1" kern="0" spc="-7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i="1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characteristics</a:t>
            </a:r>
            <a:r>
              <a:rPr sz="1350" b="1" i="1" kern="0" spc="-15" baseline="2469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</a:t>
            </a:r>
            <a:endParaRPr sz="1350" kern="0" baseline="2469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04876"/>
              </p:ext>
            </p:extLst>
          </p:nvPr>
        </p:nvGraphicFramePr>
        <p:xfrm>
          <a:off x="2382162" y="1829403"/>
          <a:ext cx="6964918" cy="3720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/>
                          <a:cs typeface="Times New Roman"/>
                        </a:rPr>
                        <a:t>Medications (% of patients)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ts val="1545"/>
                        </a:lnSpc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(n=25,620)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ts val="1545"/>
                        </a:lnSpc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(n=5,304*)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Demography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Age</a:t>
                      </a:r>
                      <a:r>
                        <a:rPr sz="1100" b="1" spc="-4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(years)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66.4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67.0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Male</a:t>
                      </a:r>
                      <a:r>
                        <a:rPr sz="1100" b="1" spc="-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(%)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73.3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57.5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Physical</a:t>
                      </a:r>
                      <a:r>
                        <a:rPr sz="1100" b="1" spc="-8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Exam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BP</a:t>
                      </a:r>
                      <a:r>
                        <a:rPr sz="1100" b="1" spc="-4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at</a:t>
                      </a:r>
                      <a:r>
                        <a:rPr sz="11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run-</a:t>
                      </a: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100" b="1" spc="-3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(mm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Hg)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143\82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142\82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BP</a:t>
                      </a:r>
                      <a:r>
                        <a:rPr sz="1100" b="1" spc="-3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at</a:t>
                      </a:r>
                      <a:r>
                        <a:rPr sz="11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randomisation</a:t>
                      </a:r>
                      <a:r>
                        <a:rPr sz="1100" b="1" spc="-3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(mm</a:t>
                      </a:r>
                      <a:r>
                        <a:rPr sz="1100" b="1" spc="-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Hg)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134\77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135\78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Body</a:t>
                      </a:r>
                      <a:r>
                        <a:rPr sz="1100" b="1" spc="-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mass</a:t>
                      </a:r>
                      <a:r>
                        <a:rPr sz="1100" b="1" spc="-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index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28.2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28.3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Waist–hip</a:t>
                      </a:r>
                      <a:r>
                        <a:rPr sz="1100" b="1" spc="-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0.9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0.9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Medical</a:t>
                      </a:r>
                      <a:r>
                        <a:rPr sz="1100" b="1" spc="-7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History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Hypertension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68.3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75.0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MI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48.7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46.3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4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Stable</a:t>
                      </a:r>
                      <a:r>
                        <a:rPr sz="1100" b="1" spc="-5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angina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34.8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36.5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Stroke/TIA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20.7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21.6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4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Claudication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11.8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10.2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Diabetes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37.3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35.0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4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Current</a:t>
                      </a:r>
                      <a:r>
                        <a:rPr sz="1100" b="1" spc="-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smoker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12.5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9.5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864621" y="1332235"/>
            <a:ext cx="356513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66545" algn="l"/>
              </a:tabLst>
            </a:pPr>
            <a:r>
              <a:rPr sz="2850" i="1" kern="0" spc="-15" baseline="146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ONTARGET</a:t>
            </a:r>
            <a:r>
              <a:rPr sz="2850" i="1" kern="0" baseline="146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	</a:t>
            </a:r>
            <a:r>
              <a:rPr lang="en-US" sz="2850" i="1" kern="0" baseline="146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  </a:t>
            </a:r>
            <a:r>
              <a:rPr sz="1900" i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TRANSCEND</a:t>
            </a:r>
            <a:endParaRPr sz="19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374" y="5973682"/>
            <a:ext cx="13143122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70485" indent="-88900" algn="just">
              <a:spcBef>
                <a:spcPts val="100"/>
              </a:spcBef>
            </a:pP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*</a:t>
            </a:r>
            <a:r>
              <a:rPr sz="1000" kern="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TRANSCEND</a:t>
            </a:r>
            <a:r>
              <a:rPr sz="10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as</a:t>
            </a:r>
            <a:r>
              <a:rPr sz="10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January</a:t>
            </a:r>
            <a:r>
              <a:rPr sz="10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2004.</a:t>
            </a:r>
            <a:r>
              <a:rPr sz="10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Final TRANSCEND</a:t>
            </a:r>
            <a:r>
              <a:rPr lang="en-US" sz="10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recruitment,</a:t>
            </a:r>
            <a:r>
              <a:rPr sz="10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n=5,926</a:t>
            </a:r>
            <a:endParaRPr sz="10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R="326390" algn="r"/>
            <a:endParaRPr sz="1200" kern="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6063" y="6628131"/>
            <a:ext cx="599059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1.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Sleight P.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ONTARGET/TRANSCEND</a:t>
            </a:r>
            <a:r>
              <a:rPr sz="800" kern="0" spc="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Trial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Programme: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baseline data.</a:t>
            </a:r>
            <a:r>
              <a:rPr sz="8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Acta</a:t>
            </a:r>
            <a:r>
              <a:rPr sz="800" i="1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Diabetol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2005;42</a:t>
            </a:r>
            <a:r>
              <a:rPr sz="800" kern="0" spc="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Suppl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1:S50-</a:t>
            </a:r>
            <a:r>
              <a:rPr sz="8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S56.</a:t>
            </a:r>
            <a:endParaRPr sz="8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8070242-172C-F5FD-DE3A-034A0EAE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544869-3B19-D2C1-07C8-8E445AC9BAC7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85750A9-9FD2-09AA-3D1B-B7A3FC687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72138" y="503311"/>
            <a:ext cx="56800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ONTARGET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Trial</a:t>
            </a:r>
            <a:r>
              <a:rPr sz="2000" i="1" spc="-1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Programme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138" y="820181"/>
            <a:ext cx="363410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spcBef>
                <a:spcPts val="95"/>
              </a:spcBef>
            </a:pPr>
            <a:r>
              <a:rPr sz="1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Baseline</a:t>
            </a:r>
            <a:r>
              <a:rPr sz="1400" b="1" i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i="1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characteristics</a:t>
            </a:r>
            <a:r>
              <a:rPr sz="1400" b="1" i="1" kern="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</a:t>
            </a:r>
            <a:r>
              <a:rPr sz="1400" b="1" i="1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medication</a:t>
            </a:r>
            <a:r>
              <a:rPr sz="1400" b="1" i="1" kern="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i="1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use</a:t>
            </a:r>
            <a:r>
              <a:rPr sz="1350" b="1" i="1" kern="0" spc="-30" baseline="2469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</a:t>
            </a:r>
            <a:endParaRPr sz="1350" kern="0" baseline="2469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42674"/>
              </p:ext>
            </p:extLst>
          </p:nvPr>
        </p:nvGraphicFramePr>
        <p:xfrm>
          <a:off x="2462213" y="1671786"/>
          <a:ext cx="7254663" cy="3770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7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3360" algn="ctr">
                        <a:lnSpc>
                          <a:spcPts val="1325"/>
                        </a:lnSpc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(n=25,620)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ts val="1325"/>
                        </a:lnSpc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(n=5,304*)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Medications</a:t>
                      </a:r>
                      <a:r>
                        <a:rPr sz="120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(%</a:t>
                      </a:r>
                      <a:r>
                        <a:rPr sz="1200" b="1" spc="-3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patients)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ACE</a:t>
                      </a: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Inhibitors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57.5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57.9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Angiotensin</a:t>
                      </a:r>
                      <a:r>
                        <a:rPr sz="1200" b="1" spc="-5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Receptor</a:t>
                      </a:r>
                      <a:r>
                        <a:rPr sz="1200" b="1" spc="-7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Blockers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8.6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30.0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Beta-blockers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56.9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57.6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Diuretics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27.9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32.6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Nitrates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29.2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34.5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Calcium</a:t>
                      </a:r>
                      <a:r>
                        <a:rPr sz="1200" b="1" spc="-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channel</a:t>
                      </a:r>
                      <a:r>
                        <a:rPr sz="1200" b="1" spc="-3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blockers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200" b="1" spc="-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Diltiazem/verapamil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9.7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10.1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200" b="1" spc="-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23.8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31.0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Antiplatelets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ASA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75.6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74.3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Ticlodipine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652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2.6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Clopidogrel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8.5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652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8.0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Oral</a:t>
                      </a: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anticoagulants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7.6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652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7.2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Statins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60.7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54.4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Insulin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10.4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652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7.3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8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Oral</a:t>
                      </a:r>
                      <a:r>
                        <a:rPr sz="1200" b="1" spc="-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hypoglycaemics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127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25.0</a:t>
                      </a:r>
                      <a:endParaRPr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b="1" spc="-2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23.7</a:t>
                      </a:r>
                      <a:endParaRPr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962532" y="1202317"/>
            <a:ext cx="14287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i="1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ONTARGET</a:t>
            </a:r>
            <a:endParaRPr sz="19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4180" y="1226871"/>
            <a:ext cx="16129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i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TRANSCEND</a:t>
            </a:r>
            <a:endParaRPr sz="1900" kern="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8840" y="5804295"/>
            <a:ext cx="459077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 marR="152400" indent="-88900" algn="just">
              <a:spcBef>
                <a:spcPts val="100"/>
              </a:spcBef>
            </a:pP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*</a:t>
            </a:r>
            <a:r>
              <a:rPr sz="1000" kern="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TRANSCEND</a:t>
            </a:r>
            <a:r>
              <a:rPr sz="10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as</a:t>
            </a:r>
            <a:r>
              <a:rPr sz="10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January</a:t>
            </a:r>
            <a:r>
              <a:rPr sz="10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2004.</a:t>
            </a:r>
            <a:r>
              <a:rPr sz="10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Final TRANSCEND</a:t>
            </a:r>
            <a:r>
              <a:rPr lang="en-US" sz="10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recruitment,</a:t>
            </a:r>
            <a:r>
              <a:rPr sz="1000" kern="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n=5,926</a:t>
            </a:r>
            <a:r>
              <a:rPr sz="1000" kern="0" spc="-15" baseline="2430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</a:t>
            </a:r>
            <a:endParaRPr sz="1000" kern="0" baseline="24305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54769" y="6425438"/>
            <a:ext cx="1797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29</a:t>
            </a:r>
            <a:endParaRPr sz="1200" ker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138" y="6294050"/>
            <a:ext cx="67506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spcBef>
                <a:spcPts val="95"/>
              </a:spcBef>
            </a:pPr>
            <a:r>
              <a:rPr sz="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Sleight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ONTARGET/TRANSCEND</a:t>
            </a:r>
            <a:r>
              <a:rPr sz="8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Trial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Programme: baseline data.</a:t>
            </a:r>
            <a:r>
              <a:rPr sz="800" kern="0" spc="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Acta</a:t>
            </a:r>
            <a:r>
              <a:rPr sz="800" i="1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Diabetol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2005;42</a:t>
            </a:r>
            <a:r>
              <a:rPr sz="8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Suppl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1:S50-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S56.</a:t>
            </a:r>
            <a:r>
              <a:rPr sz="800" kern="0" spc="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2.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Telmisartan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Randomised AssessmeNt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Study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8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ACE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iNtolerant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subjects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with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cardiovascular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Disease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(TRANSCEND)</a:t>
            </a:r>
            <a:r>
              <a:rPr sz="8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Investigators,</a:t>
            </a:r>
            <a:r>
              <a:rPr sz="8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Yusuf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S, Teo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K,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et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al.</a:t>
            </a:r>
            <a:r>
              <a:rPr sz="8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Effects</a:t>
            </a:r>
            <a:r>
              <a:rPr sz="800" kern="0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angiotensin-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receptor blocker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telmisartan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cardiovascular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events</a:t>
            </a:r>
            <a:r>
              <a:rPr sz="800" kern="0" spc="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8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high-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risk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patients</a:t>
            </a:r>
            <a:r>
              <a:rPr sz="800" kern="0" spc="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intolerant to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angiotensin-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converting enzyme</a:t>
            </a:r>
            <a:r>
              <a:rPr sz="8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inhibitors: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randomised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controlled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trial</a:t>
            </a:r>
            <a:r>
              <a:rPr sz="8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[published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correction</a:t>
            </a:r>
            <a:r>
              <a:rPr sz="8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appears in</a:t>
            </a:r>
            <a:r>
              <a:rPr sz="8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Lancet.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2008</a:t>
            </a:r>
            <a:r>
              <a:rPr sz="8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Oct</a:t>
            </a:r>
            <a:r>
              <a:rPr sz="8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18;372(9647):1384].</a:t>
            </a:r>
            <a:r>
              <a:rPr sz="800" kern="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Lancet</a:t>
            </a:r>
            <a:r>
              <a:rPr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 </a:t>
            </a:r>
            <a:r>
              <a:rPr sz="8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2008;372(9644):1174-1183.</a:t>
            </a:r>
            <a:endParaRPr sz="8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0E5C080-0FCD-0AFC-2B0E-1FF29E53F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B6287-224C-BABE-E919-3850505A5428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F22B7CA-C06A-570B-B1C8-90D3AEBCD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94524" y="278729"/>
            <a:ext cx="10406888" cy="996950"/>
          </a:xfrm>
          <a:prstGeom prst="rect">
            <a:avLst/>
          </a:prstGeom>
        </p:spPr>
        <p:txBody>
          <a:bodyPr vert="horz" wrap="square" lIns="0" tIns="377444" rIns="0" bIns="0" rtlCol="0">
            <a:spAutoFit/>
          </a:bodyPr>
          <a:lstStyle/>
          <a:p>
            <a:pPr marL="38100" marR="5080">
              <a:lnSpc>
                <a:spcPts val="2400"/>
              </a:lnSpc>
              <a:spcBef>
                <a:spcPts val="680"/>
              </a:spcBef>
            </a:pPr>
            <a:r>
              <a:rPr sz="2000" spc="-10" dirty="0"/>
              <a:t>ONTARGET</a:t>
            </a:r>
            <a:r>
              <a:rPr sz="2000" spc="-50" dirty="0"/>
              <a:t> </a:t>
            </a:r>
            <a:r>
              <a:rPr sz="2000" dirty="0"/>
              <a:t>compared</a:t>
            </a:r>
            <a:r>
              <a:rPr sz="2000" spc="-45" dirty="0"/>
              <a:t> </a:t>
            </a:r>
            <a:r>
              <a:rPr sz="2000" dirty="0"/>
              <a:t>clinical</a:t>
            </a:r>
            <a:r>
              <a:rPr sz="2000" spc="-20" dirty="0"/>
              <a:t> </a:t>
            </a:r>
            <a:r>
              <a:rPr sz="2000" dirty="0"/>
              <a:t>outcomes</a:t>
            </a:r>
            <a:r>
              <a:rPr sz="2000" spc="-25" dirty="0"/>
              <a:t> for </a:t>
            </a:r>
            <a:r>
              <a:rPr lang="en-US" sz="2000" dirty="0"/>
              <a:t>MICARDIS® (telmisartan)</a:t>
            </a:r>
            <a:br>
              <a:rPr lang="en-US" sz="2000" dirty="0"/>
            </a:br>
            <a:r>
              <a:rPr sz="2000" dirty="0"/>
              <a:t> vs</a:t>
            </a:r>
            <a:r>
              <a:rPr sz="2000" spc="-5" dirty="0"/>
              <a:t> </a:t>
            </a:r>
            <a:r>
              <a:rPr sz="2000" dirty="0"/>
              <a:t>ramipril</a:t>
            </a:r>
            <a:r>
              <a:rPr sz="2000" spc="5" dirty="0"/>
              <a:t> </a:t>
            </a:r>
            <a:r>
              <a:rPr sz="2000" dirty="0"/>
              <a:t>in patients at high</a:t>
            </a:r>
            <a:r>
              <a:rPr sz="2000" spc="-10" dirty="0"/>
              <a:t> </a:t>
            </a:r>
            <a:r>
              <a:rPr sz="2000" dirty="0"/>
              <a:t>vascular</a:t>
            </a:r>
            <a:r>
              <a:rPr sz="2000" spc="-20" dirty="0"/>
              <a:t> risk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1893887" y="1644683"/>
            <a:ext cx="840422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" algn="ctr">
              <a:spcBef>
                <a:spcPts val="100"/>
              </a:spcBef>
            </a:pPr>
            <a:r>
              <a:rPr b="1" i="1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ONTARGET</a:t>
            </a:r>
            <a:endParaRPr b="1" i="1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Ongoing</a:t>
            </a:r>
            <a:r>
              <a:rPr lang="en-US" sz="1600" kern="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telmisartan</a:t>
            </a:r>
            <a:r>
              <a:rPr lang="en-US" sz="1600" kern="0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alone</a:t>
            </a:r>
            <a:r>
              <a:rPr lang="en-US" sz="16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z="16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lang="en-US" sz="16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combination</a:t>
            </a:r>
            <a:r>
              <a:rPr lang="en-US" sz="16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z="16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ramipril</a:t>
            </a:r>
            <a:r>
              <a:rPr lang="en-US" sz="16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global</a:t>
            </a:r>
            <a:r>
              <a:rPr lang="en-US" sz="160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end-point</a:t>
            </a:r>
            <a:r>
              <a:rPr lang="en-US" sz="1600" kern="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trial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92861C-378D-9A62-8A47-DD3D125EC14E}"/>
              </a:ext>
            </a:extLst>
          </p:cNvPr>
          <p:cNvGrpSpPr/>
          <p:nvPr/>
        </p:nvGrpSpPr>
        <p:grpSpPr>
          <a:xfrm>
            <a:off x="2079210" y="2775827"/>
            <a:ext cx="7816443" cy="2317629"/>
            <a:chOff x="1952397" y="2554477"/>
            <a:chExt cx="7816443" cy="2317629"/>
          </a:xfrm>
        </p:grpSpPr>
        <p:grpSp>
          <p:nvGrpSpPr>
            <p:cNvPr id="4" name="object 4"/>
            <p:cNvGrpSpPr/>
            <p:nvPr/>
          </p:nvGrpSpPr>
          <p:grpSpPr>
            <a:xfrm>
              <a:off x="4457002" y="2859469"/>
              <a:ext cx="4524375" cy="1594485"/>
              <a:chOff x="2933001" y="2859468"/>
              <a:chExt cx="4524375" cy="1594485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596005" y="3648582"/>
                <a:ext cx="3824604" cy="787400"/>
              </a:xfrm>
              <a:custGeom>
                <a:avLst/>
                <a:gdLst/>
                <a:ahLst/>
                <a:cxnLst/>
                <a:rect l="l" t="t" r="r" b="b"/>
                <a:pathLst>
                  <a:path w="3824604" h="787400">
                    <a:moveTo>
                      <a:pt x="0" y="0"/>
                    </a:moveTo>
                    <a:lnTo>
                      <a:pt x="127127" y="787400"/>
                    </a:lnTo>
                    <a:lnTo>
                      <a:pt x="3824478" y="787400"/>
                    </a:lnTo>
                  </a:path>
                </a:pathLst>
              </a:custGeom>
              <a:ln w="34925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3596132" y="3648582"/>
                <a:ext cx="38436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43654">
                    <a:moveTo>
                      <a:pt x="0" y="0"/>
                    </a:moveTo>
                    <a:lnTo>
                      <a:pt x="3843527" y="0"/>
                    </a:lnTo>
                  </a:path>
                </a:pathLst>
              </a:custGeom>
              <a:ln w="34925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2950464" y="3648582"/>
                <a:ext cx="6457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5795">
                    <a:moveTo>
                      <a:pt x="0" y="0"/>
                    </a:moveTo>
                    <a:lnTo>
                      <a:pt x="645540" y="0"/>
                    </a:lnTo>
                  </a:path>
                </a:pathLst>
              </a:custGeom>
              <a:ln w="34925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3596132" y="2876930"/>
                <a:ext cx="3824604" cy="744855"/>
              </a:xfrm>
              <a:custGeom>
                <a:avLst/>
                <a:gdLst/>
                <a:ahLst/>
                <a:cxnLst/>
                <a:rect l="l" t="t" r="r" b="b"/>
                <a:pathLst>
                  <a:path w="3824604" h="744854">
                    <a:moveTo>
                      <a:pt x="0" y="744474"/>
                    </a:moveTo>
                    <a:lnTo>
                      <a:pt x="127000" y="0"/>
                    </a:lnTo>
                    <a:lnTo>
                      <a:pt x="3824477" y="0"/>
                    </a:lnTo>
                  </a:path>
                </a:pathLst>
              </a:custGeom>
              <a:ln w="34925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object 9"/>
            <p:cNvSpPr txBox="1"/>
            <p:nvPr/>
          </p:nvSpPr>
          <p:spPr>
            <a:xfrm>
              <a:off x="5324095" y="2554477"/>
              <a:ext cx="156908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Telmisartan</a:t>
              </a:r>
              <a:r>
                <a:rPr sz="1400" b="1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80</a:t>
              </a:r>
              <a:r>
                <a:rPr sz="1400" b="1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mg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334001" y="4103623"/>
              <a:ext cx="304355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Telmisartan</a:t>
              </a:r>
              <a:r>
                <a:rPr sz="1400" b="1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80</a:t>
              </a:r>
              <a:r>
                <a:rPr sz="1400" b="1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mg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+</a:t>
              </a: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Ramipril</a:t>
              </a:r>
              <a:r>
                <a:rPr sz="1400" b="1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mg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52397" y="2659888"/>
              <a:ext cx="2512695" cy="1877695"/>
            </a:xfrm>
            <a:custGeom>
              <a:avLst/>
              <a:gdLst/>
              <a:ahLst/>
              <a:cxnLst/>
              <a:rect l="l" t="t" r="r" b="b"/>
              <a:pathLst>
                <a:path w="2512695" h="1877695">
                  <a:moveTo>
                    <a:pt x="2512568" y="0"/>
                  </a:moveTo>
                  <a:lnTo>
                    <a:pt x="0" y="0"/>
                  </a:lnTo>
                  <a:lnTo>
                    <a:pt x="0" y="1778266"/>
                  </a:lnTo>
                  <a:lnTo>
                    <a:pt x="0" y="1877695"/>
                  </a:lnTo>
                  <a:lnTo>
                    <a:pt x="2512568" y="1877695"/>
                  </a:lnTo>
                  <a:lnTo>
                    <a:pt x="2512568" y="1778266"/>
                  </a:lnTo>
                  <a:lnTo>
                    <a:pt x="2512568" y="0"/>
                  </a:lnTo>
                  <a:close/>
                </a:path>
              </a:pathLst>
            </a:custGeom>
            <a:solidFill>
              <a:srgbClr val="6CC049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438146" y="2889505"/>
              <a:ext cx="1925320" cy="14890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30480">
                <a:spcBef>
                  <a:spcPts val="100"/>
                </a:spcBef>
              </a:pPr>
              <a:r>
                <a:rPr sz="1600" kern="0" dirty="0">
                  <a:solidFill>
                    <a:srgbClr val="FFFFFF"/>
                  </a:solidFill>
                  <a:latin typeface="Arial"/>
                  <a:cs typeface="Arial"/>
                </a:rPr>
                <a:t>Patients</a:t>
              </a:r>
              <a:r>
                <a:rPr sz="1600" kern="0" spc="-20" dirty="0">
                  <a:solidFill>
                    <a:srgbClr val="FFFFFF"/>
                  </a:solidFill>
                  <a:latin typeface="Arial"/>
                  <a:cs typeface="Arial"/>
                </a:rPr>
                <a:t> with </a:t>
              </a:r>
              <a:r>
                <a:rPr sz="16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coronary,</a:t>
              </a:r>
              <a:r>
                <a:rPr sz="1600" kern="0" spc="-3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peripheral, </a:t>
              </a:r>
              <a:r>
                <a:rPr sz="1600" kern="0" dirty="0">
                  <a:solidFill>
                    <a:srgbClr val="FFFFFF"/>
                  </a:solidFill>
                  <a:latin typeface="Arial"/>
                  <a:cs typeface="Arial"/>
                </a:rPr>
                <a:t>or </a:t>
              </a:r>
              <a:r>
                <a:rPr sz="16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cerebrovascular </a:t>
              </a:r>
              <a:r>
                <a:rPr sz="1600" kern="0" dirty="0">
                  <a:solidFill>
                    <a:srgbClr val="FFFFFF"/>
                  </a:solidFill>
                  <a:latin typeface="Arial"/>
                  <a:cs typeface="Arial"/>
                </a:rPr>
                <a:t>disease</a:t>
              </a:r>
              <a:r>
                <a:rPr sz="1600" kern="0" spc="-3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FFFFFF"/>
                  </a:solidFill>
                  <a:latin typeface="Arial"/>
                  <a:cs typeface="Arial"/>
                </a:rPr>
                <a:t>or</a:t>
              </a:r>
              <a:r>
                <a:rPr sz="1600" kern="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diabetes </a:t>
              </a:r>
              <a:r>
                <a:rPr sz="1600" kern="0" dirty="0">
                  <a:solidFill>
                    <a:srgbClr val="FFFFFF"/>
                  </a:solidFill>
                  <a:latin typeface="Arial"/>
                  <a:cs typeface="Arial"/>
                </a:rPr>
                <a:t>with</a:t>
              </a:r>
              <a:r>
                <a:rPr sz="1600" kern="0" spc="-1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600" kern="0" spc="-10" dirty="0">
                  <a:solidFill>
                    <a:srgbClr val="FFFFFF"/>
                  </a:solidFill>
                  <a:latin typeface="Arial"/>
                  <a:cs typeface="Arial"/>
                </a:rPr>
                <a:t>end-organ damage</a:t>
              </a:r>
              <a:r>
                <a:rPr sz="1575" kern="0" spc="-15" baseline="2645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sz="1575" kern="0" baseline="26455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77049" y="3338829"/>
              <a:ext cx="318770" cy="640715"/>
            </a:xfrm>
            <a:custGeom>
              <a:avLst/>
              <a:gdLst/>
              <a:ahLst/>
              <a:cxnLst/>
              <a:rect l="l" t="t" r="r" b="b"/>
              <a:pathLst>
                <a:path w="318769" h="640714">
                  <a:moveTo>
                    <a:pt x="160817" y="0"/>
                  </a:moveTo>
                  <a:lnTo>
                    <a:pt x="132130" y="6486"/>
                  </a:lnTo>
                  <a:lnTo>
                    <a:pt x="108704" y="24177"/>
                  </a:lnTo>
                  <a:lnTo>
                    <a:pt x="92910" y="50417"/>
                  </a:lnTo>
                  <a:lnTo>
                    <a:pt x="87119" y="82550"/>
                  </a:lnTo>
                  <a:lnTo>
                    <a:pt x="91047" y="109210"/>
                  </a:lnTo>
                  <a:lnTo>
                    <a:pt x="101972" y="132191"/>
                  </a:lnTo>
                  <a:lnTo>
                    <a:pt x="118601" y="150004"/>
                  </a:lnTo>
                  <a:lnTo>
                    <a:pt x="139646" y="161162"/>
                  </a:lnTo>
                  <a:lnTo>
                    <a:pt x="105991" y="161162"/>
                  </a:lnTo>
                  <a:lnTo>
                    <a:pt x="102549" y="162052"/>
                  </a:lnTo>
                  <a:lnTo>
                    <a:pt x="99413" y="163449"/>
                  </a:lnTo>
                  <a:lnTo>
                    <a:pt x="90130" y="165361"/>
                  </a:lnTo>
                  <a:lnTo>
                    <a:pt x="3464" y="343408"/>
                  </a:lnTo>
                  <a:lnTo>
                    <a:pt x="0" y="359356"/>
                  </a:lnTo>
                  <a:lnTo>
                    <a:pt x="2180" y="374983"/>
                  </a:lnTo>
                  <a:lnTo>
                    <a:pt x="9434" y="388538"/>
                  </a:lnTo>
                  <a:lnTo>
                    <a:pt x="21193" y="398272"/>
                  </a:lnTo>
                  <a:lnTo>
                    <a:pt x="35409" y="402212"/>
                  </a:lnTo>
                  <a:lnTo>
                    <a:pt x="49363" y="399796"/>
                  </a:lnTo>
                  <a:lnTo>
                    <a:pt x="61482" y="391664"/>
                  </a:lnTo>
                  <a:lnTo>
                    <a:pt x="70190" y="378460"/>
                  </a:lnTo>
                  <a:lnTo>
                    <a:pt x="83195" y="347345"/>
                  </a:lnTo>
                  <a:lnTo>
                    <a:pt x="83195" y="598043"/>
                  </a:lnTo>
                  <a:lnTo>
                    <a:pt x="86090" y="614082"/>
                  </a:lnTo>
                  <a:lnTo>
                    <a:pt x="93986" y="627205"/>
                  </a:lnTo>
                  <a:lnTo>
                    <a:pt x="105697" y="636065"/>
                  </a:lnTo>
                  <a:lnTo>
                    <a:pt x="120037" y="639318"/>
                  </a:lnTo>
                  <a:lnTo>
                    <a:pt x="134385" y="636065"/>
                  </a:lnTo>
                  <a:lnTo>
                    <a:pt x="146099" y="627205"/>
                  </a:lnTo>
                  <a:lnTo>
                    <a:pt x="153997" y="614082"/>
                  </a:lnTo>
                  <a:lnTo>
                    <a:pt x="156893" y="598043"/>
                  </a:lnTo>
                  <a:lnTo>
                    <a:pt x="156893" y="434975"/>
                  </a:lnTo>
                  <a:lnTo>
                    <a:pt x="168018" y="434975"/>
                  </a:lnTo>
                  <a:lnTo>
                    <a:pt x="168018" y="599440"/>
                  </a:lnTo>
                  <a:lnTo>
                    <a:pt x="170914" y="615533"/>
                  </a:lnTo>
                  <a:lnTo>
                    <a:pt x="178810" y="628650"/>
                  </a:lnTo>
                  <a:lnTo>
                    <a:pt x="190521" y="637480"/>
                  </a:lnTo>
                  <a:lnTo>
                    <a:pt x="204861" y="640715"/>
                  </a:lnTo>
                  <a:lnTo>
                    <a:pt x="219201" y="637480"/>
                  </a:lnTo>
                  <a:lnTo>
                    <a:pt x="230911" y="628650"/>
                  </a:lnTo>
                  <a:lnTo>
                    <a:pt x="238808" y="615533"/>
                  </a:lnTo>
                  <a:lnTo>
                    <a:pt x="241703" y="599440"/>
                  </a:lnTo>
                  <a:lnTo>
                    <a:pt x="241703" y="362331"/>
                  </a:lnTo>
                  <a:lnTo>
                    <a:pt x="248447" y="378460"/>
                  </a:lnTo>
                  <a:lnTo>
                    <a:pt x="257155" y="391664"/>
                  </a:lnTo>
                  <a:lnTo>
                    <a:pt x="269273" y="399796"/>
                  </a:lnTo>
                  <a:lnTo>
                    <a:pt x="283228" y="402212"/>
                  </a:lnTo>
                  <a:lnTo>
                    <a:pt x="297444" y="398272"/>
                  </a:lnTo>
                  <a:lnTo>
                    <a:pt x="309202" y="388538"/>
                  </a:lnTo>
                  <a:lnTo>
                    <a:pt x="316457" y="374983"/>
                  </a:lnTo>
                  <a:lnTo>
                    <a:pt x="318637" y="359356"/>
                  </a:lnTo>
                  <a:lnTo>
                    <a:pt x="315173" y="343408"/>
                  </a:lnTo>
                  <a:lnTo>
                    <a:pt x="249488" y="186436"/>
                  </a:lnTo>
                  <a:lnTo>
                    <a:pt x="227454" y="164973"/>
                  </a:lnTo>
                  <a:lnTo>
                    <a:pt x="223936" y="162433"/>
                  </a:lnTo>
                  <a:lnTo>
                    <a:pt x="219745" y="161162"/>
                  </a:lnTo>
                  <a:lnTo>
                    <a:pt x="181988" y="161162"/>
                  </a:lnTo>
                  <a:lnTo>
                    <a:pt x="203033" y="150004"/>
                  </a:lnTo>
                  <a:lnTo>
                    <a:pt x="219662" y="132191"/>
                  </a:lnTo>
                  <a:lnTo>
                    <a:pt x="230587" y="109210"/>
                  </a:lnTo>
                  <a:lnTo>
                    <a:pt x="234515" y="82550"/>
                  </a:lnTo>
                  <a:lnTo>
                    <a:pt x="228724" y="50417"/>
                  </a:lnTo>
                  <a:lnTo>
                    <a:pt x="212930" y="24177"/>
                  </a:lnTo>
                  <a:lnTo>
                    <a:pt x="189504" y="6486"/>
                  </a:lnTo>
                  <a:lnTo>
                    <a:pt x="160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025890" y="2724150"/>
              <a:ext cx="74295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N=8576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024619" y="4288283"/>
              <a:ext cx="74295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N=8502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685283" y="4674616"/>
              <a:ext cx="207073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Median</a:t>
              </a:r>
              <a:r>
                <a:rPr sz="12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follow</a:t>
              </a:r>
              <a:r>
                <a:rPr sz="12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up</a:t>
              </a:r>
              <a:r>
                <a:rPr sz="12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dirty="0">
                  <a:solidFill>
                    <a:srgbClr val="0E3713"/>
                  </a:solidFill>
                  <a:latin typeface="Arial"/>
                  <a:cs typeface="Arial"/>
                </a:rPr>
                <a:t>56</a:t>
              </a:r>
              <a:r>
                <a:rPr sz="12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months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9023095" y="3506217"/>
              <a:ext cx="74295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N=8542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351526" y="3335782"/>
              <a:ext cx="129794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Ramipril</a:t>
              </a:r>
              <a:r>
                <a:rPr sz="1400" b="1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r>
                <a:rPr sz="1400" b="1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mg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69111" y="6447650"/>
            <a:ext cx="561784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600" b="1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ONTARGET</a:t>
            </a:r>
            <a:r>
              <a:rPr sz="6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Investigators,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Yusuf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Teo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KK,</a:t>
            </a:r>
            <a:r>
              <a:rPr sz="6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Telmisartan,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ramipril,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or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both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high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risk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vascular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events.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N</a:t>
            </a:r>
            <a:r>
              <a:rPr sz="6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Engl</a:t>
            </a:r>
            <a:r>
              <a:rPr sz="6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600" i="1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Med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2008;358(15):1547-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1559.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86956" y="5938651"/>
            <a:ext cx="1984375" cy="213995"/>
          </a:xfrm>
          <a:custGeom>
            <a:avLst/>
            <a:gdLst/>
            <a:ahLst/>
            <a:cxnLst/>
            <a:rect l="l" t="t" r="r" b="b"/>
            <a:pathLst>
              <a:path w="1984375" h="213995">
                <a:moveTo>
                  <a:pt x="1984108" y="0"/>
                </a:moveTo>
                <a:lnTo>
                  <a:pt x="0" y="0"/>
                </a:lnTo>
                <a:lnTo>
                  <a:pt x="0" y="213660"/>
                </a:lnTo>
                <a:lnTo>
                  <a:pt x="1984108" y="213660"/>
                </a:lnTo>
                <a:lnTo>
                  <a:pt x="1984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D9E87178-AD9E-1BAB-8EDF-9F75DC47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2311D1-6A6B-2AFB-E958-A61810B8A6C5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696CC6A-E269-219B-7825-CFEF55974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689665-AF54-C6EA-DA07-88D0C8E46FD8}"/>
              </a:ext>
            </a:extLst>
          </p:cNvPr>
          <p:cNvSpPr txBox="1"/>
          <p:nvPr/>
        </p:nvSpPr>
        <p:spPr>
          <a:xfrm>
            <a:off x="1034432" y="5938651"/>
            <a:ext cx="990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7515">
              <a:lnSpc>
                <a:spcPct val="100000"/>
              </a:lnSpc>
            </a:pPr>
            <a:r>
              <a:rPr lang="en-US" sz="1000" b="1" dirty="0">
                <a:solidFill>
                  <a:srgbClr val="0E3713"/>
                </a:solidFill>
                <a:latin typeface="Arial"/>
                <a:cs typeface="Arial"/>
              </a:rPr>
              <a:t>Primary</a:t>
            </a:r>
            <a:r>
              <a:rPr lang="en-US" sz="1000" b="1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b="1" spc="-10" dirty="0">
                <a:solidFill>
                  <a:srgbClr val="0E3713"/>
                </a:solidFill>
                <a:latin typeface="Arial"/>
                <a:cs typeface="Arial"/>
              </a:rPr>
              <a:t>endpoint:</a:t>
            </a:r>
            <a:r>
              <a:rPr lang="en-US" sz="1000" b="1" spc="-4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0E3713"/>
                </a:solidFill>
                <a:latin typeface="Arial"/>
                <a:cs typeface="Arial"/>
              </a:rPr>
              <a:t>Composite</a:t>
            </a:r>
            <a:r>
              <a:rPr lang="en-US" sz="1000" spc="-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lang="en-US" sz="100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CV</a:t>
            </a:r>
            <a:r>
              <a:rPr lang="en-US" sz="100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death,</a:t>
            </a:r>
            <a:r>
              <a:rPr lang="en-US" sz="100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MI,</a:t>
            </a:r>
            <a:r>
              <a:rPr lang="en-US" sz="100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stroke,</a:t>
            </a:r>
            <a:r>
              <a:rPr lang="en-US" sz="1000" spc="-4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or</a:t>
            </a:r>
            <a:r>
              <a:rPr lang="en-US" sz="100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spc="-10" dirty="0" err="1">
                <a:solidFill>
                  <a:srgbClr val="0E3713"/>
                </a:solidFill>
                <a:latin typeface="Arial"/>
                <a:cs typeface="Arial"/>
              </a:rPr>
              <a:t>hospitalisation</a:t>
            </a:r>
            <a:r>
              <a:rPr lang="en-US" sz="100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lang="en-US" sz="100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dirty="0">
                <a:solidFill>
                  <a:srgbClr val="0E3713"/>
                </a:solidFill>
                <a:latin typeface="Arial"/>
                <a:cs typeface="Arial"/>
              </a:rPr>
              <a:t>heart</a:t>
            </a:r>
            <a:r>
              <a:rPr lang="en-US" sz="1000" spc="-4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0E3713"/>
                </a:solidFill>
                <a:latin typeface="Arial"/>
                <a:cs typeface="Arial"/>
              </a:rPr>
              <a:t>failure</a:t>
            </a:r>
            <a:r>
              <a:rPr lang="en-US" sz="1000" spc="-15" baseline="24691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lang="en-US" sz="1000" baseline="2469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115" y="1214361"/>
            <a:ext cx="74460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HOPE</a:t>
            </a:r>
            <a:r>
              <a:rPr kern="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study</a:t>
            </a:r>
            <a:r>
              <a:rPr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Primary</a:t>
            </a:r>
            <a:r>
              <a:rPr sz="1600" kern="0" spc="-1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composite</a:t>
            </a:r>
            <a:r>
              <a:rPr sz="1600" kern="0" spc="-2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outcomes</a:t>
            </a:r>
            <a:r>
              <a:rPr sz="1600" kern="0" spc="-15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(CV</a:t>
            </a:r>
            <a:r>
              <a:rPr sz="1600" kern="0" spc="-1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death,</a:t>
            </a:r>
            <a:r>
              <a:rPr sz="1600" kern="0" spc="-2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MI</a:t>
            </a:r>
            <a:r>
              <a:rPr sz="1600" kern="0" spc="-1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6CC049"/>
                </a:solidFill>
                <a:latin typeface="Arial"/>
                <a:cs typeface="Arial"/>
              </a:rPr>
              <a:t>or</a:t>
            </a:r>
            <a:r>
              <a:rPr sz="1600" kern="0" spc="-15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6CC049"/>
                </a:solidFill>
                <a:latin typeface="Arial"/>
                <a:cs typeface="Arial"/>
              </a:rPr>
              <a:t>stroke)</a:t>
            </a:r>
            <a:r>
              <a:rPr sz="1600" kern="0" spc="-15" baseline="25462" dirty="0">
                <a:solidFill>
                  <a:srgbClr val="6CC049"/>
                </a:solidFill>
                <a:latin typeface="Arial"/>
                <a:cs typeface="Arial"/>
              </a:rPr>
              <a:t>1</a:t>
            </a:r>
            <a:endParaRPr sz="1600" kern="0" baseline="25462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70378" y="806827"/>
            <a:ext cx="88106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0" dirty="0"/>
              <a:t>Why</a:t>
            </a:r>
            <a:r>
              <a:rPr sz="2000" b="0" spc="-80" dirty="0"/>
              <a:t> </a:t>
            </a:r>
            <a:r>
              <a:rPr sz="2000" b="0" dirty="0"/>
              <a:t>compared</a:t>
            </a:r>
            <a:r>
              <a:rPr sz="2000" b="0" spc="-60" dirty="0"/>
              <a:t> </a:t>
            </a:r>
            <a:r>
              <a:rPr lang="en-US" sz="2000" b="0" dirty="0"/>
              <a:t>MICARDIS® (telmisartan)</a:t>
            </a:r>
            <a:r>
              <a:rPr sz="2000" b="0" spc="-50" dirty="0"/>
              <a:t> </a:t>
            </a:r>
            <a:r>
              <a:rPr sz="2000" b="0" dirty="0"/>
              <a:t>with</a:t>
            </a:r>
            <a:r>
              <a:rPr sz="2000" b="0" spc="-80" dirty="0"/>
              <a:t> </a:t>
            </a:r>
            <a:r>
              <a:rPr sz="2000" b="0" dirty="0"/>
              <a:t>ramipril</a:t>
            </a:r>
            <a:r>
              <a:rPr sz="2000" b="0" spc="-65" dirty="0"/>
              <a:t> </a:t>
            </a:r>
            <a:r>
              <a:rPr sz="2000" b="0" dirty="0"/>
              <a:t>in</a:t>
            </a:r>
            <a:r>
              <a:rPr sz="2000" b="0" spc="-80" dirty="0"/>
              <a:t> </a:t>
            </a:r>
            <a:r>
              <a:rPr sz="2000" b="0" spc="-10" dirty="0"/>
              <a:t>ONTARGET?</a:t>
            </a:r>
            <a:endParaRPr sz="2000" b="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82D302E-ED36-CBE5-1441-16508B05BB16}"/>
              </a:ext>
            </a:extLst>
          </p:cNvPr>
          <p:cNvGrpSpPr/>
          <p:nvPr/>
        </p:nvGrpSpPr>
        <p:grpSpPr>
          <a:xfrm>
            <a:off x="2670827" y="1817762"/>
            <a:ext cx="7335594" cy="3958970"/>
            <a:chOff x="2527608" y="2067052"/>
            <a:chExt cx="7335594" cy="3958970"/>
          </a:xfrm>
        </p:grpSpPr>
        <p:grpSp>
          <p:nvGrpSpPr>
            <p:cNvPr id="4" name="object 4"/>
            <p:cNvGrpSpPr/>
            <p:nvPr/>
          </p:nvGrpSpPr>
          <p:grpSpPr>
            <a:xfrm>
              <a:off x="3282632" y="2575242"/>
              <a:ext cx="6501130" cy="2378710"/>
              <a:chOff x="1758632" y="2575242"/>
              <a:chExt cx="6501130" cy="2378710"/>
            </a:xfrm>
          </p:grpSpPr>
          <p:pic>
            <p:nvPicPr>
              <p:cNvPr id="5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134616" y="2607690"/>
                <a:ext cx="1073150" cy="1624076"/>
              </a:xfrm>
              <a:prstGeom prst="rect">
                <a:avLst/>
              </a:prstGeom>
            </p:spPr>
          </p:pic>
          <p:sp>
            <p:nvSpPr>
              <p:cNvPr id="6" name="object 6"/>
              <p:cNvSpPr/>
              <p:nvPr/>
            </p:nvSpPr>
            <p:spPr>
              <a:xfrm>
                <a:off x="2134616" y="2607690"/>
                <a:ext cx="1073150" cy="1624330"/>
              </a:xfrm>
              <a:custGeom>
                <a:avLst/>
                <a:gdLst/>
                <a:ahLst/>
                <a:cxnLst/>
                <a:rect l="l" t="t" r="r" b="b"/>
                <a:pathLst>
                  <a:path w="1073150" h="1624329">
                    <a:moveTo>
                      <a:pt x="0" y="1110996"/>
                    </a:moveTo>
                    <a:lnTo>
                      <a:pt x="184403" y="1110996"/>
                    </a:lnTo>
                    <a:lnTo>
                      <a:pt x="184403" y="0"/>
                    </a:lnTo>
                    <a:lnTo>
                      <a:pt x="888872" y="0"/>
                    </a:lnTo>
                    <a:lnTo>
                      <a:pt x="888872" y="1110996"/>
                    </a:lnTo>
                    <a:lnTo>
                      <a:pt x="1073150" y="1110996"/>
                    </a:lnTo>
                    <a:lnTo>
                      <a:pt x="536575" y="1624076"/>
                    </a:lnTo>
                    <a:lnTo>
                      <a:pt x="0" y="1110996"/>
                    </a:lnTo>
                    <a:close/>
                  </a:path>
                </a:pathLst>
              </a:custGeom>
              <a:ln w="25400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1772920" y="2589529"/>
                <a:ext cx="64725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72555">
                    <a:moveTo>
                      <a:pt x="0" y="0"/>
                    </a:moveTo>
                    <a:lnTo>
                      <a:pt x="6472301" y="0"/>
                    </a:lnTo>
                  </a:path>
                </a:pathLst>
              </a:custGeom>
              <a:ln w="28575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095" y="2606166"/>
                <a:ext cx="1127125" cy="1908175"/>
              </a:xfrm>
              <a:prstGeom prst="rect">
                <a:avLst/>
              </a:prstGeom>
            </p:spPr>
          </p:pic>
          <p:sp>
            <p:nvSpPr>
              <p:cNvPr id="9" name="object 9"/>
              <p:cNvSpPr/>
              <p:nvPr/>
            </p:nvSpPr>
            <p:spPr>
              <a:xfrm>
                <a:off x="3554095" y="2606166"/>
                <a:ext cx="1127125" cy="1908175"/>
              </a:xfrm>
              <a:custGeom>
                <a:avLst/>
                <a:gdLst/>
                <a:ahLst/>
                <a:cxnLst/>
                <a:rect l="l" t="t" r="r" b="b"/>
                <a:pathLst>
                  <a:path w="1127125" h="1908175">
                    <a:moveTo>
                      <a:pt x="0" y="1305306"/>
                    </a:moveTo>
                    <a:lnTo>
                      <a:pt x="193675" y="1305306"/>
                    </a:lnTo>
                    <a:lnTo>
                      <a:pt x="193675" y="0"/>
                    </a:lnTo>
                    <a:lnTo>
                      <a:pt x="933450" y="0"/>
                    </a:lnTo>
                    <a:lnTo>
                      <a:pt x="933450" y="1305306"/>
                    </a:lnTo>
                    <a:lnTo>
                      <a:pt x="1127125" y="1305306"/>
                    </a:lnTo>
                    <a:lnTo>
                      <a:pt x="563626" y="1908175"/>
                    </a:lnTo>
                    <a:lnTo>
                      <a:pt x="0" y="1305306"/>
                    </a:lnTo>
                    <a:close/>
                  </a:path>
                </a:pathLst>
              </a:custGeom>
              <a:ln w="25400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52441" y="2599562"/>
                <a:ext cx="1047750" cy="1479550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5052441" y="2599562"/>
                <a:ext cx="1047750" cy="1479550"/>
              </a:xfrm>
              <a:custGeom>
                <a:avLst/>
                <a:gdLst/>
                <a:ahLst/>
                <a:cxnLst/>
                <a:rect l="l" t="t" r="r" b="b"/>
                <a:pathLst>
                  <a:path w="1047750" h="1479550">
                    <a:moveTo>
                      <a:pt x="0" y="1012063"/>
                    </a:moveTo>
                    <a:lnTo>
                      <a:pt x="180086" y="1012063"/>
                    </a:lnTo>
                    <a:lnTo>
                      <a:pt x="180086" y="0"/>
                    </a:lnTo>
                    <a:lnTo>
                      <a:pt x="867791" y="0"/>
                    </a:lnTo>
                    <a:lnTo>
                      <a:pt x="867791" y="1012063"/>
                    </a:lnTo>
                    <a:lnTo>
                      <a:pt x="1047750" y="1012063"/>
                    </a:lnTo>
                    <a:lnTo>
                      <a:pt x="523875" y="1479550"/>
                    </a:lnTo>
                    <a:lnTo>
                      <a:pt x="0" y="1012063"/>
                    </a:lnTo>
                    <a:close/>
                  </a:path>
                </a:pathLst>
              </a:custGeom>
              <a:ln w="25400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95541" y="2601086"/>
                <a:ext cx="1134999" cy="2339975"/>
              </a:xfrm>
              <a:prstGeom prst="rect">
                <a:avLst/>
              </a:prstGeom>
            </p:spPr>
          </p:pic>
          <p:sp>
            <p:nvSpPr>
              <p:cNvPr id="13" name="object 13"/>
              <p:cNvSpPr/>
              <p:nvPr/>
            </p:nvSpPr>
            <p:spPr>
              <a:xfrm>
                <a:off x="6495541" y="2601086"/>
                <a:ext cx="1135380" cy="2339975"/>
              </a:xfrm>
              <a:custGeom>
                <a:avLst/>
                <a:gdLst/>
                <a:ahLst/>
                <a:cxnLst/>
                <a:rect l="l" t="t" r="r" b="b"/>
                <a:pathLst>
                  <a:path w="1135379" h="2339975">
                    <a:moveTo>
                      <a:pt x="0" y="1600835"/>
                    </a:moveTo>
                    <a:lnTo>
                      <a:pt x="194944" y="1600835"/>
                    </a:lnTo>
                    <a:lnTo>
                      <a:pt x="194944" y="0"/>
                    </a:lnTo>
                    <a:lnTo>
                      <a:pt x="940054" y="0"/>
                    </a:lnTo>
                    <a:lnTo>
                      <a:pt x="940054" y="1600835"/>
                    </a:lnTo>
                    <a:lnTo>
                      <a:pt x="1134999" y="1600835"/>
                    </a:lnTo>
                    <a:lnTo>
                      <a:pt x="567563" y="2339975"/>
                    </a:lnTo>
                    <a:lnTo>
                      <a:pt x="0" y="1600835"/>
                    </a:lnTo>
                    <a:close/>
                  </a:path>
                </a:pathLst>
              </a:custGeom>
              <a:ln w="25399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4" name="object 14"/>
            <p:cNvSpPr txBox="1"/>
            <p:nvPr/>
          </p:nvSpPr>
          <p:spPr>
            <a:xfrm>
              <a:off x="7339077" y="5680202"/>
              <a:ext cx="252412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b="1" i="1" kern="0" dirty="0">
                  <a:solidFill>
                    <a:srgbClr val="0E3713"/>
                  </a:solidFill>
                  <a:latin typeface="Arial"/>
                  <a:cs typeface="Arial"/>
                </a:rPr>
                <a:t>Ramipril,</a:t>
              </a:r>
              <a:r>
                <a:rPr sz="1200" b="1" i="1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i="1" kern="0" dirty="0">
                  <a:solidFill>
                    <a:srgbClr val="0E3713"/>
                  </a:solidFill>
                  <a:latin typeface="Arial"/>
                  <a:cs typeface="Arial"/>
                </a:rPr>
                <a:t>n=4645;</a:t>
              </a:r>
              <a:r>
                <a:rPr sz="1200" b="1" i="1" kern="0" spc="-6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i="1" kern="0" dirty="0">
                  <a:solidFill>
                    <a:srgbClr val="0E3713"/>
                  </a:solidFill>
                  <a:latin typeface="Arial"/>
                  <a:cs typeface="Arial"/>
                </a:rPr>
                <a:t>Placebo,</a:t>
              </a:r>
              <a:r>
                <a:rPr sz="1200" b="1" i="1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b="1" i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n=4652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703066" y="2067052"/>
              <a:ext cx="976630" cy="5137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8260" marR="5080" indent="-36195">
                <a:spcBef>
                  <a:spcPts val="100"/>
                </a:spcBef>
              </a:pPr>
              <a:r>
                <a:rPr sz="1600" b="1" kern="0" dirty="0">
                  <a:solidFill>
                    <a:srgbClr val="0E3713"/>
                  </a:solidFill>
                  <a:latin typeface="Arial"/>
                  <a:cs typeface="Arial"/>
                </a:rPr>
                <a:t>MI,</a:t>
              </a:r>
              <a:r>
                <a:rPr sz="1600" b="1" kern="0" spc="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stroke </a:t>
              </a:r>
              <a:r>
                <a:rPr sz="1600" b="1" kern="0" dirty="0">
                  <a:solidFill>
                    <a:srgbClr val="0E3713"/>
                  </a:solidFill>
                  <a:latin typeface="Arial"/>
                  <a:cs typeface="Arial"/>
                </a:rPr>
                <a:t>CV</a:t>
              </a:r>
              <a:r>
                <a:rPr sz="16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 death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092191" y="2067052"/>
              <a:ext cx="1098550" cy="5137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6195" marR="5080" indent="-24130">
                <a:spcBef>
                  <a:spcPts val="100"/>
                </a:spcBef>
              </a:pPr>
              <a:r>
                <a:rPr sz="1600" b="1" kern="0" dirty="0">
                  <a:solidFill>
                    <a:srgbClr val="0E3713"/>
                  </a:solidFill>
                  <a:latin typeface="Arial"/>
                  <a:cs typeface="Arial"/>
                </a:rPr>
                <a:t>Death</a:t>
              </a:r>
              <a:r>
                <a:rPr sz="16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from </a:t>
              </a:r>
              <a:r>
                <a:rPr sz="1600" b="1" kern="0" dirty="0">
                  <a:solidFill>
                    <a:srgbClr val="0E3713"/>
                  </a:solidFill>
                  <a:latin typeface="Arial"/>
                  <a:cs typeface="Arial"/>
                </a:rPr>
                <a:t>CV</a:t>
              </a:r>
              <a:r>
                <a:rPr sz="16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 causes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991097" y="2153920"/>
              <a:ext cx="25082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MI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8284718" y="2128267"/>
              <a:ext cx="65913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Stroke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859023" y="4333495"/>
              <a:ext cx="692785" cy="4527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350" algn="ctr">
                <a:spcBef>
                  <a:spcPts val="100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–22%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/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P&lt;0.001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289297" y="4581652"/>
              <a:ext cx="69278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50" algn="ctr">
                <a:spcBef>
                  <a:spcPts val="95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–26%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/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P&lt;0.001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740398" y="4113276"/>
              <a:ext cx="69278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50" algn="ctr">
                <a:spcBef>
                  <a:spcPts val="95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–20%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/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P&lt;0.001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8231124" y="4959350"/>
              <a:ext cx="69278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50" algn="ctr">
                <a:spcBef>
                  <a:spcPts val="95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–32%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/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P&lt;0.001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527608" y="2393877"/>
              <a:ext cx="205184" cy="358267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%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risk</a:t>
              </a:r>
              <a:r>
                <a:rPr sz="14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reduction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for</a:t>
              </a:r>
              <a:r>
                <a:rPr sz="14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treatment</a:t>
              </a:r>
              <a:r>
                <a:rPr sz="14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versus</a:t>
              </a:r>
              <a:r>
                <a:rPr sz="14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placebo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24" name="object 24"/>
            <p:cNvGrpSpPr/>
            <p:nvPr/>
          </p:nvGrpSpPr>
          <p:grpSpPr>
            <a:xfrm>
              <a:off x="3149472" y="2453514"/>
              <a:ext cx="4712970" cy="3300095"/>
              <a:chOff x="1625472" y="2453513"/>
              <a:chExt cx="4712970" cy="3300095"/>
            </a:xfrm>
          </p:grpSpPr>
          <p:sp>
            <p:nvSpPr>
              <p:cNvPr id="25" name="object 25"/>
              <p:cNvSpPr/>
              <p:nvPr/>
            </p:nvSpPr>
            <p:spPr>
              <a:xfrm>
                <a:off x="3371341" y="2453513"/>
                <a:ext cx="295465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2954654" h="139700">
                    <a:moveTo>
                      <a:pt x="0" y="133350"/>
                    </a:moveTo>
                    <a:lnTo>
                      <a:pt x="0" y="0"/>
                    </a:lnTo>
                  </a:path>
                  <a:path w="2954654" h="139700">
                    <a:moveTo>
                      <a:pt x="1496949" y="133350"/>
                    </a:moveTo>
                    <a:lnTo>
                      <a:pt x="1496949" y="0"/>
                    </a:lnTo>
                  </a:path>
                  <a:path w="2954654" h="139700">
                    <a:moveTo>
                      <a:pt x="2954274" y="139700"/>
                    </a:moveTo>
                    <a:lnTo>
                      <a:pt x="2954274" y="6350"/>
                    </a:lnTo>
                  </a:path>
                </a:pathLst>
              </a:custGeom>
              <a:ln w="25400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1772919" y="2580132"/>
                <a:ext cx="0" cy="3173730"/>
              </a:xfrm>
              <a:custGeom>
                <a:avLst/>
                <a:gdLst/>
                <a:ahLst/>
                <a:cxnLst/>
                <a:rect l="l" t="t" r="r" b="b"/>
                <a:pathLst>
                  <a:path h="3173729">
                    <a:moveTo>
                      <a:pt x="0" y="0"/>
                    </a:moveTo>
                    <a:lnTo>
                      <a:pt x="0" y="3173425"/>
                    </a:lnTo>
                  </a:path>
                </a:pathLst>
              </a:custGeom>
              <a:ln w="28575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1638172" y="3332861"/>
                <a:ext cx="161925" cy="239141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2391410">
                    <a:moveTo>
                      <a:pt x="140715" y="752728"/>
                    </a:moveTo>
                    <a:lnTo>
                      <a:pt x="0" y="746251"/>
                    </a:lnTo>
                  </a:path>
                  <a:path w="161925" h="2391410">
                    <a:moveTo>
                      <a:pt x="161544" y="2391397"/>
                    </a:moveTo>
                    <a:lnTo>
                      <a:pt x="20700" y="2384945"/>
                    </a:lnTo>
                  </a:path>
                  <a:path w="161925" h="2391410">
                    <a:moveTo>
                      <a:pt x="152400" y="6476"/>
                    </a:moveTo>
                    <a:lnTo>
                      <a:pt x="11683" y="0"/>
                    </a:lnTo>
                  </a:path>
                  <a:path w="161925" h="2391410">
                    <a:moveTo>
                      <a:pt x="121031" y="1544193"/>
                    </a:moveTo>
                    <a:lnTo>
                      <a:pt x="0" y="1544193"/>
                    </a:lnTo>
                  </a:path>
                </a:pathLst>
              </a:custGeom>
              <a:ln w="25400">
                <a:solidFill>
                  <a:srgbClr val="6CC0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8" name="object 28"/>
            <p:cNvSpPr txBox="1"/>
            <p:nvPr/>
          </p:nvSpPr>
          <p:spPr>
            <a:xfrm>
              <a:off x="2886202" y="3214116"/>
              <a:ext cx="2832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-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886202" y="3967226"/>
              <a:ext cx="2832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-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2867660" y="4781550"/>
              <a:ext cx="2832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-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2871470" y="5606288"/>
              <a:ext cx="321945" cy="41973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43180" algn="r">
                <a:lnSpc>
                  <a:spcPts val="1555"/>
                </a:lnSpc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-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40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5080" algn="r">
                <a:lnSpc>
                  <a:spcPts val="1555"/>
                </a:lnSpc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%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6482" y="6467709"/>
            <a:ext cx="644461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67105"/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1.</a:t>
            </a:r>
            <a:r>
              <a:rPr sz="600" kern="0" spc="-2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Heart Outcomes</a:t>
            </a:r>
            <a:r>
              <a:rPr sz="600" kern="0" spc="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Prevention</a:t>
            </a:r>
            <a:r>
              <a:rPr sz="600" kern="0" spc="-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Evaluation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Study Investigators,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Yusuf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S,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Sleight</a:t>
            </a:r>
            <a:r>
              <a:rPr sz="600" kern="0" spc="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P,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et</a:t>
            </a:r>
            <a:r>
              <a:rPr sz="600" kern="0" spc="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al.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Effects</a:t>
            </a:r>
            <a:r>
              <a:rPr sz="600" kern="0" spc="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of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an 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angiotensin-converting-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enzyme 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inhibitor,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 ramipril,</a:t>
            </a:r>
            <a:r>
              <a:rPr sz="600" kern="0" spc="-3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on</a:t>
            </a:r>
            <a:r>
              <a:rPr sz="600" kern="0" spc="-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cardiovascular</a:t>
            </a:r>
            <a:r>
              <a:rPr sz="600" kern="0" spc="-2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events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in</a:t>
            </a:r>
            <a:r>
              <a:rPr sz="600" kern="0" spc="-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high-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risk</a:t>
            </a:r>
            <a:r>
              <a:rPr sz="600" kern="0" spc="-2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patients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[published correction</a:t>
            </a:r>
            <a:r>
              <a:rPr sz="600" kern="0" spc="-2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appears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in</a:t>
            </a:r>
            <a:r>
              <a:rPr sz="600" kern="0" spc="-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2000</a:t>
            </a:r>
            <a:r>
              <a:rPr sz="600" kern="0" spc="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May</a:t>
            </a:r>
            <a:r>
              <a:rPr sz="600" kern="0" spc="-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4;342(18):1376]</a:t>
            </a:r>
            <a:r>
              <a:rPr sz="600" kern="0" spc="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[published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correction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 appears in</a:t>
            </a:r>
            <a:r>
              <a:rPr sz="600" kern="0" spc="-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N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Engl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J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Med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2000</a:t>
            </a:r>
            <a:r>
              <a:rPr sz="600" kern="0" spc="1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Mar</a:t>
            </a:r>
            <a:r>
              <a:rPr sz="600" kern="0" spc="-2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9;342(10):748].</a:t>
            </a:r>
            <a:r>
              <a:rPr sz="600" kern="0" spc="3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i="1" kern="0" dirty="0">
                <a:solidFill>
                  <a:srgbClr val="0E3713"/>
                </a:solidFill>
                <a:latin typeface="Verdana"/>
                <a:cs typeface="Verdana"/>
              </a:rPr>
              <a:t>N Engl</a:t>
            </a:r>
            <a:r>
              <a:rPr sz="600" i="1" kern="0" spc="-10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i="1" kern="0" dirty="0">
                <a:solidFill>
                  <a:srgbClr val="0E3713"/>
                </a:solidFill>
                <a:latin typeface="Verdana"/>
                <a:cs typeface="Verdana"/>
              </a:rPr>
              <a:t>J</a:t>
            </a:r>
            <a:r>
              <a:rPr sz="600" i="1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i="1" kern="0" dirty="0">
                <a:solidFill>
                  <a:srgbClr val="0E3713"/>
                </a:solidFill>
                <a:latin typeface="Verdana"/>
                <a:cs typeface="Verdana"/>
              </a:rPr>
              <a:t>Med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.</a:t>
            </a:r>
            <a:r>
              <a:rPr sz="600" kern="0" spc="-5" dirty="0">
                <a:solidFill>
                  <a:srgbClr val="0E3713"/>
                </a:solidFill>
                <a:latin typeface="Verdana"/>
                <a:cs typeface="Verdana"/>
              </a:rPr>
              <a:t> </a:t>
            </a:r>
            <a:r>
              <a:rPr sz="600" kern="0" dirty="0">
                <a:solidFill>
                  <a:srgbClr val="0E3713"/>
                </a:solidFill>
                <a:latin typeface="Verdana"/>
                <a:cs typeface="Verdana"/>
              </a:rPr>
              <a:t>2000;342(3):145-</a:t>
            </a:r>
            <a:r>
              <a:rPr sz="600" kern="0" spc="-25" dirty="0">
                <a:solidFill>
                  <a:srgbClr val="0E3713"/>
                </a:solidFill>
                <a:latin typeface="Verdana"/>
                <a:cs typeface="Verdana"/>
              </a:rPr>
              <a:t>153</a:t>
            </a:r>
            <a:endParaRPr sz="600" kern="0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826AEC80-5647-FB7C-E0BB-6F4E9F9B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E7E37D-07A3-8883-82B9-38401FF7460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72A7C5C5-2D0A-2F4E-C607-15FF9F4DC5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C3D6CE-9686-1371-7DF9-BF19FCDC4870}"/>
              </a:ext>
            </a:extLst>
          </p:cNvPr>
          <p:cNvSpPr txBox="1"/>
          <p:nvPr/>
        </p:nvSpPr>
        <p:spPr>
          <a:xfrm>
            <a:off x="841996" y="5975812"/>
            <a:ext cx="5320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CV: cardiovascular, MI: myocardial infraction.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873" y="6436776"/>
            <a:ext cx="56241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/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600" b="1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ONTARGET</a:t>
            </a:r>
            <a:r>
              <a:rPr sz="6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Investigators,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Yusuf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Teo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KK,</a:t>
            </a:r>
            <a:r>
              <a:rPr sz="6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Telmisartan,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ramipril,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or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both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high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risk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vascular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events.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N</a:t>
            </a:r>
            <a:r>
              <a:rPr sz="6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Engl</a:t>
            </a:r>
            <a:r>
              <a:rPr sz="6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600" i="1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Med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2008;358(15):1547-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1559.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34403" y="333715"/>
            <a:ext cx="11125200" cy="970587"/>
          </a:xfrm>
          <a:prstGeom prst="rect">
            <a:avLst/>
          </a:prstGeom>
        </p:spPr>
        <p:txBody>
          <a:bodyPr vert="horz" wrap="square" lIns="0" tIns="303276" rIns="0" bIns="0" rtlCol="0">
            <a:spAutoFit/>
          </a:bodyPr>
          <a:lstStyle/>
          <a:p>
            <a:pPr marL="38100" marR="5080">
              <a:lnSpc>
                <a:spcPts val="2690"/>
              </a:lnSpc>
              <a:spcBef>
                <a:spcPts val="750"/>
              </a:spcBef>
            </a:pPr>
            <a:r>
              <a:rPr sz="2000" spc="-45" dirty="0"/>
              <a:t>ONTARGET:</a:t>
            </a:r>
            <a:r>
              <a:rPr sz="2000" spc="-15" dirty="0"/>
              <a:t> </a:t>
            </a:r>
            <a:r>
              <a:rPr sz="2000" dirty="0"/>
              <a:t>the</a:t>
            </a:r>
            <a:r>
              <a:rPr sz="2000" spc="-15" dirty="0"/>
              <a:t> </a:t>
            </a:r>
            <a:r>
              <a:rPr sz="2000" dirty="0"/>
              <a:t>risk</a:t>
            </a:r>
            <a:r>
              <a:rPr sz="2000" spc="-30" dirty="0"/>
              <a:t> </a:t>
            </a:r>
            <a:r>
              <a:rPr sz="2000" dirty="0"/>
              <a:t>of</a:t>
            </a:r>
            <a:r>
              <a:rPr sz="2000" spc="-5" dirty="0"/>
              <a:t> </a:t>
            </a:r>
            <a:r>
              <a:rPr sz="2000" dirty="0">
                <a:uFill>
                  <a:solidFill>
                    <a:srgbClr val="1B6A24"/>
                  </a:solidFill>
                </a:uFill>
              </a:rPr>
              <a:t>CV</a:t>
            </a:r>
            <a:r>
              <a:rPr sz="2000" spc="-25" dirty="0">
                <a:uFill>
                  <a:solidFill>
                    <a:srgbClr val="1B6A24"/>
                  </a:solidFill>
                </a:uFill>
              </a:rPr>
              <a:t> </a:t>
            </a:r>
            <a:r>
              <a:rPr sz="2000" dirty="0">
                <a:uFill>
                  <a:solidFill>
                    <a:srgbClr val="1B6A24"/>
                  </a:solidFill>
                </a:uFill>
              </a:rPr>
              <a:t>events </a:t>
            </a:r>
            <a:r>
              <a:rPr sz="2000" dirty="0"/>
              <a:t>was</a:t>
            </a:r>
            <a:r>
              <a:rPr sz="2000" spc="-15" dirty="0"/>
              <a:t> </a:t>
            </a:r>
            <a:r>
              <a:rPr sz="2000" dirty="0"/>
              <a:t>similar</a:t>
            </a:r>
            <a:r>
              <a:rPr sz="2000" spc="-30" dirty="0"/>
              <a:t> </a:t>
            </a:r>
            <a:r>
              <a:rPr sz="2000" spc="-25" dirty="0"/>
              <a:t>for </a:t>
            </a:r>
            <a:r>
              <a:rPr sz="2000" dirty="0"/>
              <a:t>patients</a:t>
            </a:r>
            <a:r>
              <a:rPr sz="2000" spc="-5" dirty="0"/>
              <a:t> </a:t>
            </a:r>
            <a:r>
              <a:rPr sz="2000" dirty="0"/>
              <a:t>receiving</a:t>
            </a:r>
            <a:r>
              <a:rPr sz="2000" spc="5" dirty="0"/>
              <a:t> </a:t>
            </a:r>
            <a:r>
              <a:rPr lang="en-US" sz="2000" dirty="0"/>
              <a:t>MICARDIS® (telmisartan)</a:t>
            </a:r>
            <a:r>
              <a:rPr sz="2000" spc="5" dirty="0"/>
              <a:t> </a:t>
            </a:r>
            <a:r>
              <a:rPr sz="2000" dirty="0"/>
              <a:t>vs</a:t>
            </a:r>
            <a:r>
              <a:rPr sz="2000" spc="5" dirty="0"/>
              <a:t> </a:t>
            </a:r>
            <a:r>
              <a:rPr sz="2000" spc="-10" dirty="0"/>
              <a:t>ramipril</a:t>
            </a:r>
            <a:endParaRPr sz="2000" dirty="0"/>
          </a:p>
        </p:txBody>
      </p:sp>
      <p:sp>
        <p:nvSpPr>
          <p:cNvPr id="4" name="object 4"/>
          <p:cNvSpPr/>
          <p:nvPr/>
        </p:nvSpPr>
        <p:spPr>
          <a:xfrm>
            <a:off x="7641590" y="2966124"/>
            <a:ext cx="2688590" cy="953769"/>
          </a:xfrm>
          <a:custGeom>
            <a:avLst/>
            <a:gdLst/>
            <a:ahLst/>
            <a:cxnLst/>
            <a:rect l="l" t="t" r="r" b="b"/>
            <a:pathLst>
              <a:path w="2688590" h="953770">
                <a:moveTo>
                  <a:pt x="0" y="953350"/>
                </a:moveTo>
                <a:lnTo>
                  <a:pt x="2688209" y="953350"/>
                </a:lnTo>
                <a:lnTo>
                  <a:pt x="2688209" y="0"/>
                </a:lnTo>
                <a:lnTo>
                  <a:pt x="0" y="0"/>
                </a:lnTo>
                <a:lnTo>
                  <a:pt x="0" y="95335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4677" y="2994406"/>
            <a:ext cx="251904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Incidence</a:t>
            </a:r>
            <a:r>
              <a:rPr sz="14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4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primary</a:t>
            </a:r>
            <a:r>
              <a:rPr sz="14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outcome:</a:t>
            </a:r>
            <a:r>
              <a:rPr sz="1350" kern="0" spc="-15" baseline="24691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350" kern="0" baseline="24691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0077" y="3207766"/>
            <a:ext cx="1023619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Telmisartan Ramipril Combination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33635" y="3207766"/>
            <a:ext cx="53086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16.7%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/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16.5%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/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16.3%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6983" y="1374649"/>
            <a:ext cx="6324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Composite</a:t>
            </a:r>
            <a:r>
              <a:rPr sz="16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CV</a:t>
            </a:r>
            <a:r>
              <a:rPr sz="16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death,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MI,</a:t>
            </a:r>
            <a:r>
              <a:rPr sz="16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stroke,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or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hospitalisation</a:t>
            </a:r>
            <a:r>
              <a:rPr sz="16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heart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failure</a:t>
            </a:r>
            <a:r>
              <a:rPr sz="1575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7203" y="2040129"/>
            <a:ext cx="1783714" cy="64833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spcBef>
                <a:spcPts val="360"/>
              </a:spcBef>
            </a:pPr>
            <a:r>
              <a:rPr sz="1200" kern="0" spc="-20" dirty="0">
                <a:solidFill>
                  <a:srgbClr val="1B6A24"/>
                </a:solidFill>
                <a:latin typeface="Arial"/>
                <a:cs typeface="Arial"/>
              </a:rPr>
              <a:t>Telmisartan</a:t>
            </a:r>
            <a:r>
              <a:rPr sz="1200" kern="0" spc="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(80</a:t>
            </a:r>
            <a:r>
              <a:rPr sz="1200" kern="0" spc="2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spc="-25" dirty="0">
                <a:solidFill>
                  <a:srgbClr val="1B6A24"/>
                </a:solidFill>
                <a:latin typeface="Arial"/>
                <a:cs typeface="Arial"/>
              </a:rPr>
              <a:t>mg)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200"/>
              </a:spcBef>
            </a:pPr>
            <a:r>
              <a:rPr sz="1200" kern="0" dirty="0">
                <a:solidFill>
                  <a:srgbClr val="006FC0"/>
                </a:solidFill>
                <a:latin typeface="Arial"/>
                <a:cs typeface="Arial"/>
              </a:rPr>
              <a:t>Ramipril</a:t>
            </a:r>
            <a:r>
              <a:rPr sz="1200" kern="0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06FC0"/>
                </a:solidFill>
                <a:latin typeface="Arial"/>
                <a:cs typeface="Arial"/>
              </a:rPr>
              <a:t>(10</a:t>
            </a:r>
            <a:r>
              <a:rPr sz="1200" kern="0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kern="0" spc="-25" dirty="0">
                <a:solidFill>
                  <a:srgbClr val="006FC0"/>
                </a:solidFill>
                <a:latin typeface="Arial"/>
                <a:cs typeface="Arial"/>
              </a:rPr>
              <a:t>mg) </a:t>
            </a:r>
            <a:r>
              <a:rPr sz="1200" kern="0" spc="-20" dirty="0">
                <a:solidFill>
                  <a:srgbClr val="39B549"/>
                </a:solidFill>
                <a:latin typeface="Arial"/>
                <a:cs typeface="Arial"/>
              </a:rPr>
              <a:t>Telmisartan</a:t>
            </a:r>
            <a:r>
              <a:rPr sz="1200" kern="0" dirty="0">
                <a:solidFill>
                  <a:srgbClr val="39B549"/>
                </a:solidFill>
                <a:latin typeface="Arial"/>
                <a:cs typeface="Arial"/>
              </a:rPr>
              <a:t> plus</a:t>
            </a:r>
            <a:r>
              <a:rPr sz="1200" kern="0" spc="10" dirty="0">
                <a:solidFill>
                  <a:srgbClr val="39B549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39B549"/>
                </a:solidFill>
                <a:latin typeface="Arial"/>
                <a:cs typeface="Arial"/>
              </a:rPr>
              <a:t>Ramipril*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22064" y="1932432"/>
            <a:ext cx="6292850" cy="2529840"/>
            <a:chOff x="2298064" y="1932432"/>
            <a:chExt cx="6292850" cy="25298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376" y="2004060"/>
              <a:ext cx="4692650" cy="23862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8064" y="1938782"/>
              <a:ext cx="4758055" cy="2523490"/>
            </a:xfrm>
            <a:custGeom>
              <a:avLst/>
              <a:gdLst/>
              <a:ahLst/>
              <a:cxnLst/>
              <a:rect l="l" t="t" r="r" b="b"/>
              <a:pathLst>
                <a:path w="4758055" h="2523490">
                  <a:moveTo>
                    <a:pt x="3175" y="2443606"/>
                  </a:moveTo>
                  <a:lnTo>
                    <a:pt x="4757674" y="2443606"/>
                  </a:lnTo>
                </a:path>
                <a:path w="4758055" h="2523490">
                  <a:moveTo>
                    <a:pt x="80899" y="2523109"/>
                  </a:moveTo>
                  <a:lnTo>
                    <a:pt x="80899" y="5587"/>
                  </a:lnTo>
                </a:path>
                <a:path w="4758055" h="2523490">
                  <a:moveTo>
                    <a:pt x="0" y="0"/>
                  </a:moveTo>
                  <a:lnTo>
                    <a:pt x="77724" y="0"/>
                  </a:lnTo>
                </a:path>
                <a:path w="4758055" h="2523490">
                  <a:moveTo>
                    <a:pt x="0" y="610869"/>
                  </a:moveTo>
                  <a:lnTo>
                    <a:pt x="77724" y="610869"/>
                  </a:lnTo>
                </a:path>
                <a:path w="4758055" h="2523490">
                  <a:moveTo>
                    <a:pt x="0" y="1221739"/>
                  </a:moveTo>
                  <a:lnTo>
                    <a:pt x="77724" y="1221739"/>
                  </a:lnTo>
                </a:path>
                <a:path w="4758055" h="2523490">
                  <a:moveTo>
                    <a:pt x="0" y="1832609"/>
                  </a:moveTo>
                  <a:lnTo>
                    <a:pt x="77724" y="1832609"/>
                  </a:lnTo>
                </a:path>
                <a:path w="4758055" h="2523490">
                  <a:moveTo>
                    <a:pt x="1017524" y="2517520"/>
                  </a:moveTo>
                  <a:lnTo>
                    <a:pt x="1017524" y="2443606"/>
                  </a:lnTo>
                </a:path>
                <a:path w="4758055" h="2523490">
                  <a:moveTo>
                    <a:pt x="1955800" y="2511932"/>
                  </a:moveTo>
                  <a:lnTo>
                    <a:pt x="1955800" y="2443606"/>
                  </a:lnTo>
                </a:path>
                <a:path w="4758055" h="2523490">
                  <a:moveTo>
                    <a:pt x="2881249" y="2511932"/>
                  </a:moveTo>
                  <a:lnTo>
                    <a:pt x="2881249" y="2443606"/>
                  </a:lnTo>
                </a:path>
                <a:path w="4758055" h="2523490">
                  <a:moveTo>
                    <a:pt x="3819525" y="2511932"/>
                  </a:moveTo>
                  <a:lnTo>
                    <a:pt x="3819525" y="2443606"/>
                  </a:lnTo>
                </a:path>
                <a:path w="4758055" h="2523490">
                  <a:moveTo>
                    <a:pt x="4751324" y="2517520"/>
                  </a:moveTo>
                  <a:lnTo>
                    <a:pt x="4751324" y="2443606"/>
                  </a:lnTo>
                </a:path>
              </a:pathLst>
            </a:custGeom>
            <a:ln w="12700">
              <a:solidFill>
                <a:srgbClr val="0E3713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06196" y="2699092"/>
              <a:ext cx="1984375" cy="213995"/>
            </a:xfrm>
            <a:custGeom>
              <a:avLst/>
              <a:gdLst/>
              <a:ahLst/>
              <a:cxnLst/>
              <a:rect l="l" t="t" r="r" b="b"/>
              <a:pathLst>
                <a:path w="1984375" h="213994">
                  <a:moveTo>
                    <a:pt x="1984095" y="0"/>
                  </a:moveTo>
                  <a:lnTo>
                    <a:pt x="0" y="0"/>
                  </a:lnTo>
                  <a:lnTo>
                    <a:pt x="0" y="213664"/>
                  </a:lnTo>
                  <a:lnTo>
                    <a:pt x="1984095" y="213664"/>
                  </a:lnTo>
                  <a:lnTo>
                    <a:pt x="1984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42511" y="4480052"/>
            <a:ext cx="1244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0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71898" y="4478782"/>
            <a:ext cx="1244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7162" y="4485133"/>
            <a:ext cx="1431925" cy="450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460">
              <a:lnSpc>
                <a:spcPts val="1670"/>
              </a:lnSpc>
              <a:spcBef>
                <a:spcPts val="95"/>
              </a:spcBef>
              <a:tabLst>
                <a:tab pos="1166495" algn="l"/>
              </a:tabLst>
            </a:pPr>
            <a:r>
              <a:rPr sz="1400" kern="0" spc="-50" dirty="0">
                <a:solidFill>
                  <a:srgbClr val="0E3713"/>
                </a:solidFill>
                <a:latin typeface="Arial"/>
                <a:cs typeface="Arial"/>
              </a:rPr>
              <a:t>2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	</a:t>
            </a:r>
            <a:r>
              <a:rPr sz="1400" kern="0" spc="-50" dirty="0">
                <a:solidFill>
                  <a:srgbClr val="0E3713"/>
                </a:solidFill>
                <a:latin typeface="Arial"/>
                <a:cs typeface="Arial"/>
              </a:rPr>
              <a:t>3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Years</a:t>
            </a:r>
            <a:r>
              <a:rPr sz="14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follow-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up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9867" y="4480052"/>
            <a:ext cx="1244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4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9000" y="4478782"/>
            <a:ext cx="1244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5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7620" y="2247195"/>
            <a:ext cx="205184" cy="18980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Cumulative</a:t>
            </a:r>
            <a:r>
              <a:rPr sz="1400" kern="0" spc="-4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hazard</a:t>
            </a:r>
            <a:r>
              <a:rPr sz="14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ratio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2517" y="4277614"/>
            <a:ext cx="3721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0.00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82518" y="3674364"/>
            <a:ext cx="3727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0.05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2517" y="3046730"/>
            <a:ext cx="3721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0.10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82517" y="2443733"/>
            <a:ext cx="3721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0.15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82517" y="1840738"/>
            <a:ext cx="3721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0.20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33016" y="4758944"/>
            <a:ext cx="57531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b="1" kern="0" dirty="0">
                <a:solidFill>
                  <a:srgbClr val="0E3713"/>
                </a:solidFill>
                <a:latin typeface="Arial"/>
                <a:cs typeface="Arial"/>
              </a:rPr>
              <a:t>N</a:t>
            </a:r>
            <a:r>
              <a:rPr sz="11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100" b="1" kern="0" dirty="0">
                <a:solidFill>
                  <a:srgbClr val="0E3713"/>
                </a:solidFill>
                <a:latin typeface="Arial"/>
                <a:cs typeface="Arial"/>
              </a:rPr>
              <a:t>at</a:t>
            </a:r>
            <a:r>
              <a:rPr sz="11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100" b="1" kern="0" spc="-20" dirty="0">
                <a:solidFill>
                  <a:srgbClr val="0E3713"/>
                </a:solidFill>
                <a:latin typeface="Arial"/>
                <a:cs typeface="Arial"/>
              </a:rPr>
              <a:t>risk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49192"/>
              </p:ext>
            </p:extLst>
          </p:nvPr>
        </p:nvGraphicFramePr>
        <p:xfrm>
          <a:off x="2004569" y="4978401"/>
          <a:ext cx="7633333" cy="839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0609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100" spc="-1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Telmisartan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8542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8177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7778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685" marB="0"/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7420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7939" marB="0"/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7051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1687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14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Ramipril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8576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8214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7832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7472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7093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1703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2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Telmisartan</a:t>
                      </a:r>
                      <a:r>
                        <a:rPr sz="1100" spc="-5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plus</a:t>
                      </a:r>
                      <a:r>
                        <a:rPr sz="1100" spc="-4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ramipril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8502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8133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7738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7375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7022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20" dirty="0">
                          <a:solidFill>
                            <a:srgbClr val="0E3713"/>
                          </a:solidFill>
                          <a:latin typeface="Arial"/>
                          <a:cs typeface="Arial"/>
                        </a:rPr>
                        <a:t>1718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 dirty="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" name="Picture 4">
            <a:extLst>
              <a:ext uri="{FF2B5EF4-FFF2-40B4-BE49-F238E27FC236}">
                <a16:creationId xmlns:a16="http://schemas.microsoft.com/office/drawing/2014/main" id="{239E0757-6F77-E816-133D-95ADCBE47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A17BCF-4A43-07ED-C602-E31DC73091A0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ADBBE-D6E2-FFD7-5E17-CE5C22766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30AC51-5F92-DDA9-3A95-E6140A93AEC6}"/>
              </a:ext>
            </a:extLst>
          </p:cNvPr>
          <p:cNvSpPr txBox="1"/>
          <p:nvPr/>
        </p:nvSpPr>
        <p:spPr>
          <a:xfrm>
            <a:off x="767697" y="5837452"/>
            <a:ext cx="9190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*Combination</a:t>
            </a:r>
            <a:r>
              <a:rPr lang="en-US" sz="10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therapy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(telmisartan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plus</a:t>
            </a:r>
            <a:r>
              <a:rPr lang="en-US" sz="10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ramipril)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was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associated</a:t>
            </a:r>
            <a:r>
              <a:rPr lang="en-US" sz="10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increased</a:t>
            </a:r>
            <a:r>
              <a:rPr lang="en-US" sz="10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AEs;</a:t>
            </a:r>
            <a:r>
              <a:rPr lang="en-US" sz="10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as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lang="en-US" sz="10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result,</a:t>
            </a:r>
            <a:r>
              <a:rPr lang="en-US" sz="10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this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combination</a:t>
            </a:r>
            <a:r>
              <a:rPr lang="en-US" sz="10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is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80808"/>
                </a:solidFill>
                <a:latin typeface="Arial"/>
                <a:cs typeface="Arial"/>
              </a:rPr>
              <a:t>not</a:t>
            </a:r>
            <a:r>
              <a:rPr lang="en-US" sz="10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lang="en-US" sz="1000" kern="0" spc="-10" dirty="0">
                <a:solidFill>
                  <a:srgbClr val="080808"/>
                </a:solidFill>
                <a:latin typeface="Arial"/>
                <a:cs typeface="Arial"/>
              </a:rPr>
              <a:t>recommended.</a:t>
            </a:r>
            <a:endParaRPr lang="en-US"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E378A-0D08-3FA6-9D56-1D19F67A3711}"/>
              </a:ext>
            </a:extLst>
          </p:cNvPr>
          <p:cNvSpPr txBox="1"/>
          <p:nvPr/>
        </p:nvSpPr>
        <p:spPr>
          <a:xfrm>
            <a:off x="841996" y="5975812"/>
            <a:ext cx="5320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CV: cardiovascular, MI: myocardial infraction.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82251" y="258550"/>
            <a:ext cx="8678841" cy="70660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750"/>
              </a:spcBef>
            </a:pPr>
            <a:r>
              <a:rPr lang="en-US" sz="2000" spc="-10" dirty="0">
                <a:solidFill>
                  <a:srgbClr val="FF0000"/>
                </a:solidFill>
              </a:rPr>
              <a:t>MICARDIS® (telmisartan)</a:t>
            </a:r>
            <a:r>
              <a:rPr sz="2000" spc="-10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is</a:t>
            </a:r>
            <a:r>
              <a:rPr sz="2000" spc="-15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the</a:t>
            </a:r>
            <a:r>
              <a:rPr sz="2000" spc="-15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only</a:t>
            </a:r>
            <a:r>
              <a:rPr sz="2000" spc="-114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ARB</a:t>
            </a:r>
            <a:r>
              <a:rPr sz="2000" spc="-15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approved</a:t>
            </a:r>
            <a:r>
              <a:rPr sz="2000" spc="-10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for</a:t>
            </a:r>
            <a:r>
              <a:rPr sz="2000" spc="-10" dirty="0">
                <a:solidFill>
                  <a:srgbClr val="FF0000"/>
                </a:solidFill>
              </a:rPr>
              <a:t> </a:t>
            </a:r>
            <a:r>
              <a:rPr sz="2000" spc="-25" dirty="0">
                <a:solidFill>
                  <a:srgbClr val="FF0000"/>
                </a:solidFill>
              </a:rPr>
              <a:t>CV </a:t>
            </a:r>
            <a:r>
              <a:rPr sz="2000" spc="-10" dirty="0">
                <a:solidFill>
                  <a:srgbClr val="FF0000"/>
                </a:solidFill>
              </a:rPr>
              <a:t>prevention</a:t>
            </a:r>
            <a:endParaRPr sz="2000" dirty="0"/>
          </a:p>
          <a:p>
            <a:pPr marL="12700">
              <a:lnSpc>
                <a:spcPts val="2150"/>
              </a:lnSpc>
            </a:pPr>
            <a:r>
              <a:rPr sz="1800" dirty="0"/>
              <a:t>(based on</a:t>
            </a:r>
            <a:r>
              <a:rPr sz="1800" spc="-10" dirty="0"/>
              <a:t> </a:t>
            </a:r>
            <a:r>
              <a:rPr sz="1800" dirty="0"/>
              <a:t>evidence from</a:t>
            </a:r>
            <a:r>
              <a:rPr sz="1800" spc="-25" dirty="0"/>
              <a:t> </a:t>
            </a:r>
            <a:r>
              <a:rPr sz="1800" dirty="0"/>
              <a:t>the</a:t>
            </a:r>
            <a:r>
              <a:rPr sz="1800" spc="-5" dirty="0"/>
              <a:t> </a:t>
            </a:r>
            <a:r>
              <a:rPr sz="1800" spc="-10" dirty="0"/>
              <a:t>ONTARGET</a:t>
            </a:r>
            <a:r>
              <a:rPr sz="1800" spc="-15" dirty="0"/>
              <a:t> </a:t>
            </a:r>
            <a:r>
              <a:rPr sz="1800" dirty="0"/>
              <a:t>trial</a:t>
            </a:r>
            <a:r>
              <a:rPr sz="1800" spc="-10" dirty="0"/>
              <a:t> program)</a:t>
            </a:r>
            <a:endParaRPr sz="1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92376" y="1079487"/>
            <a:ext cx="8854440" cy="4801870"/>
            <a:chOff x="160718" y="1344041"/>
            <a:chExt cx="8854440" cy="4801870"/>
          </a:xfrm>
        </p:grpSpPr>
        <p:sp>
          <p:nvSpPr>
            <p:cNvPr id="4" name="object 4"/>
            <p:cNvSpPr/>
            <p:nvPr/>
          </p:nvSpPr>
          <p:spPr>
            <a:xfrm>
              <a:off x="1302130" y="1388605"/>
              <a:ext cx="2757170" cy="588010"/>
            </a:xfrm>
            <a:custGeom>
              <a:avLst/>
              <a:gdLst/>
              <a:ahLst/>
              <a:cxnLst/>
              <a:rect l="l" t="t" r="r" b="b"/>
              <a:pathLst>
                <a:path w="2757170" h="588010">
                  <a:moveTo>
                    <a:pt x="0" y="587641"/>
                  </a:moveTo>
                  <a:lnTo>
                    <a:pt x="2757043" y="587641"/>
                  </a:lnTo>
                  <a:lnTo>
                    <a:pt x="2757043" y="0"/>
                  </a:lnTo>
                  <a:lnTo>
                    <a:pt x="0" y="0"/>
                  </a:lnTo>
                  <a:lnTo>
                    <a:pt x="0" y="587641"/>
                  </a:lnTo>
                  <a:close/>
                </a:path>
              </a:pathLst>
            </a:custGeom>
            <a:solidFill>
              <a:srgbClr val="0063A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2131" y="1976246"/>
              <a:ext cx="2757170" cy="741680"/>
            </a:xfrm>
            <a:custGeom>
              <a:avLst/>
              <a:gdLst/>
              <a:ahLst/>
              <a:cxnLst/>
              <a:rect l="l" t="t" r="r" b="b"/>
              <a:pathLst>
                <a:path w="2757170" h="741680">
                  <a:moveTo>
                    <a:pt x="833221" y="0"/>
                  </a:moveTo>
                  <a:lnTo>
                    <a:pt x="0" y="0"/>
                  </a:lnTo>
                  <a:lnTo>
                    <a:pt x="0" y="741299"/>
                  </a:lnTo>
                  <a:lnTo>
                    <a:pt x="833221" y="741299"/>
                  </a:lnTo>
                  <a:lnTo>
                    <a:pt x="833221" y="0"/>
                  </a:lnTo>
                  <a:close/>
                </a:path>
                <a:path w="2757170" h="741680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741299"/>
                  </a:lnTo>
                  <a:lnTo>
                    <a:pt x="1814195" y="741299"/>
                  </a:lnTo>
                  <a:lnTo>
                    <a:pt x="2757043" y="741299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3418" y="2755531"/>
              <a:ext cx="1052830" cy="418465"/>
            </a:xfrm>
            <a:custGeom>
              <a:avLst/>
              <a:gdLst/>
              <a:ahLst/>
              <a:cxnLst/>
              <a:rect l="l" t="t" r="r" b="b"/>
              <a:pathLst>
                <a:path w="1052830" h="418464">
                  <a:moveTo>
                    <a:pt x="1052512" y="0"/>
                  </a:moveTo>
                  <a:lnTo>
                    <a:pt x="0" y="0"/>
                  </a:lnTo>
                  <a:lnTo>
                    <a:pt x="0" y="102489"/>
                  </a:lnTo>
                  <a:lnTo>
                    <a:pt x="0" y="376847"/>
                  </a:lnTo>
                  <a:lnTo>
                    <a:pt x="0" y="418198"/>
                  </a:lnTo>
                  <a:lnTo>
                    <a:pt x="1052512" y="418198"/>
                  </a:lnTo>
                  <a:lnTo>
                    <a:pt x="1052512" y="376847"/>
                  </a:lnTo>
                  <a:lnTo>
                    <a:pt x="1052512" y="102489"/>
                  </a:lnTo>
                  <a:lnTo>
                    <a:pt x="1052512" y="0"/>
                  </a:lnTo>
                  <a:close/>
                </a:path>
              </a:pathLst>
            </a:custGeom>
            <a:solidFill>
              <a:srgbClr val="129A4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3418" y="3173742"/>
              <a:ext cx="1052830" cy="2927985"/>
            </a:xfrm>
            <a:custGeom>
              <a:avLst/>
              <a:gdLst/>
              <a:ahLst/>
              <a:cxnLst/>
              <a:rect l="l" t="t" r="r" b="b"/>
              <a:pathLst>
                <a:path w="1052830" h="2927985">
                  <a:moveTo>
                    <a:pt x="1052512" y="1672844"/>
                  </a:moveTo>
                  <a:lnTo>
                    <a:pt x="0" y="1672844"/>
                  </a:lnTo>
                  <a:lnTo>
                    <a:pt x="0" y="1775307"/>
                  </a:lnTo>
                  <a:lnTo>
                    <a:pt x="0" y="2039137"/>
                  </a:lnTo>
                  <a:lnTo>
                    <a:pt x="0" y="2927439"/>
                  </a:lnTo>
                  <a:lnTo>
                    <a:pt x="1052512" y="2927439"/>
                  </a:lnTo>
                  <a:lnTo>
                    <a:pt x="1052512" y="1775307"/>
                  </a:lnTo>
                  <a:lnTo>
                    <a:pt x="1052512" y="1672844"/>
                  </a:lnTo>
                  <a:close/>
                </a:path>
                <a:path w="1052830" h="2927985">
                  <a:moveTo>
                    <a:pt x="1052512" y="1254633"/>
                  </a:moveTo>
                  <a:lnTo>
                    <a:pt x="0" y="1254633"/>
                  </a:lnTo>
                  <a:lnTo>
                    <a:pt x="0" y="1350581"/>
                  </a:lnTo>
                  <a:lnTo>
                    <a:pt x="0" y="1597380"/>
                  </a:lnTo>
                  <a:lnTo>
                    <a:pt x="0" y="1672831"/>
                  </a:lnTo>
                  <a:lnTo>
                    <a:pt x="1052512" y="1672831"/>
                  </a:lnTo>
                  <a:lnTo>
                    <a:pt x="1052512" y="1597380"/>
                  </a:lnTo>
                  <a:lnTo>
                    <a:pt x="1052512" y="1350581"/>
                  </a:lnTo>
                  <a:lnTo>
                    <a:pt x="1052512" y="1254633"/>
                  </a:lnTo>
                  <a:close/>
                </a:path>
                <a:path w="1052830" h="2927985">
                  <a:moveTo>
                    <a:pt x="1052512" y="836422"/>
                  </a:moveTo>
                  <a:lnTo>
                    <a:pt x="0" y="836422"/>
                  </a:lnTo>
                  <a:lnTo>
                    <a:pt x="0" y="923671"/>
                  </a:lnTo>
                  <a:lnTo>
                    <a:pt x="0" y="1184249"/>
                  </a:lnTo>
                  <a:lnTo>
                    <a:pt x="0" y="1254620"/>
                  </a:lnTo>
                  <a:lnTo>
                    <a:pt x="1052512" y="1254620"/>
                  </a:lnTo>
                  <a:lnTo>
                    <a:pt x="1052512" y="1184249"/>
                  </a:lnTo>
                  <a:lnTo>
                    <a:pt x="1052512" y="923671"/>
                  </a:lnTo>
                  <a:lnTo>
                    <a:pt x="1052512" y="836422"/>
                  </a:lnTo>
                  <a:close/>
                </a:path>
                <a:path w="1052830" h="2927985">
                  <a:moveTo>
                    <a:pt x="1052512" y="418223"/>
                  </a:moveTo>
                  <a:lnTo>
                    <a:pt x="0" y="418223"/>
                  </a:lnTo>
                  <a:lnTo>
                    <a:pt x="0" y="565632"/>
                  </a:lnTo>
                  <a:lnTo>
                    <a:pt x="0" y="736688"/>
                  </a:lnTo>
                  <a:lnTo>
                    <a:pt x="0" y="836409"/>
                  </a:lnTo>
                  <a:lnTo>
                    <a:pt x="1052512" y="836409"/>
                  </a:lnTo>
                  <a:lnTo>
                    <a:pt x="1052512" y="736688"/>
                  </a:lnTo>
                  <a:lnTo>
                    <a:pt x="1052512" y="565632"/>
                  </a:lnTo>
                  <a:lnTo>
                    <a:pt x="1052512" y="418223"/>
                  </a:lnTo>
                  <a:close/>
                </a:path>
                <a:path w="1052830" h="2927985">
                  <a:moveTo>
                    <a:pt x="1052512" y="0"/>
                  </a:moveTo>
                  <a:lnTo>
                    <a:pt x="0" y="0"/>
                  </a:lnTo>
                  <a:lnTo>
                    <a:pt x="0" y="138722"/>
                  </a:lnTo>
                  <a:lnTo>
                    <a:pt x="0" y="371767"/>
                  </a:lnTo>
                  <a:lnTo>
                    <a:pt x="0" y="418198"/>
                  </a:lnTo>
                  <a:lnTo>
                    <a:pt x="1052512" y="418198"/>
                  </a:lnTo>
                  <a:lnTo>
                    <a:pt x="1052512" y="371767"/>
                  </a:lnTo>
                  <a:lnTo>
                    <a:pt x="1052512" y="138722"/>
                  </a:lnTo>
                  <a:lnTo>
                    <a:pt x="1052512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02131" y="2793745"/>
              <a:ext cx="2757170" cy="380365"/>
            </a:xfrm>
            <a:custGeom>
              <a:avLst/>
              <a:gdLst/>
              <a:ahLst/>
              <a:cxnLst/>
              <a:rect l="l" t="t" r="r" b="b"/>
              <a:pathLst>
                <a:path w="2757170" h="380364">
                  <a:moveTo>
                    <a:pt x="833221" y="0"/>
                  </a:moveTo>
                  <a:lnTo>
                    <a:pt x="0" y="0"/>
                  </a:lnTo>
                  <a:lnTo>
                    <a:pt x="0" y="379984"/>
                  </a:lnTo>
                  <a:lnTo>
                    <a:pt x="833221" y="379984"/>
                  </a:lnTo>
                  <a:lnTo>
                    <a:pt x="833221" y="0"/>
                  </a:lnTo>
                  <a:close/>
                </a:path>
                <a:path w="2757170" h="380364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379984"/>
                  </a:lnTo>
                  <a:lnTo>
                    <a:pt x="1814195" y="379984"/>
                  </a:lnTo>
                  <a:lnTo>
                    <a:pt x="2757043" y="379984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302131" y="3173742"/>
              <a:ext cx="2757170" cy="418465"/>
            </a:xfrm>
            <a:custGeom>
              <a:avLst/>
              <a:gdLst/>
              <a:ahLst/>
              <a:cxnLst/>
              <a:rect l="l" t="t" r="r" b="b"/>
              <a:pathLst>
                <a:path w="2757170" h="418464">
                  <a:moveTo>
                    <a:pt x="833221" y="0"/>
                  </a:moveTo>
                  <a:lnTo>
                    <a:pt x="0" y="0"/>
                  </a:lnTo>
                  <a:lnTo>
                    <a:pt x="0" y="418198"/>
                  </a:lnTo>
                  <a:lnTo>
                    <a:pt x="833221" y="418198"/>
                  </a:lnTo>
                  <a:lnTo>
                    <a:pt x="833221" y="0"/>
                  </a:lnTo>
                  <a:close/>
                </a:path>
                <a:path w="2757170" h="418464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418198"/>
                  </a:lnTo>
                  <a:lnTo>
                    <a:pt x="1814195" y="418198"/>
                  </a:lnTo>
                  <a:lnTo>
                    <a:pt x="2757043" y="418198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2131" y="3591966"/>
              <a:ext cx="2757170" cy="418465"/>
            </a:xfrm>
            <a:custGeom>
              <a:avLst/>
              <a:gdLst/>
              <a:ahLst/>
              <a:cxnLst/>
              <a:rect l="l" t="t" r="r" b="b"/>
              <a:pathLst>
                <a:path w="2757170" h="418464">
                  <a:moveTo>
                    <a:pt x="833221" y="0"/>
                  </a:moveTo>
                  <a:lnTo>
                    <a:pt x="0" y="0"/>
                  </a:lnTo>
                  <a:lnTo>
                    <a:pt x="0" y="418185"/>
                  </a:lnTo>
                  <a:lnTo>
                    <a:pt x="833221" y="418185"/>
                  </a:lnTo>
                  <a:lnTo>
                    <a:pt x="833221" y="0"/>
                  </a:lnTo>
                  <a:close/>
                </a:path>
                <a:path w="2757170" h="418464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418185"/>
                  </a:lnTo>
                  <a:lnTo>
                    <a:pt x="1814195" y="418185"/>
                  </a:lnTo>
                  <a:lnTo>
                    <a:pt x="2757043" y="418185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131" y="4010164"/>
              <a:ext cx="2757170" cy="418465"/>
            </a:xfrm>
            <a:custGeom>
              <a:avLst/>
              <a:gdLst/>
              <a:ahLst/>
              <a:cxnLst/>
              <a:rect l="l" t="t" r="r" b="b"/>
              <a:pathLst>
                <a:path w="2757170" h="418464">
                  <a:moveTo>
                    <a:pt x="833221" y="0"/>
                  </a:moveTo>
                  <a:lnTo>
                    <a:pt x="0" y="0"/>
                  </a:lnTo>
                  <a:lnTo>
                    <a:pt x="0" y="418198"/>
                  </a:lnTo>
                  <a:lnTo>
                    <a:pt x="833221" y="418198"/>
                  </a:lnTo>
                  <a:lnTo>
                    <a:pt x="833221" y="0"/>
                  </a:lnTo>
                  <a:close/>
                </a:path>
                <a:path w="2757170" h="418464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418198"/>
                  </a:lnTo>
                  <a:lnTo>
                    <a:pt x="1814195" y="418198"/>
                  </a:lnTo>
                  <a:lnTo>
                    <a:pt x="2757043" y="418198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131" y="4428375"/>
              <a:ext cx="2757170" cy="836930"/>
            </a:xfrm>
            <a:custGeom>
              <a:avLst/>
              <a:gdLst/>
              <a:ahLst/>
              <a:cxnLst/>
              <a:rect l="l" t="t" r="r" b="b"/>
              <a:pathLst>
                <a:path w="2757170" h="836929">
                  <a:moveTo>
                    <a:pt x="833221" y="418211"/>
                  </a:moveTo>
                  <a:lnTo>
                    <a:pt x="0" y="418211"/>
                  </a:lnTo>
                  <a:lnTo>
                    <a:pt x="0" y="836409"/>
                  </a:lnTo>
                  <a:lnTo>
                    <a:pt x="833221" y="836409"/>
                  </a:lnTo>
                  <a:lnTo>
                    <a:pt x="833221" y="418211"/>
                  </a:lnTo>
                  <a:close/>
                </a:path>
                <a:path w="2757170" h="836929">
                  <a:moveTo>
                    <a:pt x="833221" y="0"/>
                  </a:moveTo>
                  <a:lnTo>
                    <a:pt x="0" y="0"/>
                  </a:lnTo>
                  <a:lnTo>
                    <a:pt x="0" y="418198"/>
                  </a:lnTo>
                  <a:lnTo>
                    <a:pt x="833221" y="418198"/>
                  </a:lnTo>
                  <a:lnTo>
                    <a:pt x="833221" y="0"/>
                  </a:lnTo>
                  <a:close/>
                </a:path>
                <a:path w="2757170" h="836929">
                  <a:moveTo>
                    <a:pt x="2757043" y="418211"/>
                  </a:moveTo>
                  <a:lnTo>
                    <a:pt x="1814195" y="418211"/>
                  </a:lnTo>
                  <a:lnTo>
                    <a:pt x="833247" y="418211"/>
                  </a:lnTo>
                  <a:lnTo>
                    <a:pt x="833247" y="836409"/>
                  </a:lnTo>
                  <a:lnTo>
                    <a:pt x="1814195" y="836409"/>
                  </a:lnTo>
                  <a:lnTo>
                    <a:pt x="2757043" y="836409"/>
                  </a:lnTo>
                  <a:lnTo>
                    <a:pt x="2757043" y="418211"/>
                  </a:lnTo>
                  <a:close/>
                </a:path>
                <a:path w="2757170" h="836929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418198"/>
                  </a:lnTo>
                  <a:lnTo>
                    <a:pt x="1814195" y="418198"/>
                  </a:lnTo>
                  <a:lnTo>
                    <a:pt x="2757043" y="418198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131" y="5264785"/>
              <a:ext cx="2757170" cy="418465"/>
            </a:xfrm>
            <a:custGeom>
              <a:avLst/>
              <a:gdLst/>
              <a:ahLst/>
              <a:cxnLst/>
              <a:rect l="l" t="t" r="r" b="b"/>
              <a:pathLst>
                <a:path w="2757170" h="418464">
                  <a:moveTo>
                    <a:pt x="833221" y="0"/>
                  </a:moveTo>
                  <a:lnTo>
                    <a:pt x="0" y="0"/>
                  </a:lnTo>
                  <a:lnTo>
                    <a:pt x="0" y="418198"/>
                  </a:lnTo>
                  <a:lnTo>
                    <a:pt x="833221" y="418198"/>
                  </a:lnTo>
                  <a:lnTo>
                    <a:pt x="833221" y="0"/>
                  </a:lnTo>
                  <a:close/>
                </a:path>
                <a:path w="2757170" h="418464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418198"/>
                  </a:lnTo>
                  <a:lnTo>
                    <a:pt x="1814195" y="418198"/>
                  </a:lnTo>
                  <a:lnTo>
                    <a:pt x="2757043" y="418198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02131" y="5682983"/>
              <a:ext cx="2757170" cy="418465"/>
            </a:xfrm>
            <a:custGeom>
              <a:avLst/>
              <a:gdLst/>
              <a:ahLst/>
              <a:cxnLst/>
              <a:rect l="l" t="t" r="r" b="b"/>
              <a:pathLst>
                <a:path w="2757170" h="418464">
                  <a:moveTo>
                    <a:pt x="833221" y="0"/>
                  </a:moveTo>
                  <a:lnTo>
                    <a:pt x="0" y="0"/>
                  </a:lnTo>
                  <a:lnTo>
                    <a:pt x="0" y="418198"/>
                  </a:lnTo>
                  <a:lnTo>
                    <a:pt x="833221" y="418198"/>
                  </a:lnTo>
                  <a:lnTo>
                    <a:pt x="833221" y="0"/>
                  </a:lnTo>
                  <a:close/>
                </a:path>
                <a:path w="2757170" h="418464">
                  <a:moveTo>
                    <a:pt x="2757043" y="0"/>
                  </a:moveTo>
                  <a:lnTo>
                    <a:pt x="1814195" y="0"/>
                  </a:lnTo>
                  <a:lnTo>
                    <a:pt x="833247" y="0"/>
                  </a:lnTo>
                  <a:lnTo>
                    <a:pt x="833247" y="418198"/>
                  </a:lnTo>
                  <a:lnTo>
                    <a:pt x="1814195" y="418198"/>
                  </a:lnTo>
                  <a:lnTo>
                    <a:pt x="2757043" y="418198"/>
                  </a:lnTo>
                  <a:lnTo>
                    <a:pt x="2757043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64030" y="1382141"/>
              <a:ext cx="0" cy="4725670"/>
            </a:xfrm>
            <a:custGeom>
              <a:avLst/>
              <a:gdLst/>
              <a:ahLst/>
              <a:cxnLst/>
              <a:rect l="l" t="t" r="r" b="b"/>
              <a:pathLst>
                <a:path h="4725670">
                  <a:moveTo>
                    <a:pt x="0" y="0"/>
                  </a:moveTo>
                  <a:lnTo>
                    <a:pt x="0" y="472539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135378" y="1957197"/>
              <a:ext cx="0" cy="798830"/>
            </a:xfrm>
            <a:custGeom>
              <a:avLst/>
              <a:gdLst/>
              <a:ahLst/>
              <a:cxnLst/>
              <a:rect l="l" t="t" r="r" b="b"/>
              <a:pathLst>
                <a:path h="798830">
                  <a:moveTo>
                    <a:pt x="0" y="0"/>
                  </a:moveTo>
                  <a:lnTo>
                    <a:pt x="0" y="7984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135378" y="2793746"/>
              <a:ext cx="0" cy="3314065"/>
            </a:xfrm>
            <a:custGeom>
              <a:avLst/>
              <a:gdLst/>
              <a:ahLst/>
              <a:cxnLst/>
              <a:rect l="l" t="t" r="r" b="b"/>
              <a:pathLst>
                <a:path h="3314065">
                  <a:moveTo>
                    <a:pt x="0" y="0"/>
                  </a:moveTo>
                  <a:lnTo>
                    <a:pt x="0" y="3313785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116326" y="1957197"/>
              <a:ext cx="0" cy="798830"/>
            </a:xfrm>
            <a:custGeom>
              <a:avLst/>
              <a:gdLst/>
              <a:ahLst/>
              <a:cxnLst/>
              <a:rect l="l" t="t" r="r" b="b"/>
              <a:pathLst>
                <a:path h="798830">
                  <a:moveTo>
                    <a:pt x="0" y="0"/>
                  </a:moveTo>
                  <a:lnTo>
                    <a:pt x="0" y="7984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116326" y="2793746"/>
              <a:ext cx="0" cy="3314065"/>
            </a:xfrm>
            <a:custGeom>
              <a:avLst/>
              <a:gdLst/>
              <a:ahLst/>
              <a:cxnLst/>
              <a:rect l="l" t="t" r="r" b="b"/>
              <a:pathLst>
                <a:path h="3314065">
                  <a:moveTo>
                    <a:pt x="0" y="0"/>
                  </a:moveTo>
                  <a:lnTo>
                    <a:pt x="0" y="3313785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135373" y="1388605"/>
              <a:ext cx="3848100" cy="588010"/>
            </a:xfrm>
            <a:custGeom>
              <a:avLst/>
              <a:gdLst/>
              <a:ahLst/>
              <a:cxnLst/>
              <a:rect l="l" t="t" r="r" b="b"/>
              <a:pathLst>
                <a:path w="3848100" h="588010">
                  <a:moveTo>
                    <a:pt x="0" y="587641"/>
                  </a:moveTo>
                  <a:lnTo>
                    <a:pt x="3847719" y="587641"/>
                  </a:lnTo>
                  <a:lnTo>
                    <a:pt x="3847719" y="0"/>
                  </a:lnTo>
                  <a:lnTo>
                    <a:pt x="0" y="0"/>
                  </a:lnTo>
                  <a:lnTo>
                    <a:pt x="0" y="587641"/>
                  </a:lnTo>
                  <a:close/>
                </a:path>
              </a:pathLst>
            </a:custGeom>
            <a:solidFill>
              <a:srgbClr val="129A44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135374" y="1976246"/>
              <a:ext cx="3848100" cy="741680"/>
            </a:xfrm>
            <a:custGeom>
              <a:avLst/>
              <a:gdLst/>
              <a:ahLst/>
              <a:cxnLst/>
              <a:rect l="l" t="t" r="r" b="b"/>
              <a:pathLst>
                <a:path w="3848100" h="741680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741299"/>
                  </a:lnTo>
                  <a:lnTo>
                    <a:pt x="3847719" y="741299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D1FAE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135374" y="2793745"/>
              <a:ext cx="3848100" cy="380365"/>
            </a:xfrm>
            <a:custGeom>
              <a:avLst/>
              <a:gdLst/>
              <a:ahLst/>
              <a:cxnLst/>
              <a:rect l="l" t="t" r="r" b="b"/>
              <a:pathLst>
                <a:path w="3848100" h="380364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379984"/>
                  </a:lnTo>
                  <a:lnTo>
                    <a:pt x="3847719" y="379984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135374" y="3173742"/>
              <a:ext cx="3848100" cy="418465"/>
            </a:xfrm>
            <a:custGeom>
              <a:avLst/>
              <a:gdLst/>
              <a:ahLst/>
              <a:cxnLst/>
              <a:rect l="l" t="t" r="r" b="b"/>
              <a:pathLst>
                <a:path w="3848100" h="418464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418198"/>
                  </a:lnTo>
                  <a:lnTo>
                    <a:pt x="3847719" y="418198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135374" y="3591966"/>
              <a:ext cx="3848100" cy="418465"/>
            </a:xfrm>
            <a:custGeom>
              <a:avLst/>
              <a:gdLst/>
              <a:ahLst/>
              <a:cxnLst/>
              <a:rect l="l" t="t" r="r" b="b"/>
              <a:pathLst>
                <a:path w="3848100" h="418464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418185"/>
                  </a:lnTo>
                  <a:lnTo>
                    <a:pt x="3847719" y="418185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135374" y="4010164"/>
              <a:ext cx="3848100" cy="418465"/>
            </a:xfrm>
            <a:custGeom>
              <a:avLst/>
              <a:gdLst/>
              <a:ahLst/>
              <a:cxnLst/>
              <a:rect l="l" t="t" r="r" b="b"/>
              <a:pathLst>
                <a:path w="3848100" h="418464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418198"/>
                  </a:lnTo>
                  <a:lnTo>
                    <a:pt x="3847719" y="418198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35374" y="4428375"/>
              <a:ext cx="3848100" cy="836930"/>
            </a:xfrm>
            <a:custGeom>
              <a:avLst/>
              <a:gdLst/>
              <a:ahLst/>
              <a:cxnLst/>
              <a:rect l="l" t="t" r="r" b="b"/>
              <a:pathLst>
                <a:path w="3848100" h="836929">
                  <a:moveTo>
                    <a:pt x="3847719" y="418211"/>
                  </a:moveTo>
                  <a:lnTo>
                    <a:pt x="3847719" y="418211"/>
                  </a:lnTo>
                  <a:lnTo>
                    <a:pt x="0" y="418211"/>
                  </a:lnTo>
                  <a:lnTo>
                    <a:pt x="0" y="836409"/>
                  </a:lnTo>
                  <a:lnTo>
                    <a:pt x="3847719" y="836409"/>
                  </a:lnTo>
                  <a:lnTo>
                    <a:pt x="3847719" y="418211"/>
                  </a:lnTo>
                  <a:close/>
                </a:path>
                <a:path w="3848100" h="836929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418198"/>
                  </a:lnTo>
                  <a:lnTo>
                    <a:pt x="3847719" y="418198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135374" y="5264785"/>
              <a:ext cx="3848100" cy="418465"/>
            </a:xfrm>
            <a:custGeom>
              <a:avLst/>
              <a:gdLst/>
              <a:ahLst/>
              <a:cxnLst/>
              <a:rect l="l" t="t" r="r" b="b"/>
              <a:pathLst>
                <a:path w="3848100" h="418464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418198"/>
                  </a:lnTo>
                  <a:lnTo>
                    <a:pt x="3847719" y="418198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135374" y="5682983"/>
              <a:ext cx="3848100" cy="418465"/>
            </a:xfrm>
            <a:custGeom>
              <a:avLst/>
              <a:gdLst/>
              <a:ahLst/>
              <a:cxnLst/>
              <a:rect l="l" t="t" r="r" b="b"/>
              <a:pathLst>
                <a:path w="3848100" h="418464">
                  <a:moveTo>
                    <a:pt x="3847719" y="0"/>
                  </a:moveTo>
                  <a:lnTo>
                    <a:pt x="3847719" y="0"/>
                  </a:lnTo>
                  <a:lnTo>
                    <a:pt x="0" y="0"/>
                  </a:lnTo>
                  <a:lnTo>
                    <a:pt x="0" y="418198"/>
                  </a:lnTo>
                  <a:lnTo>
                    <a:pt x="3847719" y="418198"/>
                  </a:lnTo>
                  <a:lnTo>
                    <a:pt x="3847719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097273" y="1382141"/>
              <a:ext cx="0" cy="4725670"/>
            </a:xfrm>
            <a:custGeom>
              <a:avLst/>
              <a:gdLst/>
              <a:ahLst/>
              <a:cxnLst/>
              <a:rect l="l" t="t" r="r" b="b"/>
              <a:pathLst>
                <a:path h="4725670">
                  <a:moveTo>
                    <a:pt x="0" y="0"/>
                  </a:moveTo>
                  <a:lnTo>
                    <a:pt x="0" y="472539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059292" y="1388618"/>
              <a:ext cx="942975" cy="1329055"/>
            </a:xfrm>
            <a:custGeom>
              <a:avLst/>
              <a:gdLst/>
              <a:ahLst/>
              <a:cxnLst/>
              <a:rect l="l" t="t" r="r" b="b"/>
              <a:pathLst>
                <a:path w="942975" h="1329055">
                  <a:moveTo>
                    <a:pt x="0" y="1328927"/>
                  </a:moveTo>
                  <a:lnTo>
                    <a:pt x="942860" y="1328927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1328927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059292" y="2793746"/>
              <a:ext cx="942975" cy="380365"/>
            </a:xfrm>
            <a:custGeom>
              <a:avLst/>
              <a:gdLst/>
              <a:ahLst/>
              <a:cxnLst/>
              <a:rect l="l" t="t" r="r" b="b"/>
              <a:pathLst>
                <a:path w="942975" h="380364">
                  <a:moveTo>
                    <a:pt x="0" y="379983"/>
                  </a:moveTo>
                  <a:lnTo>
                    <a:pt x="942860" y="379983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379983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059292" y="3173742"/>
              <a:ext cx="942975" cy="418465"/>
            </a:xfrm>
            <a:custGeom>
              <a:avLst/>
              <a:gdLst/>
              <a:ahLst/>
              <a:cxnLst/>
              <a:rect l="l" t="t" r="r" b="b"/>
              <a:pathLst>
                <a:path w="942975" h="418464">
                  <a:moveTo>
                    <a:pt x="0" y="418198"/>
                  </a:moveTo>
                  <a:lnTo>
                    <a:pt x="942860" y="418198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418198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059292" y="3591953"/>
              <a:ext cx="942975" cy="418465"/>
            </a:xfrm>
            <a:custGeom>
              <a:avLst/>
              <a:gdLst/>
              <a:ahLst/>
              <a:cxnLst/>
              <a:rect l="l" t="t" r="r" b="b"/>
              <a:pathLst>
                <a:path w="942975" h="418464">
                  <a:moveTo>
                    <a:pt x="0" y="418198"/>
                  </a:moveTo>
                  <a:lnTo>
                    <a:pt x="942860" y="418198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418198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059292" y="4010164"/>
              <a:ext cx="942975" cy="418465"/>
            </a:xfrm>
            <a:custGeom>
              <a:avLst/>
              <a:gdLst/>
              <a:ahLst/>
              <a:cxnLst/>
              <a:rect l="l" t="t" r="r" b="b"/>
              <a:pathLst>
                <a:path w="942975" h="418464">
                  <a:moveTo>
                    <a:pt x="0" y="418198"/>
                  </a:moveTo>
                  <a:lnTo>
                    <a:pt x="942860" y="418198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418198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059293" y="4428375"/>
              <a:ext cx="942975" cy="836930"/>
            </a:xfrm>
            <a:custGeom>
              <a:avLst/>
              <a:gdLst/>
              <a:ahLst/>
              <a:cxnLst/>
              <a:rect l="l" t="t" r="r" b="b"/>
              <a:pathLst>
                <a:path w="942975" h="836929">
                  <a:moveTo>
                    <a:pt x="942860" y="418211"/>
                  </a:moveTo>
                  <a:lnTo>
                    <a:pt x="0" y="418211"/>
                  </a:lnTo>
                  <a:lnTo>
                    <a:pt x="0" y="836409"/>
                  </a:lnTo>
                  <a:lnTo>
                    <a:pt x="942860" y="836409"/>
                  </a:lnTo>
                  <a:lnTo>
                    <a:pt x="942860" y="418211"/>
                  </a:lnTo>
                  <a:close/>
                </a:path>
                <a:path w="942975" h="836929">
                  <a:moveTo>
                    <a:pt x="942860" y="0"/>
                  </a:moveTo>
                  <a:lnTo>
                    <a:pt x="0" y="0"/>
                  </a:lnTo>
                  <a:lnTo>
                    <a:pt x="0" y="418198"/>
                  </a:lnTo>
                  <a:lnTo>
                    <a:pt x="942860" y="418198"/>
                  </a:lnTo>
                  <a:lnTo>
                    <a:pt x="942860" y="0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059292" y="5264785"/>
              <a:ext cx="942975" cy="418465"/>
            </a:xfrm>
            <a:custGeom>
              <a:avLst/>
              <a:gdLst/>
              <a:ahLst/>
              <a:cxnLst/>
              <a:rect l="l" t="t" r="r" b="b"/>
              <a:pathLst>
                <a:path w="942975" h="418464">
                  <a:moveTo>
                    <a:pt x="0" y="418198"/>
                  </a:moveTo>
                  <a:lnTo>
                    <a:pt x="942860" y="418198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418198"/>
                  </a:lnTo>
                  <a:close/>
                </a:path>
              </a:pathLst>
            </a:custGeom>
            <a:solidFill>
              <a:srgbClr val="CAD2D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059292" y="5682983"/>
              <a:ext cx="942975" cy="418465"/>
            </a:xfrm>
            <a:custGeom>
              <a:avLst/>
              <a:gdLst/>
              <a:ahLst/>
              <a:cxnLst/>
              <a:rect l="l" t="t" r="r" b="b"/>
              <a:pathLst>
                <a:path w="942975" h="418464">
                  <a:moveTo>
                    <a:pt x="0" y="418198"/>
                  </a:moveTo>
                  <a:lnTo>
                    <a:pt x="942860" y="418198"/>
                  </a:lnTo>
                  <a:lnTo>
                    <a:pt x="942860" y="0"/>
                  </a:lnTo>
                  <a:lnTo>
                    <a:pt x="0" y="0"/>
                  </a:lnTo>
                  <a:lnTo>
                    <a:pt x="0" y="418198"/>
                  </a:lnTo>
                  <a:close/>
                </a:path>
              </a:pathLst>
            </a:custGeom>
            <a:solidFill>
              <a:srgbClr val="E7EAE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8021192" y="1382141"/>
              <a:ext cx="0" cy="4725670"/>
            </a:xfrm>
            <a:custGeom>
              <a:avLst/>
              <a:gdLst/>
              <a:ahLst/>
              <a:cxnLst/>
              <a:rect l="l" t="t" r="r" b="b"/>
              <a:pathLst>
                <a:path h="4725670">
                  <a:moveTo>
                    <a:pt x="0" y="0"/>
                  </a:moveTo>
                  <a:lnTo>
                    <a:pt x="0" y="472539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225930" y="1976247"/>
              <a:ext cx="6833870" cy="0"/>
            </a:xfrm>
            <a:custGeom>
              <a:avLst/>
              <a:gdLst/>
              <a:ahLst/>
              <a:cxnLst/>
              <a:rect l="l" t="t" r="r" b="b"/>
              <a:pathLst>
                <a:path w="6833870">
                  <a:moveTo>
                    <a:pt x="0" y="0"/>
                  </a:moveTo>
                  <a:lnTo>
                    <a:pt x="683336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67068" y="2736596"/>
              <a:ext cx="1059180" cy="38100"/>
            </a:xfrm>
            <a:custGeom>
              <a:avLst/>
              <a:gdLst/>
              <a:ahLst/>
              <a:cxnLst/>
              <a:rect l="l" t="t" r="r" b="b"/>
              <a:pathLst>
                <a:path w="1059180" h="38100">
                  <a:moveTo>
                    <a:pt x="0" y="38100"/>
                  </a:moveTo>
                  <a:lnTo>
                    <a:pt x="1058862" y="38100"/>
                  </a:lnTo>
                  <a:lnTo>
                    <a:pt x="105886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67068" y="3173730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264030" y="3173730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097273" y="3173730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021192" y="3173730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67068" y="3591941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264030" y="3591941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097273" y="3591941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8021192" y="3591941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67068" y="4010151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264030" y="4010151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4097273" y="4010151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021192" y="4010151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67068" y="4428363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264030" y="4428363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4097273" y="4428363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021192" y="4428363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67068" y="4846574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264030" y="4846574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097273" y="4846574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8021192" y="4846574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67068" y="5264785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264030" y="5264785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097273" y="5264785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8021192" y="5264785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67068" y="5682983"/>
              <a:ext cx="1097280" cy="0"/>
            </a:xfrm>
            <a:custGeom>
              <a:avLst/>
              <a:gdLst/>
              <a:ahLst/>
              <a:cxnLst/>
              <a:rect l="l" t="t" r="r" b="b"/>
              <a:pathLst>
                <a:path w="1097280">
                  <a:moveTo>
                    <a:pt x="0" y="0"/>
                  </a:moveTo>
                  <a:lnTo>
                    <a:pt x="109696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264030" y="5682983"/>
              <a:ext cx="2833370" cy="0"/>
            </a:xfrm>
            <a:custGeom>
              <a:avLst/>
              <a:gdLst/>
              <a:ahLst/>
              <a:cxnLst/>
              <a:rect l="l" t="t" r="r" b="b"/>
              <a:pathLst>
                <a:path w="2833370">
                  <a:moveTo>
                    <a:pt x="0" y="0"/>
                  </a:moveTo>
                  <a:lnTo>
                    <a:pt x="2833243" y="0"/>
                  </a:lnTo>
                </a:path>
              </a:pathLst>
            </a:custGeom>
            <a:ln w="12700">
              <a:solidFill>
                <a:srgbClr val="0063A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097273" y="5682983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3919" y="0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021192" y="5682983"/>
              <a:ext cx="987425" cy="0"/>
            </a:xfrm>
            <a:custGeom>
              <a:avLst/>
              <a:gdLst/>
              <a:ahLst/>
              <a:cxnLst/>
              <a:rect l="l" t="t" r="r" b="b"/>
              <a:pathLst>
                <a:path w="987425">
                  <a:moveTo>
                    <a:pt x="0" y="0"/>
                  </a:moveTo>
                  <a:lnTo>
                    <a:pt x="987298" y="0"/>
                  </a:lnTo>
                </a:path>
              </a:pathLst>
            </a:custGeom>
            <a:ln w="12700">
              <a:solidFill>
                <a:srgbClr val="EB9C2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67068" y="1382141"/>
              <a:ext cx="8841740" cy="4725670"/>
            </a:xfrm>
            <a:custGeom>
              <a:avLst/>
              <a:gdLst/>
              <a:ahLst/>
              <a:cxnLst/>
              <a:rect l="l" t="t" r="r" b="b"/>
              <a:pathLst>
                <a:path w="8841740" h="4725670">
                  <a:moveTo>
                    <a:pt x="6350" y="0"/>
                  </a:moveTo>
                  <a:lnTo>
                    <a:pt x="6350" y="4725390"/>
                  </a:lnTo>
                </a:path>
                <a:path w="8841740" h="4725670">
                  <a:moveTo>
                    <a:pt x="8835072" y="0"/>
                  </a:moveTo>
                  <a:lnTo>
                    <a:pt x="8835072" y="4725390"/>
                  </a:lnTo>
                </a:path>
                <a:path w="8841740" h="4725670">
                  <a:moveTo>
                    <a:pt x="0" y="6350"/>
                  </a:moveTo>
                  <a:lnTo>
                    <a:pt x="8841422" y="6350"/>
                  </a:lnTo>
                </a:path>
                <a:path w="8841740" h="4725670">
                  <a:moveTo>
                    <a:pt x="0" y="4719040"/>
                  </a:moveTo>
                  <a:lnTo>
                    <a:pt x="8841422" y="47190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2757589" y="1692643"/>
            <a:ext cx="7782559" cy="4150360"/>
            <a:chOff x="1225930" y="1957197"/>
            <a:chExt cx="7782559" cy="4150360"/>
          </a:xfrm>
        </p:grpSpPr>
        <p:sp>
          <p:nvSpPr>
            <p:cNvPr id="71" name="object 71"/>
            <p:cNvSpPr/>
            <p:nvPr/>
          </p:nvSpPr>
          <p:spPr>
            <a:xfrm>
              <a:off x="5078221" y="1957197"/>
              <a:ext cx="0" cy="798830"/>
            </a:xfrm>
            <a:custGeom>
              <a:avLst/>
              <a:gdLst/>
              <a:ahLst/>
              <a:cxnLst/>
              <a:rect l="l" t="t" r="r" b="b"/>
              <a:pathLst>
                <a:path h="798830">
                  <a:moveTo>
                    <a:pt x="0" y="0"/>
                  </a:moveTo>
                  <a:lnTo>
                    <a:pt x="0" y="7984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078221" y="2793746"/>
              <a:ext cx="0" cy="3314065"/>
            </a:xfrm>
            <a:custGeom>
              <a:avLst/>
              <a:gdLst/>
              <a:ahLst/>
              <a:cxnLst/>
              <a:rect l="l" t="t" r="r" b="b"/>
              <a:pathLst>
                <a:path h="3314065">
                  <a:moveTo>
                    <a:pt x="0" y="0"/>
                  </a:moveTo>
                  <a:lnTo>
                    <a:pt x="0" y="3313785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059170" y="1957197"/>
              <a:ext cx="0" cy="798830"/>
            </a:xfrm>
            <a:custGeom>
              <a:avLst/>
              <a:gdLst/>
              <a:ahLst/>
              <a:cxnLst/>
              <a:rect l="l" t="t" r="r" b="b"/>
              <a:pathLst>
                <a:path h="798830">
                  <a:moveTo>
                    <a:pt x="0" y="0"/>
                  </a:moveTo>
                  <a:lnTo>
                    <a:pt x="0" y="7984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059170" y="2793746"/>
              <a:ext cx="0" cy="3314065"/>
            </a:xfrm>
            <a:custGeom>
              <a:avLst/>
              <a:gdLst/>
              <a:ahLst/>
              <a:cxnLst/>
              <a:rect l="l" t="t" r="r" b="b"/>
              <a:pathLst>
                <a:path h="3314065">
                  <a:moveTo>
                    <a:pt x="0" y="0"/>
                  </a:moveTo>
                  <a:lnTo>
                    <a:pt x="0" y="3313785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040117" y="1957197"/>
              <a:ext cx="0" cy="798830"/>
            </a:xfrm>
            <a:custGeom>
              <a:avLst/>
              <a:gdLst/>
              <a:ahLst/>
              <a:cxnLst/>
              <a:rect l="l" t="t" r="r" b="b"/>
              <a:pathLst>
                <a:path h="798830">
                  <a:moveTo>
                    <a:pt x="0" y="0"/>
                  </a:moveTo>
                  <a:lnTo>
                    <a:pt x="0" y="7984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040117" y="2793746"/>
              <a:ext cx="0" cy="3314065"/>
            </a:xfrm>
            <a:custGeom>
              <a:avLst/>
              <a:gdLst/>
              <a:ahLst/>
              <a:cxnLst/>
              <a:rect l="l" t="t" r="r" b="b"/>
              <a:pathLst>
                <a:path h="3314065">
                  <a:moveTo>
                    <a:pt x="0" y="0"/>
                  </a:moveTo>
                  <a:lnTo>
                    <a:pt x="0" y="3313785"/>
                  </a:lnTo>
                </a:path>
              </a:pathLst>
            </a:custGeom>
            <a:ln w="12700">
              <a:solidFill>
                <a:srgbClr val="129A4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225930" y="2755645"/>
              <a:ext cx="7782559" cy="0"/>
            </a:xfrm>
            <a:custGeom>
              <a:avLst/>
              <a:gdLst/>
              <a:ahLst/>
              <a:cxnLst/>
              <a:rect l="l" t="t" r="r" b="b"/>
              <a:pathLst>
                <a:path w="7782559">
                  <a:moveTo>
                    <a:pt x="0" y="0"/>
                  </a:moveTo>
                  <a:lnTo>
                    <a:pt x="7782560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671609" y="1301610"/>
            <a:ext cx="108140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kern="0" spc="-10" dirty="0">
                <a:solidFill>
                  <a:srgbClr val="6CC049"/>
                </a:solidFill>
                <a:latin typeface="Arial"/>
                <a:cs typeface="Arial"/>
              </a:rPr>
              <a:t>Hypertension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29870" y="1301610"/>
            <a:ext cx="21215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kern="0" dirty="0">
                <a:solidFill>
                  <a:srgbClr val="6CC049"/>
                </a:solidFill>
                <a:latin typeface="Arial"/>
                <a:cs typeface="Arial"/>
              </a:rPr>
              <a:t>Cardiovascular</a:t>
            </a:r>
            <a:r>
              <a:rPr sz="1300" b="1" kern="0" spc="-10" dirty="0">
                <a:solidFill>
                  <a:srgbClr val="6CC049"/>
                </a:solidFill>
                <a:latin typeface="Arial"/>
                <a:cs typeface="Arial"/>
              </a:rPr>
              <a:t> Prevention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76929" y="1493127"/>
            <a:ext cx="73406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spcBef>
                <a:spcPts val="100"/>
              </a:spcBef>
            </a:pPr>
            <a:r>
              <a:rPr sz="1300" b="1" kern="0" spc="-10" dirty="0">
                <a:solidFill>
                  <a:srgbClr val="6CC049"/>
                </a:solidFill>
                <a:latin typeface="Arial"/>
                <a:cs typeface="Arial"/>
              </a:rPr>
              <a:t>Heart </a:t>
            </a:r>
            <a:r>
              <a:rPr sz="1300" b="1" kern="0" dirty="0">
                <a:solidFill>
                  <a:srgbClr val="6CC049"/>
                </a:solidFill>
                <a:latin typeface="Arial"/>
                <a:cs typeface="Arial"/>
              </a:rPr>
              <a:t>failure</a:t>
            </a:r>
            <a:r>
              <a:rPr sz="1300" b="1" kern="0" spc="5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300" b="1" kern="0" spc="-25" dirty="0">
                <a:solidFill>
                  <a:srgbClr val="6CC049"/>
                </a:solidFill>
                <a:latin typeface="Arial"/>
                <a:cs typeface="Arial"/>
              </a:rPr>
              <a:t>or </a:t>
            </a:r>
            <a:r>
              <a:rPr sz="1300" b="1" kern="0" spc="-20" dirty="0">
                <a:solidFill>
                  <a:srgbClr val="6CC049"/>
                </a:solidFill>
                <a:latin typeface="Arial"/>
                <a:cs typeface="Arial"/>
              </a:rPr>
              <a:t>LVSD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922561" y="1932546"/>
            <a:ext cx="618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marR="5080" indent="-165735">
              <a:spcBef>
                <a:spcPts val="100"/>
              </a:spcBef>
            </a:pPr>
            <a:r>
              <a:rPr sz="1000" b="1" kern="0" spc="-10" dirty="0">
                <a:solidFill>
                  <a:srgbClr val="6CC049"/>
                </a:solidFill>
                <a:latin typeface="Arial"/>
                <a:cs typeface="Arial"/>
              </a:rPr>
              <a:t>Hyperten- </a:t>
            </a:r>
            <a:r>
              <a:rPr sz="1000" b="1" kern="0" spc="-20" dirty="0">
                <a:solidFill>
                  <a:srgbClr val="6CC049"/>
                </a:solidFill>
                <a:latin typeface="Arial"/>
                <a:cs typeface="Arial"/>
              </a:rPr>
              <a:t>sion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738918" y="1780146"/>
            <a:ext cx="8369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spcBef>
                <a:spcPts val="100"/>
              </a:spcBef>
            </a:pPr>
            <a:r>
              <a:rPr sz="1000" b="1" kern="0" spc="-10" dirty="0">
                <a:solidFill>
                  <a:srgbClr val="6CC049"/>
                </a:solidFill>
                <a:latin typeface="Arial"/>
                <a:cs typeface="Arial"/>
              </a:rPr>
              <a:t>Renal </a:t>
            </a:r>
            <a:r>
              <a:rPr sz="1000" b="1" kern="0" dirty="0">
                <a:solidFill>
                  <a:srgbClr val="6CC049"/>
                </a:solidFill>
                <a:latin typeface="Arial"/>
                <a:cs typeface="Arial"/>
              </a:rPr>
              <a:t>disease</a:t>
            </a:r>
            <a:r>
              <a:rPr sz="1000" b="1" kern="0" spc="-6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000" b="1" kern="0" spc="-25" dirty="0">
                <a:solidFill>
                  <a:srgbClr val="6CC049"/>
                </a:solidFill>
                <a:latin typeface="Arial"/>
                <a:cs typeface="Arial"/>
              </a:rPr>
              <a:t>in </a:t>
            </a:r>
            <a:r>
              <a:rPr sz="1000" b="1" kern="0" spc="-10" dirty="0">
                <a:solidFill>
                  <a:srgbClr val="6CC049"/>
                </a:solidFill>
                <a:latin typeface="Arial"/>
                <a:cs typeface="Arial"/>
              </a:rPr>
              <a:t>Hypertension </a:t>
            </a:r>
            <a:r>
              <a:rPr sz="1000" b="1" kern="0" dirty="0">
                <a:solidFill>
                  <a:srgbClr val="6CC049"/>
                </a:solidFill>
                <a:latin typeface="Arial"/>
                <a:cs typeface="Arial"/>
              </a:rPr>
              <a:t>with</a:t>
            </a:r>
            <a:r>
              <a:rPr sz="1000" b="1" kern="0" spc="-15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000" b="1" kern="0" spc="-20" dirty="0">
                <a:solidFill>
                  <a:srgbClr val="6CC049"/>
                </a:solidFill>
                <a:latin typeface="Arial"/>
                <a:cs typeface="Arial"/>
              </a:rPr>
              <a:t>T2DM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19865" y="1780146"/>
            <a:ext cx="8369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spcBef>
                <a:spcPts val="100"/>
              </a:spcBef>
            </a:pPr>
            <a:r>
              <a:rPr sz="1000" b="1" kern="0" dirty="0">
                <a:solidFill>
                  <a:srgbClr val="6CC049"/>
                </a:solidFill>
                <a:latin typeface="Arial"/>
                <a:cs typeface="Arial"/>
              </a:rPr>
              <a:t>Reduction</a:t>
            </a:r>
            <a:r>
              <a:rPr sz="1000" b="1" kern="0" spc="-25" dirty="0">
                <a:solidFill>
                  <a:srgbClr val="6CC049"/>
                </a:solidFill>
                <a:latin typeface="Arial"/>
                <a:cs typeface="Arial"/>
              </a:rPr>
              <a:t> of </a:t>
            </a:r>
            <a:r>
              <a:rPr sz="1000" b="1" kern="0" dirty="0">
                <a:solidFill>
                  <a:srgbClr val="6CC049"/>
                </a:solidFill>
                <a:latin typeface="Arial"/>
                <a:cs typeface="Arial"/>
              </a:rPr>
              <a:t>Stroke</a:t>
            </a:r>
            <a:r>
              <a:rPr sz="1000" b="1" kern="0" spc="-20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000" b="1" kern="0" spc="-25" dirty="0">
                <a:solidFill>
                  <a:srgbClr val="6CC049"/>
                </a:solidFill>
                <a:latin typeface="Arial"/>
                <a:cs typeface="Arial"/>
              </a:rPr>
              <a:t>in </a:t>
            </a:r>
            <a:r>
              <a:rPr sz="1000" b="1" kern="0" spc="-10" dirty="0">
                <a:solidFill>
                  <a:srgbClr val="6CC049"/>
                </a:solidFill>
                <a:latin typeface="Arial"/>
                <a:cs typeface="Arial"/>
              </a:rPr>
              <a:t>Hypertension </a:t>
            </a:r>
            <a:r>
              <a:rPr sz="1000" b="1" kern="0" dirty="0">
                <a:solidFill>
                  <a:srgbClr val="6CC049"/>
                </a:solidFill>
                <a:latin typeface="Arial"/>
                <a:cs typeface="Arial"/>
              </a:rPr>
              <a:t>with</a:t>
            </a:r>
            <a:r>
              <a:rPr sz="1000" b="1" kern="0" spc="-15" dirty="0">
                <a:solidFill>
                  <a:srgbClr val="6CC049"/>
                </a:solidFill>
                <a:latin typeface="Arial"/>
                <a:cs typeface="Arial"/>
              </a:rPr>
              <a:t> </a:t>
            </a:r>
            <a:r>
              <a:rPr sz="1000" b="1" kern="0" spc="-25" dirty="0">
                <a:solidFill>
                  <a:srgbClr val="6CC049"/>
                </a:solidFill>
                <a:latin typeface="Arial"/>
                <a:cs typeface="Arial"/>
              </a:rPr>
              <a:t>LVH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45271" y="2600058"/>
            <a:ext cx="912494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Telmisartan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 kern="0" baseline="27777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108490" y="2511666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6C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graphicFrame>
        <p:nvGraphicFramePr>
          <p:cNvPr id="86" name="object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50033"/>
              </p:ext>
            </p:extLst>
          </p:nvPr>
        </p:nvGraphicFramePr>
        <p:xfrm>
          <a:off x="5678969" y="1995400"/>
          <a:ext cx="3728084" cy="988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685">
                <a:tc>
                  <a:txBody>
                    <a:bodyPr/>
                    <a:lstStyle/>
                    <a:p>
                      <a:pPr marR="137160" algn="r">
                        <a:lnSpc>
                          <a:spcPts val="1060"/>
                        </a:lnSpc>
                      </a:pPr>
                      <a:r>
                        <a:rPr sz="1000" b="1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Diabetes</a:t>
                      </a:r>
                      <a:r>
                        <a:rPr sz="1000" b="1" spc="-35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2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with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tc>
                  <a:txBody>
                    <a:bodyPr/>
                    <a:lstStyle/>
                    <a:p>
                      <a:pPr marR="96520" algn="ctr">
                        <a:lnSpc>
                          <a:spcPts val="1060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Coronary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60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Peripheral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R="175895" algn="r">
                        <a:lnSpc>
                          <a:spcPts val="1100"/>
                        </a:lnSpc>
                      </a:pPr>
                      <a:r>
                        <a:rPr sz="1000" b="1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target</a:t>
                      </a:r>
                      <a:r>
                        <a:rPr sz="1000" b="1" spc="-2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organ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1100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Heart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00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Stroke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tc>
                  <a:txBody>
                    <a:bodyPr/>
                    <a:lstStyle/>
                    <a:p>
                      <a:pPr marR="111760" algn="r">
                        <a:lnSpc>
                          <a:spcPts val="1100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Arterial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1F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990">
                <a:tc>
                  <a:txBody>
                    <a:bodyPr/>
                    <a:lstStyle/>
                    <a:p>
                      <a:pPr marR="104139" algn="ctr">
                        <a:lnSpc>
                          <a:spcPts val="1145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damage</a:t>
                      </a:r>
                      <a:endParaRPr sz="10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  <a:p>
                      <a:pPr marR="106045" algn="ctr">
                        <a:lnSpc>
                          <a:spcPts val="2565"/>
                        </a:lnSpc>
                      </a:pPr>
                      <a:r>
                        <a:rPr sz="2200" b="1" dirty="0">
                          <a:solidFill>
                            <a:srgbClr val="6CC049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200" dirty="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ts val="1145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Disease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99695" algn="ctr">
                        <a:lnSpc>
                          <a:spcPts val="2565"/>
                        </a:lnSpc>
                      </a:pPr>
                      <a:r>
                        <a:rPr sz="2200" b="1" dirty="0">
                          <a:solidFill>
                            <a:srgbClr val="6CC049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20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ts val="2565"/>
                        </a:lnSpc>
                      </a:pPr>
                      <a:r>
                        <a:rPr sz="2200" b="1" dirty="0">
                          <a:solidFill>
                            <a:srgbClr val="6CC049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200">
                        <a:latin typeface="Wingdings"/>
                        <a:cs typeface="Wingding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205104" algn="ctr">
                        <a:lnSpc>
                          <a:spcPts val="1145"/>
                        </a:lnSpc>
                      </a:pPr>
                      <a:r>
                        <a:rPr sz="1000" b="1" spc="-10" dirty="0">
                          <a:solidFill>
                            <a:srgbClr val="6CC049"/>
                          </a:solidFill>
                          <a:latin typeface="Arial"/>
                          <a:cs typeface="Arial"/>
                        </a:rPr>
                        <a:t>Disease</a:t>
                      </a:r>
                      <a:endParaRPr sz="10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 dirty="0">
                        <a:latin typeface="Times New Roman"/>
                        <a:cs typeface="Times New Roman"/>
                      </a:endParaRPr>
                    </a:p>
                    <a:p>
                      <a:pPr marL="203200" algn="ctr">
                        <a:lnSpc>
                          <a:spcPts val="2565"/>
                        </a:lnSpc>
                      </a:pPr>
                      <a:r>
                        <a:rPr sz="2200" b="1" dirty="0">
                          <a:solidFill>
                            <a:srgbClr val="6CC049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200" dirty="0">
                        <a:latin typeface="Wingdings"/>
                        <a:cs typeface="Wingding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object 87"/>
          <p:cNvSpPr txBox="1"/>
          <p:nvPr/>
        </p:nvSpPr>
        <p:spPr>
          <a:xfrm>
            <a:off x="1745271" y="3018396"/>
            <a:ext cx="97409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Candesartan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50" kern="0" baseline="27777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108490" y="2930004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 dirty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920769" y="2930004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45271" y="3436479"/>
            <a:ext cx="756920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Valsartan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 kern="0" baseline="27777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108490" y="3348088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920769" y="3348088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745272" y="3854817"/>
            <a:ext cx="89598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Olmesartan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050" kern="0" baseline="27777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108490" y="3766426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745272" y="4272901"/>
            <a:ext cx="79565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Azilsartan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50" kern="0" baseline="27777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108490" y="4184511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745272" y="4691240"/>
            <a:ext cx="864869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Eprosartan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050" kern="0" baseline="27777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108490" y="4602849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745272" y="5109578"/>
            <a:ext cx="80327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Irbesartan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050" kern="0" baseline="27777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108491" y="5021187"/>
            <a:ext cx="117157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38530" algn="l"/>
              </a:tabLst>
            </a:pPr>
            <a:r>
              <a:rPr sz="2200" b="1" kern="0" spc="-5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r>
              <a:rPr sz="2200" kern="0" dirty="0">
                <a:solidFill>
                  <a:srgbClr val="83C049"/>
                </a:solidFill>
                <a:latin typeface="Times New Roman"/>
                <a:cs typeface="Times New Roman"/>
              </a:rPr>
              <a:t>	</a:t>
            </a:r>
            <a:r>
              <a:rPr sz="2200" b="1" kern="0" spc="-5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745272" y="5527661"/>
            <a:ext cx="71818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100" b="1" kern="0" spc="-10" dirty="0">
                <a:solidFill>
                  <a:srgbClr val="FFFFFF"/>
                </a:solidFill>
                <a:latin typeface="Arial"/>
                <a:cs typeface="Arial"/>
              </a:rPr>
              <a:t>Losartan</a:t>
            </a:r>
            <a:r>
              <a:rPr sz="1050" b="1" kern="0" spc="-15" baseline="27777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050" kern="0" baseline="27777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920769" y="5439270"/>
            <a:ext cx="245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kern="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028606" y="5400334"/>
            <a:ext cx="5568950" cy="65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>
              <a:spcBef>
                <a:spcPts val="100"/>
              </a:spcBef>
              <a:tabLst>
                <a:tab pos="985519" algn="l"/>
                <a:tab pos="1966595" algn="l"/>
              </a:tabLst>
            </a:pPr>
            <a:r>
              <a:rPr sz="2200" b="1" kern="0" spc="-5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r>
              <a:rPr sz="2200" kern="0" dirty="0">
                <a:solidFill>
                  <a:srgbClr val="83C049"/>
                </a:solidFill>
                <a:latin typeface="Times New Roman"/>
                <a:cs typeface="Times New Roman"/>
              </a:rPr>
              <a:t>	</a:t>
            </a:r>
            <a:r>
              <a:rPr sz="2200" b="1" kern="0" spc="-5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r>
              <a:rPr sz="2200" kern="0" dirty="0">
                <a:solidFill>
                  <a:srgbClr val="83C049"/>
                </a:solidFill>
                <a:latin typeface="Times New Roman"/>
                <a:cs typeface="Times New Roman"/>
              </a:rPr>
              <a:t>	</a:t>
            </a:r>
            <a:r>
              <a:rPr sz="2200" b="1" kern="0" spc="-50" dirty="0">
                <a:solidFill>
                  <a:srgbClr val="83C049"/>
                </a:solidFill>
                <a:latin typeface="Wingdings"/>
                <a:cs typeface="Wingdings"/>
              </a:rPr>
              <a:t></a:t>
            </a:r>
            <a:endParaRPr sz="2200" kern="0" dirty="0">
              <a:solidFill>
                <a:sysClr val="windowText" lastClr="000000"/>
              </a:solidFill>
              <a:latin typeface="Wingdings"/>
              <a:cs typeface="Wingdings"/>
            </a:endParaRPr>
          </a:p>
          <a:p>
            <a:pPr>
              <a:spcBef>
                <a:spcPts val="35"/>
              </a:spcBef>
            </a:pPr>
            <a:endParaRPr sz="1950" kern="0" dirty="0">
              <a:solidFill>
                <a:sysClr val="windowText" lastClr="000000"/>
              </a:solidFill>
              <a:latin typeface="Wingdings"/>
              <a:cs typeface="Wingding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7721E24-D0C6-ED46-5084-E4BC2A1D9E58}"/>
              </a:ext>
            </a:extLst>
          </p:cNvPr>
          <p:cNvSpPr txBox="1"/>
          <p:nvPr/>
        </p:nvSpPr>
        <p:spPr>
          <a:xfrm>
            <a:off x="482251" y="626702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1. MICARDIS (Telmisartan) summary of product </a:t>
            </a:r>
            <a:r>
              <a:rPr lang="en-US" sz="700" dirty="0" err="1"/>
              <a:t>characteristics,EMA</a:t>
            </a:r>
            <a:r>
              <a:rPr lang="en-US" sz="700" dirty="0"/>
              <a:t>. 2. </a:t>
            </a:r>
            <a:r>
              <a:rPr lang="en-US" sz="700" dirty="0" err="1"/>
              <a:t>Atacand</a:t>
            </a:r>
            <a:r>
              <a:rPr lang="en-US" sz="700" dirty="0"/>
              <a:t> (candesartan </a:t>
            </a:r>
            <a:r>
              <a:rPr lang="en-US" sz="700" dirty="0" err="1"/>
              <a:t>cilexetil</a:t>
            </a:r>
            <a:r>
              <a:rPr lang="en-US" sz="700" dirty="0"/>
              <a:t>) Prescribing information, AstraZeneca, 2009. 3. Diovan (Valsartan) prescribing information, Novartis, 2011. 4. BENICAR (olmesartan </a:t>
            </a:r>
            <a:r>
              <a:rPr lang="en-US" sz="700" dirty="0" err="1"/>
              <a:t>medoxomil</a:t>
            </a:r>
            <a:r>
              <a:rPr lang="en-US" sz="700" dirty="0"/>
              <a:t>) prescribing information, Daiichi Sankyo, Inc, 2017. 5. EDARBI ((</a:t>
            </a:r>
            <a:r>
              <a:rPr lang="en-US" sz="700" dirty="0" err="1"/>
              <a:t>azilsartan</a:t>
            </a:r>
            <a:r>
              <a:rPr lang="en-US" sz="700" dirty="0"/>
              <a:t> </a:t>
            </a:r>
            <a:r>
              <a:rPr lang="en-US" sz="700" dirty="0" err="1"/>
              <a:t>medoxomil</a:t>
            </a:r>
            <a:r>
              <a:rPr lang="en-US" sz="700" dirty="0"/>
              <a:t>) Summary of product characteristics. 6. TEVETEN (eprosartan mesylate) prescribing information, </a:t>
            </a:r>
            <a:r>
              <a:rPr lang="en-US" sz="700" dirty="0" err="1"/>
              <a:t>Abbvie</a:t>
            </a:r>
            <a:r>
              <a:rPr lang="en-US" sz="700" dirty="0"/>
              <a:t> Inc., 2014. 7. </a:t>
            </a:r>
            <a:r>
              <a:rPr lang="en-US" sz="700" dirty="0" err="1"/>
              <a:t>Aprovel</a:t>
            </a:r>
            <a:r>
              <a:rPr lang="en-US" sz="700" dirty="0"/>
              <a:t> (Irbesartan), summary of product characteristics, 2020. 8. COZAAR (losartan potassium)prescribing information, Merck &amp; Co., Inc., 2019.</a:t>
            </a:r>
          </a:p>
        </p:txBody>
      </p:sp>
      <p:pic>
        <p:nvPicPr>
          <p:cNvPr id="140" name="Picture 4">
            <a:extLst>
              <a:ext uri="{FF2B5EF4-FFF2-40B4-BE49-F238E27FC236}">
                <a16:creationId xmlns:a16="http://schemas.microsoft.com/office/drawing/2014/main" id="{6C359622-7592-F4E7-7688-27C82ABD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2A1EFF0-65BA-A360-9EF2-1DFC08D1804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FF4FEB0-5128-46B4-EE01-3915E171D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11EA921-EE6E-DA0C-97A3-78F4D2381D9B}"/>
              </a:ext>
            </a:extLst>
          </p:cNvPr>
          <p:cNvSpPr txBox="1"/>
          <p:nvPr/>
        </p:nvSpPr>
        <p:spPr>
          <a:xfrm>
            <a:off x="451482" y="6017986"/>
            <a:ext cx="10210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T2DM: type 2 diabetes mellitus, LVH: Left ventricular hypertrophy, LVSD: 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+mj-lt"/>
              </a:rPr>
              <a:t> </a:t>
            </a:r>
            <a:r>
              <a:rPr lang="en-US" sz="1000" dirty="0">
                <a:latin typeface="+mj-lt"/>
              </a:rPr>
              <a:t>left ventricular systolic dysfunction. 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294967295"/>
          </p:nvPr>
        </p:nvSpPr>
        <p:spPr>
          <a:xfrm>
            <a:off x="3143568" y="3617976"/>
            <a:ext cx="8367712" cy="32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215" marR="5080" indent="-638175">
              <a:spcBef>
                <a:spcPts val="95"/>
              </a:spcBef>
            </a:pPr>
            <a:r>
              <a:rPr sz="2000" b="0" spc="-10" dirty="0">
                <a:solidFill>
                  <a:srgbClr val="1781BF"/>
                </a:solidFill>
              </a:rPr>
              <a:t>Cardiovascular Protection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1343C-CC0C-F789-4D60-B990D3FF714D}"/>
              </a:ext>
            </a:extLst>
          </p:cNvPr>
          <p:cNvSpPr txBox="1"/>
          <p:nvPr/>
        </p:nvSpPr>
        <p:spPr>
          <a:xfrm>
            <a:off x="5219344" y="3094756"/>
            <a:ext cx="609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The</a:t>
            </a:r>
            <a:r>
              <a:rPr lang="en-US" sz="2800" i="1" spc="-20" dirty="0">
                <a:solidFill>
                  <a:srgbClr val="00B050"/>
                </a:solidFill>
              </a:rPr>
              <a:t> </a:t>
            </a:r>
            <a:r>
              <a:rPr lang="en-US" sz="2800" b="0" dirty="0">
                <a:solidFill>
                  <a:srgbClr val="00B050"/>
                </a:solidFill>
              </a:rPr>
              <a:t>TRANSCEND</a:t>
            </a:r>
            <a:r>
              <a:rPr lang="en-US" sz="2800" i="1" spc="-20" dirty="0">
                <a:solidFill>
                  <a:srgbClr val="00B050"/>
                </a:solidFill>
              </a:rPr>
              <a:t> </a:t>
            </a:r>
            <a:r>
              <a:rPr lang="en-US" sz="2800" i="1" dirty="0">
                <a:solidFill>
                  <a:srgbClr val="00B050"/>
                </a:solidFill>
              </a:rPr>
              <a:t>Trial</a:t>
            </a:r>
            <a:r>
              <a:rPr lang="en-US" sz="2800" i="1" spc="-15" dirty="0">
                <a:solidFill>
                  <a:srgbClr val="00B050"/>
                </a:solidFill>
              </a:rPr>
              <a:t> 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3" name="Graphic 2" descr="Heart organ">
            <a:extLst>
              <a:ext uri="{FF2B5EF4-FFF2-40B4-BE49-F238E27FC236}">
                <a16:creationId xmlns:a16="http://schemas.microsoft.com/office/drawing/2014/main" id="{E2E867B7-1558-D832-1F7A-F6C97AE6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4288" y="2787410"/>
            <a:ext cx="1283179" cy="12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0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002" y="6348423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6042637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ACB7F-6A79-F2A9-BD7D-B061C0846894}"/>
              </a:ext>
            </a:extLst>
          </p:cNvPr>
          <p:cNvSpPr txBox="1"/>
          <p:nvPr/>
        </p:nvSpPr>
        <p:spPr>
          <a:xfrm>
            <a:off x="1322518" y="2819218"/>
            <a:ext cx="378537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dirty="0">
                <a:solidFill>
                  <a:srgbClr val="9A3582"/>
                </a:solidFill>
                <a:latin typeface="Arial" panose="020B0604020202020204" pitchFamily="34" charset="0"/>
              </a:rPr>
              <a:t>&gt; than 280 million </a:t>
            </a:r>
          </a:p>
          <a:p>
            <a:pPr algn="ctr" defTabSz="685800"/>
            <a:r>
              <a:rPr lang="en-US" sz="1350" dirty="0">
                <a:solidFill>
                  <a:srgbClr val="9A3582"/>
                </a:solidFill>
                <a:latin typeface="Arial" panose="020B0604020202020204" pitchFamily="34" charset="0"/>
              </a:rPr>
              <a:t>uncontrolled hypertension patients </a:t>
            </a:r>
            <a:r>
              <a:rPr lang="en-US" sz="1350" dirty="0">
                <a:solidFill>
                  <a:srgbClr val="3C4245"/>
                </a:solidFill>
                <a:latin typeface="Arial" panose="020B0604020202020204" pitchFamily="34" charset="0"/>
              </a:rPr>
              <a:t>worldwide </a:t>
            </a:r>
            <a:r>
              <a:rPr lang="en-US" sz="1350" dirty="0">
                <a:solidFill>
                  <a:srgbClr val="9A3582"/>
                </a:solidFill>
                <a:latin typeface="Arial" panose="020B0604020202020204" pitchFamily="34" charset="0"/>
              </a:rPr>
              <a:t>although receiving a treatment</a:t>
            </a:r>
            <a:r>
              <a:rPr lang="en-US" sz="1350" baseline="30000" dirty="0">
                <a:solidFill>
                  <a:srgbClr val="9A3582"/>
                </a:solidFill>
                <a:latin typeface="Arial" panose="020B0604020202020204" pitchFamily="34" charset="0"/>
              </a:rPr>
              <a:t> *1</a:t>
            </a:r>
            <a:endParaRPr lang="en-US" sz="1350" baseline="30000" dirty="0">
              <a:solidFill>
                <a:srgbClr val="9A3582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5C057-BFEE-21B7-9586-0471B2543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8748550" y="6289820"/>
            <a:ext cx="2390027" cy="309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5BE61-73F5-1079-08C6-DE2004FF1DCF}"/>
              </a:ext>
            </a:extLst>
          </p:cNvPr>
          <p:cNvSpPr txBox="1"/>
          <p:nvPr/>
        </p:nvSpPr>
        <p:spPr>
          <a:xfrm>
            <a:off x="504908" y="6271348"/>
            <a:ext cx="7799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1. Zhou, B., Carrillo-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Larco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, R.M.,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Danaei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, G., Riley, L.M.,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Paciorek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, C.J., Stevens, G.A., Gregg, E.W., Bennett, J.E., Solomon, B., Singleton, R.K. and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Sophiea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, M.K., 2021. Worldwide trends in hypertension prevalence and progress in treatment and control from 1990 to 2019: a pooled analysis of 1201 population-representative studies with 104 million participants.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The Lancet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,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398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  <a:hlinkClick r:id="rId5" action="ppaction://hlinkfile"/>
              </a:rPr>
              <a:t>(10304), pp.957-980.</a:t>
            </a:r>
            <a:endParaRPr lang="en-US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F9AF6-6B73-BF7A-2B1C-EE457160951A}"/>
              </a:ext>
            </a:extLst>
          </p:cNvPr>
          <p:cNvSpPr txBox="1"/>
          <p:nvPr/>
        </p:nvSpPr>
        <p:spPr>
          <a:xfrm>
            <a:off x="1066671" y="5517555"/>
            <a:ext cx="8665388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750" baseline="3000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* </a:t>
            </a:r>
            <a:r>
              <a:rPr lang="en-US" sz="750" dirty="0">
                <a:solidFill>
                  <a:srgbClr val="000000"/>
                </a:solidFill>
                <a:latin typeface="Calibri Light" panose="020F0302020204030204"/>
                <a:cs typeface="Arial" panose="020B0604020202020204" pitchFamily="34" charset="0"/>
              </a:rPr>
              <a:t>A pooled analysis of 1201 population-representative studies with 104 million participants, data from 1990 to 2019 on people aged 30–79 years from population-representative studies.</a:t>
            </a:r>
            <a:endParaRPr lang="en-US" sz="750" dirty="0">
              <a:solidFill>
                <a:prstClr val="black"/>
              </a:solidFill>
              <a:latin typeface="Calibri Light" panose="020F0302020204030204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6F28B2-4512-4FDD-0790-DBE18543CA6F}"/>
              </a:ext>
            </a:extLst>
          </p:cNvPr>
          <p:cNvGrpSpPr/>
          <p:nvPr/>
        </p:nvGrpSpPr>
        <p:grpSpPr>
          <a:xfrm>
            <a:off x="6066451" y="1744719"/>
            <a:ext cx="5153551" cy="2683264"/>
            <a:chOff x="6096000" y="1129553"/>
            <a:chExt cx="5153551" cy="26832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C2F40-65BB-3020-EE52-1879B262CCEE}"/>
                </a:ext>
              </a:extLst>
            </p:cNvPr>
            <p:cNvSpPr txBox="1"/>
            <p:nvPr/>
          </p:nvSpPr>
          <p:spPr>
            <a:xfrm>
              <a:off x="6413060" y="3186641"/>
              <a:ext cx="468226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400" dirty="0">
                  <a:solidFill>
                    <a:srgbClr val="3C4245"/>
                  </a:solidFill>
                  <a:latin typeface="Arial" panose="020B0604020202020204" pitchFamily="34" charset="0"/>
                </a:rPr>
                <a:t>Approximately </a:t>
              </a:r>
              <a:r>
                <a:rPr lang="en-US" sz="1600" b="1" dirty="0">
                  <a:solidFill>
                    <a:srgbClr val="9A3582"/>
                  </a:solidFill>
                  <a:latin typeface="Arial" panose="020B0604020202020204" pitchFamily="34" charset="0"/>
                </a:rPr>
                <a:t>1 in 2 </a:t>
              </a:r>
              <a:r>
                <a:rPr lang="en-US" sz="1400" dirty="0">
                  <a:solidFill>
                    <a:srgbClr val="3C4245"/>
                  </a:solidFill>
                  <a:latin typeface="Arial" panose="020B0604020202020204" pitchFamily="34" charset="0"/>
                </a:rPr>
                <a:t>women and </a:t>
              </a:r>
              <a:r>
                <a:rPr lang="en-US" sz="1600" b="1" dirty="0">
                  <a:solidFill>
                    <a:srgbClr val="9A3582"/>
                  </a:solidFill>
                  <a:latin typeface="Arial" panose="020B0604020202020204" pitchFamily="34" charset="0"/>
                </a:rPr>
                <a:t>1 in 2</a:t>
              </a:r>
              <a:r>
                <a:rPr lang="en-US" sz="1600" b="1" dirty="0">
                  <a:solidFill>
                    <a:srgbClr val="3C4245"/>
                  </a:solidFill>
                  <a:latin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3C4245"/>
                  </a:solidFill>
                  <a:latin typeface="Arial" panose="020B0604020202020204" pitchFamily="34" charset="0"/>
                </a:rPr>
                <a:t>men receiving treatment for hypertension are poorly controlled </a:t>
              </a:r>
              <a:r>
                <a:rPr lang="en-US" sz="1400" baseline="30000" dirty="0">
                  <a:solidFill>
                    <a:srgbClr val="3C4245"/>
                  </a:solidFill>
                  <a:latin typeface="Arial" panose="020B0604020202020204" pitchFamily="34" charset="0"/>
                </a:rPr>
                <a:t>*1</a:t>
              </a:r>
              <a:r>
                <a:rPr lang="en-US" sz="1400" dirty="0">
                  <a:solidFill>
                    <a:srgbClr val="3C4245"/>
                  </a:solidFill>
                  <a:latin typeface="Arial" panose="020B0604020202020204" pitchFamily="34" charset="0"/>
                </a:rPr>
                <a:t>   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882CE6-99AC-8F6B-F3E3-CDD291E3907F}"/>
                </a:ext>
              </a:extLst>
            </p:cNvPr>
            <p:cNvGrpSpPr/>
            <p:nvPr/>
          </p:nvGrpSpPr>
          <p:grpSpPr>
            <a:xfrm>
              <a:off x="6772546" y="1843069"/>
              <a:ext cx="1661434" cy="914400"/>
              <a:chOff x="6955426" y="1843069"/>
              <a:chExt cx="1661434" cy="914400"/>
            </a:xfrm>
          </p:grpSpPr>
          <p:pic>
            <p:nvPicPr>
              <p:cNvPr id="6" name="Graphic 5" descr="Woman">
                <a:extLst>
                  <a:ext uri="{FF2B5EF4-FFF2-40B4-BE49-F238E27FC236}">
                    <a16:creationId xmlns:a16="http://schemas.microsoft.com/office/drawing/2014/main" id="{678D56D4-D1CE-065D-1784-30ED11086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5426" y="18430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Woman">
                <a:extLst>
                  <a:ext uri="{FF2B5EF4-FFF2-40B4-BE49-F238E27FC236}">
                    <a16:creationId xmlns:a16="http://schemas.microsoft.com/office/drawing/2014/main" id="{E04ED11E-4E76-E7BB-9694-615F49BF5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02460" y="184306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080992-D2FE-A921-6E79-BD42C5AB1CFD}"/>
                </a:ext>
              </a:extLst>
            </p:cNvPr>
            <p:cNvGrpSpPr/>
            <p:nvPr/>
          </p:nvGrpSpPr>
          <p:grpSpPr>
            <a:xfrm>
              <a:off x="8518585" y="1843069"/>
              <a:ext cx="1661435" cy="914400"/>
              <a:chOff x="8518585" y="1843069"/>
              <a:chExt cx="1661435" cy="914400"/>
            </a:xfrm>
          </p:grpSpPr>
          <p:pic>
            <p:nvPicPr>
              <p:cNvPr id="11" name="Graphic 10" descr="Man">
                <a:extLst>
                  <a:ext uri="{FF2B5EF4-FFF2-40B4-BE49-F238E27FC236}">
                    <a16:creationId xmlns:a16="http://schemas.microsoft.com/office/drawing/2014/main" id="{57988829-6DBB-FD9A-DAB6-9CE1C7E72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18585" y="18430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Man">
                <a:extLst>
                  <a:ext uri="{FF2B5EF4-FFF2-40B4-BE49-F238E27FC236}">
                    <a16:creationId xmlns:a16="http://schemas.microsoft.com/office/drawing/2014/main" id="{23ECDA2E-743F-2602-0E30-45BF45564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65620" y="184306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A3704A-0AEB-3DC4-2D21-5915DD65E0E7}"/>
                </a:ext>
              </a:extLst>
            </p:cNvPr>
            <p:cNvSpPr/>
            <p:nvPr/>
          </p:nvSpPr>
          <p:spPr>
            <a:xfrm>
              <a:off x="6096000" y="1129553"/>
              <a:ext cx="5042577" cy="2683264"/>
            </a:xfrm>
            <a:prstGeom prst="rect">
              <a:avLst/>
            </a:prstGeom>
            <a:noFill/>
            <a:ln>
              <a:solidFill>
                <a:srgbClr val="9A35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8B66E7-CEC6-1883-0ED7-08DCD7C3E0F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83" y="1802342"/>
              <a:ext cx="0" cy="995855"/>
            </a:xfrm>
            <a:prstGeom prst="line">
              <a:avLst/>
            </a:prstGeom>
            <a:ln>
              <a:solidFill>
                <a:srgbClr val="9A358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562024-E709-E8F1-64AD-8CD9C1FB474A}"/>
                </a:ext>
              </a:extLst>
            </p:cNvPr>
            <p:cNvSpPr txBox="1"/>
            <p:nvPr/>
          </p:nvSpPr>
          <p:spPr>
            <a:xfrm>
              <a:off x="6096000" y="1277323"/>
              <a:ext cx="5153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A3582"/>
                  </a:solidFill>
                </a:rPr>
                <a:t>Poorly controlled hypertensive patients on treatment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A6D8A0-4A6F-5742-5245-09CD8C646B8F}"/>
              </a:ext>
            </a:extLst>
          </p:cNvPr>
          <p:cNvSpPr txBox="1"/>
          <p:nvPr/>
        </p:nvSpPr>
        <p:spPr>
          <a:xfrm>
            <a:off x="828157" y="1062901"/>
            <a:ext cx="97238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dirty="0">
                <a:solidFill>
                  <a:srgbClr val="9A3582"/>
                </a:solidFill>
                <a:latin typeface="Arial" panose="020B0604020202020204" pitchFamily="34" charset="0"/>
              </a:rPr>
              <a:t>Tight control of hypertension with treatment is a major unmeet need of patients</a:t>
            </a:r>
            <a:r>
              <a:rPr lang="en-US" sz="1500" baseline="30000" dirty="0">
                <a:solidFill>
                  <a:srgbClr val="9A3582"/>
                </a:solidFill>
                <a:latin typeface="Arial" panose="020B0604020202020204" pitchFamily="34" charset="0"/>
              </a:rPr>
              <a:t>1</a:t>
            </a:r>
            <a:endParaRPr lang="en-US" sz="1500" dirty="0">
              <a:solidFill>
                <a:srgbClr val="9A3582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870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927" y="6377937"/>
            <a:ext cx="7081737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1.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Telmisartan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Randomised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AssessmeNt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Study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</a:t>
            </a:r>
            <a:r>
              <a:rPr sz="700" kern="0" spc="-3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ACE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iNtolerant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subjects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with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cardiovascular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Disease (TRANSCEND)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Investigators,</a:t>
            </a:r>
            <a:r>
              <a:rPr sz="700" kern="0" spc="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Yusuf S,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Teo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K,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et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al.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Effects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of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the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angiotensin-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receptor</a:t>
            </a:r>
            <a:r>
              <a:rPr sz="700" kern="0" spc="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blocker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telmisartan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on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 cardiovascular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events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</a:t>
            </a:r>
            <a:r>
              <a:rPr sz="700" kern="0" spc="-3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high-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risk</a:t>
            </a:r>
            <a:r>
              <a:rPr sz="700" kern="0" spc="-2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patients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intolerant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to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angiotensin-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converting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enzyme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inhibitors: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a</a:t>
            </a:r>
            <a:r>
              <a:rPr sz="700" kern="0" spc="-3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randomised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controlled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trial</a:t>
            </a:r>
            <a:r>
              <a:rPr sz="700" kern="0" spc="-3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[published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correction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appears</a:t>
            </a:r>
            <a:r>
              <a:rPr sz="700" kern="0" spc="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in</a:t>
            </a:r>
            <a:r>
              <a:rPr sz="7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Lancet. 2008</a:t>
            </a:r>
            <a:r>
              <a:rPr sz="7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Oct</a:t>
            </a:r>
            <a:r>
              <a:rPr sz="700" kern="0" spc="-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18;372(9647):1384].</a:t>
            </a:r>
            <a:r>
              <a:rPr sz="700" kern="0" spc="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70707"/>
                </a:solidFill>
                <a:latin typeface="Arial"/>
                <a:cs typeface="Arial"/>
              </a:rPr>
              <a:t>Lancet. </a:t>
            </a:r>
            <a:r>
              <a:rPr sz="700" kern="0" spc="-10" dirty="0">
                <a:solidFill>
                  <a:srgbClr val="070707"/>
                </a:solidFill>
                <a:latin typeface="Arial"/>
                <a:cs typeface="Arial"/>
              </a:rPr>
              <a:t>2008;372(9644):1174-1183.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23397" y="273558"/>
            <a:ext cx="9840101" cy="69640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000" b="0" dirty="0"/>
              <a:t>TRANSCEND</a:t>
            </a:r>
            <a:r>
              <a:rPr lang="en-US" sz="2000" b="0" dirty="0"/>
              <a:t> </a:t>
            </a:r>
            <a:r>
              <a:rPr sz="2000" b="0" dirty="0"/>
              <a:t>compared</a:t>
            </a:r>
            <a:r>
              <a:rPr sz="2000" b="0" spc="-70" dirty="0"/>
              <a:t> </a:t>
            </a:r>
            <a:r>
              <a:rPr sz="2000" b="0" dirty="0"/>
              <a:t>the</a:t>
            </a:r>
            <a:r>
              <a:rPr sz="2000" b="0" spc="-85" dirty="0"/>
              <a:t> </a:t>
            </a:r>
            <a:r>
              <a:rPr sz="2000" b="0" dirty="0"/>
              <a:t>CV</a:t>
            </a:r>
            <a:r>
              <a:rPr sz="2000" b="0" spc="-75" dirty="0"/>
              <a:t> </a:t>
            </a:r>
            <a:r>
              <a:rPr sz="2000" b="0" dirty="0"/>
              <a:t>risk</a:t>
            </a:r>
            <a:r>
              <a:rPr sz="2000" b="0" spc="-75" dirty="0"/>
              <a:t> </a:t>
            </a:r>
            <a:r>
              <a:rPr sz="2000" b="0" dirty="0"/>
              <a:t>reduction</a:t>
            </a:r>
            <a:r>
              <a:rPr sz="2000" b="0" spc="-75" dirty="0"/>
              <a:t> </a:t>
            </a:r>
            <a:r>
              <a:rPr sz="2000" b="0" dirty="0"/>
              <a:t>profile</a:t>
            </a:r>
            <a:r>
              <a:rPr sz="2000" b="0" spc="-90" dirty="0"/>
              <a:t> </a:t>
            </a:r>
            <a:r>
              <a:rPr sz="2000" b="0" spc="-25" dirty="0"/>
              <a:t>of </a:t>
            </a:r>
            <a:r>
              <a:rPr lang="en-US" sz="2000" b="0" dirty="0"/>
              <a:t>MICARDIS® (telmisartan)</a:t>
            </a:r>
            <a:br>
              <a:rPr lang="en-US" sz="2000" b="0" dirty="0"/>
            </a:br>
            <a:r>
              <a:rPr sz="2000" b="0" spc="-55" dirty="0"/>
              <a:t> </a:t>
            </a:r>
            <a:r>
              <a:rPr sz="2000" b="0" dirty="0"/>
              <a:t>vs</a:t>
            </a:r>
            <a:r>
              <a:rPr sz="2000" b="0" spc="-65" dirty="0"/>
              <a:t> </a:t>
            </a:r>
            <a:r>
              <a:rPr sz="2000" b="0" dirty="0"/>
              <a:t>placebo</a:t>
            </a:r>
            <a:r>
              <a:rPr sz="2000" b="0" spc="-70" dirty="0"/>
              <a:t> </a:t>
            </a:r>
            <a:r>
              <a:rPr sz="2000" b="0" dirty="0"/>
              <a:t>in</a:t>
            </a:r>
            <a:r>
              <a:rPr sz="2000" b="0" spc="-65" dirty="0"/>
              <a:t> </a:t>
            </a:r>
            <a:r>
              <a:rPr sz="2000" b="0" dirty="0"/>
              <a:t>patients</a:t>
            </a:r>
            <a:r>
              <a:rPr sz="2000" b="0" spc="-60" dirty="0"/>
              <a:t> </a:t>
            </a:r>
            <a:r>
              <a:rPr sz="2000" b="0" dirty="0"/>
              <a:t>at</a:t>
            </a:r>
            <a:r>
              <a:rPr sz="2000" b="0" spc="-65" dirty="0"/>
              <a:t> </a:t>
            </a:r>
            <a:r>
              <a:rPr sz="2000" b="0" dirty="0"/>
              <a:t>high</a:t>
            </a:r>
            <a:r>
              <a:rPr sz="2000" b="0" spc="-85" dirty="0"/>
              <a:t> </a:t>
            </a:r>
            <a:r>
              <a:rPr sz="2000" b="0" dirty="0"/>
              <a:t>vascular</a:t>
            </a:r>
            <a:r>
              <a:rPr sz="2000" b="0" spc="-50" dirty="0"/>
              <a:t> </a:t>
            </a:r>
            <a:r>
              <a:rPr sz="2000" b="0" spc="-20" dirty="0"/>
              <a:t>risk </a:t>
            </a:r>
            <a:r>
              <a:rPr sz="2000" b="0" dirty="0"/>
              <a:t>who</a:t>
            </a:r>
            <a:r>
              <a:rPr sz="2000" b="0" spc="-55" dirty="0"/>
              <a:t> </a:t>
            </a:r>
            <a:r>
              <a:rPr sz="2000" b="0" dirty="0"/>
              <a:t>were</a:t>
            </a:r>
            <a:r>
              <a:rPr sz="2000" b="0" spc="-35" dirty="0"/>
              <a:t> </a:t>
            </a:r>
            <a:r>
              <a:rPr sz="2000" b="0" dirty="0"/>
              <a:t>intolerant</a:t>
            </a:r>
            <a:r>
              <a:rPr sz="2000" b="0" spc="-30" dirty="0"/>
              <a:t> </a:t>
            </a:r>
            <a:r>
              <a:rPr sz="2000" b="0" dirty="0"/>
              <a:t>to</a:t>
            </a:r>
            <a:r>
              <a:rPr sz="2000" b="0" spc="-130" dirty="0"/>
              <a:t> </a:t>
            </a:r>
            <a:r>
              <a:rPr sz="2000" b="0" dirty="0"/>
              <a:t>ACE</a:t>
            </a:r>
            <a:r>
              <a:rPr sz="2000" b="0" spc="-35" dirty="0"/>
              <a:t> </a:t>
            </a:r>
            <a:r>
              <a:rPr sz="2000" b="0" spc="-10" dirty="0"/>
              <a:t>inhibitors</a:t>
            </a:r>
            <a:endParaRPr sz="2000" b="0" dirty="0"/>
          </a:p>
        </p:txBody>
      </p:sp>
      <p:sp>
        <p:nvSpPr>
          <p:cNvPr id="5" name="object 5"/>
          <p:cNvSpPr/>
          <p:nvPr/>
        </p:nvSpPr>
        <p:spPr>
          <a:xfrm>
            <a:off x="5112130" y="3615182"/>
            <a:ext cx="3731260" cy="551180"/>
          </a:xfrm>
          <a:custGeom>
            <a:avLst/>
            <a:gdLst/>
            <a:ahLst/>
            <a:cxnLst/>
            <a:rect l="l" t="t" r="r" b="b"/>
            <a:pathLst>
              <a:path w="3731259" h="551179">
                <a:moveTo>
                  <a:pt x="0" y="0"/>
                </a:moveTo>
                <a:lnTo>
                  <a:pt x="111632" y="550799"/>
                </a:lnTo>
                <a:lnTo>
                  <a:pt x="3731260" y="550799"/>
                </a:lnTo>
              </a:path>
            </a:pathLst>
          </a:custGeom>
          <a:ln w="34925">
            <a:solidFill>
              <a:srgbClr val="1B6A2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0603" y="2675890"/>
            <a:ext cx="17964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kern="0" spc="-10" dirty="0">
                <a:solidFill>
                  <a:srgbClr val="0F3713"/>
                </a:solidFill>
                <a:latin typeface="Arial"/>
                <a:cs typeface="Arial"/>
              </a:rPr>
              <a:t>Telmisartan</a:t>
            </a:r>
            <a:r>
              <a:rPr sz="1600" b="1" kern="0" spc="-2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F3713"/>
                </a:solidFill>
                <a:latin typeface="Arial"/>
                <a:cs typeface="Arial"/>
              </a:rPr>
              <a:t>80</a:t>
            </a:r>
            <a:r>
              <a:rPr sz="1600" b="1" kern="0" spc="-15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600" b="1" kern="0" spc="-25" dirty="0">
                <a:solidFill>
                  <a:srgbClr val="0F3713"/>
                </a:solidFill>
                <a:latin typeface="Arial"/>
                <a:cs typeface="Arial"/>
              </a:rPr>
              <a:t>mg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3079" y="3854704"/>
            <a:ext cx="8045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kern="0" spc="-10" dirty="0">
                <a:solidFill>
                  <a:srgbClr val="0F3713"/>
                </a:solidFill>
                <a:latin typeface="Arial"/>
                <a:cs typeface="Arial"/>
              </a:rPr>
              <a:t>Placebo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1922" y="2444255"/>
            <a:ext cx="2689225" cy="2289175"/>
          </a:xfrm>
          <a:custGeom>
            <a:avLst/>
            <a:gdLst/>
            <a:ahLst/>
            <a:cxnLst/>
            <a:rect l="l" t="t" r="r" b="b"/>
            <a:pathLst>
              <a:path w="2689225" h="2289175">
                <a:moveTo>
                  <a:pt x="2689225" y="0"/>
                </a:moveTo>
                <a:lnTo>
                  <a:pt x="0" y="0"/>
                </a:lnTo>
                <a:lnTo>
                  <a:pt x="0" y="2196046"/>
                </a:lnTo>
                <a:lnTo>
                  <a:pt x="0" y="2288908"/>
                </a:lnTo>
                <a:lnTo>
                  <a:pt x="2689225" y="2288908"/>
                </a:lnTo>
                <a:lnTo>
                  <a:pt x="2689225" y="2196046"/>
                </a:lnTo>
                <a:lnTo>
                  <a:pt x="2689225" y="0"/>
                </a:lnTo>
                <a:close/>
              </a:path>
            </a:pathLst>
          </a:custGeom>
          <a:solidFill>
            <a:srgbClr val="6CC049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4253" y="2716783"/>
            <a:ext cx="1996439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sz="1600" kern="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intolerant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8100" marR="30480"/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kern="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ACE</a:t>
            </a:r>
            <a:r>
              <a:rPr sz="16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inhibitors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coronary,</a:t>
            </a:r>
            <a:r>
              <a:rPr sz="1600" kern="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peripheral, </a:t>
            </a: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cerebrovascular </a:t>
            </a: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disease</a:t>
            </a:r>
            <a:r>
              <a:rPr sz="160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diabetes </a:t>
            </a:r>
            <a:r>
              <a:rPr sz="1600" kern="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6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FFFFFF"/>
                </a:solidFill>
                <a:latin typeface="Arial"/>
                <a:cs typeface="Arial"/>
              </a:rPr>
              <a:t>end-organ damage</a:t>
            </a:r>
            <a:r>
              <a:rPr sz="1575" kern="0" spc="-15" baseline="2645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4261" y="2991358"/>
            <a:ext cx="6786114" cy="937387"/>
            <a:chOff x="540261" y="2991357"/>
            <a:chExt cx="6786114" cy="937387"/>
          </a:xfrm>
        </p:grpSpPr>
        <p:sp>
          <p:nvSpPr>
            <p:cNvPr id="11" name="object 11"/>
            <p:cNvSpPr/>
            <p:nvPr/>
          </p:nvSpPr>
          <p:spPr>
            <a:xfrm>
              <a:off x="3581780" y="2991357"/>
              <a:ext cx="3744595" cy="599440"/>
            </a:xfrm>
            <a:custGeom>
              <a:avLst/>
              <a:gdLst/>
              <a:ahLst/>
              <a:cxnLst/>
              <a:rect l="l" t="t" r="r" b="b"/>
              <a:pathLst>
                <a:path w="3744595" h="599439">
                  <a:moveTo>
                    <a:pt x="0" y="599313"/>
                  </a:moveTo>
                  <a:lnTo>
                    <a:pt x="124332" y="0"/>
                  </a:lnTo>
                  <a:lnTo>
                    <a:pt x="3744087" y="0"/>
                  </a:lnTo>
                </a:path>
              </a:pathLst>
            </a:custGeom>
            <a:ln w="34925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40261" y="3288029"/>
              <a:ext cx="376555" cy="640715"/>
            </a:xfrm>
            <a:custGeom>
              <a:avLst/>
              <a:gdLst/>
              <a:ahLst/>
              <a:cxnLst/>
              <a:rect l="l" t="t" r="r" b="b"/>
              <a:pathLst>
                <a:path w="376555" h="640714">
                  <a:moveTo>
                    <a:pt x="190013" y="0"/>
                  </a:moveTo>
                  <a:lnTo>
                    <a:pt x="156118" y="6486"/>
                  </a:lnTo>
                  <a:lnTo>
                    <a:pt x="128442" y="24177"/>
                  </a:lnTo>
                  <a:lnTo>
                    <a:pt x="109783" y="50417"/>
                  </a:lnTo>
                  <a:lnTo>
                    <a:pt x="102942" y="82550"/>
                  </a:lnTo>
                  <a:lnTo>
                    <a:pt x="107582" y="109210"/>
                  </a:lnTo>
                  <a:lnTo>
                    <a:pt x="120485" y="132191"/>
                  </a:lnTo>
                  <a:lnTo>
                    <a:pt x="140131" y="150004"/>
                  </a:lnTo>
                  <a:lnTo>
                    <a:pt x="164994" y="161163"/>
                  </a:lnTo>
                  <a:lnTo>
                    <a:pt x="125230" y="161163"/>
                  </a:lnTo>
                  <a:lnTo>
                    <a:pt x="121154" y="162052"/>
                  </a:lnTo>
                  <a:lnTo>
                    <a:pt x="117458" y="163449"/>
                  </a:lnTo>
                  <a:lnTo>
                    <a:pt x="106489" y="165361"/>
                  </a:lnTo>
                  <a:lnTo>
                    <a:pt x="4098" y="343408"/>
                  </a:lnTo>
                  <a:lnTo>
                    <a:pt x="0" y="359356"/>
                  </a:lnTo>
                  <a:lnTo>
                    <a:pt x="2572" y="374983"/>
                  </a:lnTo>
                  <a:lnTo>
                    <a:pt x="11143" y="388538"/>
                  </a:lnTo>
                  <a:lnTo>
                    <a:pt x="25040" y="398272"/>
                  </a:lnTo>
                  <a:lnTo>
                    <a:pt x="41834" y="402212"/>
                  </a:lnTo>
                  <a:lnTo>
                    <a:pt x="58324" y="399795"/>
                  </a:lnTo>
                  <a:lnTo>
                    <a:pt x="72646" y="391664"/>
                  </a:lnTo>
                  <a:lnTo>
                    <a:pt x="82939" y="378460"/>
                  </a:lnTo>
                  <a:lnTo>
                    <a:pt x="98294" y="347345"/>
                  </a:lnTo>
                  <a:lnTo>
                    <a:pt x="98294" y="598043"/>
                  </a:lnTo>
                  <a:lnTo>
                    <a:pt x="101715" y="614082"/>
                  </a:lnTo>
                  <a:lnTo>
                    <a:pt x="111046" y="627205"/>
                  </a:lnTo>
                  <a:lnTo>
                    <a:pt x="124885" y="636065"/>
                  </a:lnTo>
                  <a:lnTo>
                    <a:pt x="141829" y="639318"/>
                  </a:lnTo>
                  <a:lnTo>
                    <a:pt x="158774" y="636065"/>
                  </a:lnTo>
                  <a:lnTo>
                    <a:pt x="172613" y="627205"/>
                  </a:lnTo>
                  <a:lnTo>
                    <a:pt x="181943" y="614082"/>
                  </a:lnTo>
                  <a:lnTo>
                    <a:pt x="185365" y="598043"/>
                  </a:lnTo>
                  <a:lnTo>
                    <a:pt x="185365" y="434975"/>
                  </a:lnTo>
                  <a:lnTo>
                    <a:pt x="198509" y="434975"/>
                  </a:lnTo>
                  <a:lnTo>
                    <a:pt x="198509" y="599440"/>
                  </a:lnTo>
                  <a:lnTo>
                    <a:pt x="201931" y="615533"/>
                  </a:lnTo>
                  <a:lnTo>
                    <a:pt x="211262" y="628650"/>
                  </a:lnTo>
                  <a:lnTo>
                    <a:pt x="225100" y="637480"/>
                  </a:lnTo>
                  <a:lnTo>
                    <a:pt x="242045" y="640715"/>
                  </a:lnTo>
                  <a:lnTo>
                    <a:pt x="258990" y="637480"/>
                  </a:lnTo>
                  <a:lnTo>
                    <a:pt x="272828" y="628650"/>
                  </a:lnTo>
                  <a:lnTo>
                    <a:pt x="282159" y="615533"/>
                  </a:lnTo>
                  <a:lnTo>
                    <a:pt x="285581" y="599440"/>
                  </a:lnTo>
                  <a:lnTo>
                    <a:pt x="285581" y="362331"/>
                  </a:lnTo>
                  <a:lnTo>
                    <a:pt x="293544" y="378460"/>
                  </a:lnTo>
                  <a:lnTo>
                    <a:pt x="303830" y="391664"/>
                  </a:lnTo>
                  <a:lnTo>
                    <a:pt x="318150" y="399796"/>
                  </a:lnTo>
                  <a:lnTo>
                    <a:pt x="334642" y="402212"/>
                  </a:lnTo>
                  <a:lnTo>
                    <a:pt x="351443" y="398272"/>
                  </a:lnTo>
                  <a:lnTo>
                    <a:pt x="365332" y="388538"/>
                  </a:lnTo>
                  <a:lnTo>
                    <a:pt x="373901" y="374983"/>
                  </a:lnTo>
                  <a:lnTo>
                    <a:pt x="376476" y="359356"/>
                  </a:lnTo>
                  <a:lnTo>
                    <a:pt x="372385" y="343408"/>
                  </a:lnTo>
                  <a:lnTo>
                    <a:pt x="294775" y="186436"/>
                  </a:lnTo>
                  <a:lnTo>
                    <a:pt x="268740" y="164973"/>
                  </a:lnTo>
                  <a:lnTo>
                    <a:pt x="264575" y="162433"/>
                  </a:lnTo>
                  <a:lnTo>
                    <a:pt x="259622" y="161163"/>
                  </a:lnTo>
                  <a:lnTo>
                    <a:pt x="215032" y="161163"/>
                  </a:lnTo>
                  <a:lnTo>
                    <a:pt x="239896" y="150004"/>
                  </a:lnTo>
                  <a:lnTo>
                    <a:pt x="259541" y="132191"/>
                  </a:lnTo>
                  <a:lnTo>
                    <a:pt x="272445" y="109210"/>
                  </a:lnTo>
                  <a:lnTo>
                    <a:pt x="277084" y="82550"/>
                  </a:lnTo>
                  <a:lnTo>
                    <a:pt x="270241" y="50417"/>
                  </a:lnTo>
                  <a:lnTo>
                    <a:pt x="251580" y="24177"/>
                  </a:lnTo>
                  <a:lnTo>
                    <a:pt x="223903" y="6486"/>
                  </a:lnTo>
                  <a:lnTo>
                    <a:pt x="190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127120" y="3588765"/>
              <a:ext cx="454659" cy="1905"/>
            </a:xfrm>
            <a:custGeom>
              <a:avLst/>
              <a:gdLst/>
              <a:ahLst/>
              <a:cxnLst/>
              <a:rect l="l" t="t" r="r" b="b"/>
              <a:pathLst>
                <a:path w="454660" h="1904">
                  <a:moveTo>
                    <a:pt x="0" y="0"/>
                  </a:moveTo>
                  <a:lnTo>
                    <a:pt x="454659" y="1905"/>
                  </a:lnTo>
                </a:path>
              </a:pathLst>
            </a:custGeom>
            <a:ln w="34925">
              <a:solidFill>
                <a:srgbClr val="6CC049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3207" y="5419419"/>
            <a:ext cx="723582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</a:pPr>
            <a:r>
              <a:rPr sz="1200" b="1" kern="0" dirty="0">
                <a:solidFill>
                  <a:srgbClr val="0F3713"/>
                </a:solidFill>
                <a:latin typeface="Arial"/>
                <a:cs typeface="Arial"/>
              </a:rPr>
              <a:t>Primary</a:t>
            </a:r>
            <a:r>
              <a:rPr sz="1200" b="1" kern="0" spc="-2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rgbClr val="0F3713"/>
                </a:solidFill>
                <a:latin typeface="Arial"/>
                <a:cs typeface="Arial"/>
              </a:rPr>
              <a:t>endpoint:</a:t>
            </a:r>
            <a:r>
              <a:rPr sz="1200" b="1" kern="0" spc="-45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0F3713"/>
                </a:solidFill>
                <a:latin typeface="Arial"/>
                <a:cs typeface="Arial"/>
              </a:rPr>
              <a:t>Composite</a:t>
            </a:r>
            <a:r>
              <a:rPr sz="1200" kern="0" spc="-4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of</a:t>
            </a:r>
            <a:r>
              <a:rPr sz="1200" kern="0" spc="-3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CV</a:t>
            </a:r>
            <a:r>
              <a:rPr sz="1200" kern="0" spc="-2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death,</a:t>
            </a:r>
            <a:r>
              <a:rPr sz="1200" kern="0" spc="-5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MI,</a:t>
            </a:r>
            <a:r>
              <a:rPr sz="1200" kern="0" spc="-3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stroke,</a:t>
            </a:r>
            <a:r>
              <a:rPr sz="1200" kern="0" spc="-45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or</a:t>
            </a:r>
            <a:r>
              <a:rPr sz="1200" kern="0" spc="-3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0F3713"/>
                </a:solidFill>
                <a:latin typeface="Arial"/>
                <a:cs typeface="Arial"/>
              </a:rPr>
              <a:t>hospitalisation</a:t>
            </a:r>
            <a:r>
              <a:rPr sz="1200" kern="0" spc="-5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for</a:t>
            </a:r>
            <a:r>
              <a:rPr sz="1200" kern="0" spc="-3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0F3713"/>
                </a:solidFill>
                <a:latin typeface="Arial"/>
                <a:cs typeface="Arial"/>
              </a:rPr>
              <a:t>heart</a:t>
            </a:r>
            <a:r>
              <a:rPr sz="1200" kern="0" spc="-45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0F3713"/>
                </a:solidFill>
                <a:latin typeface="Arial"/>
                <a:cs typeface="Arial"/>
              </a:rPr>
              <a:t>failure</a:t>
            </a:r>
            <a:r>
              <a:rPr sz="1200" kern="0" spc="-15" baseline="24691" dirty="0">
                <a:solidFill>
                  <a:srgbClr val="0F3713"/>
                </a:solidFill>
                <a:latin typeface="Arial"/>
                <a:cs typeface="Arial"/>
              </a:rPr>
              <a:t>1</a:t>
            </a:r>
            <a:endParaRPr sz="120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25890" y="2845817"/>
            <a:ext cx="7429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spc="-10" dirty="0">
                <a:solidFill>
                  <a:srgbClr val="0F3713"/>
                </a:solidFill>
                <a:latin typeface="Arial"/>
                <a:cs typeface="Arial"/>
              </a:rPr>
              <a:t>N=2954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25890" y="4026917"/>
            <a:ext cx="7429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spc="-10" dirty="0">
                <a:solidFill>
                  <a:srgbClr val="0F3713"/>
                </a:solidFill>
                <a:latin typeface="Arial"/>
                <a:cs typeface="Arial"/>
              </a:rPr>
              <a:t>N=2972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17260" y="4482083"/>
            <a:ext cx="20707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kern="0" dirty="0">
                <a:solidFill>
                  <a:srgbClr val="0F3713"/>
                </a:solidFill>
                <a:latin typeface="Arial"/>
                <a:cs typeface="Arial"/>
              </a:rPr>
              <a:t>Median</a:t>
            </a:r>
            <a:r>
              <a:rPr sz="1200" b="1" kern="0" spc="-25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rgbClr val="0F3713"/>
                </a:solidFill>
                <a:latin typeface="Arial"/>
                <a:cs typeface="Arial"/>
              </a:rPr>
              <a:t>follow</a:t>
            </a:r>
            <a:r>
              <a:rPr sz="1200" b="1" kern="0" spc="-2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rgbClr val="0F3713"/>
                </a:solidFill>
                <a:latin typeface="Arial"/>
                <a:cs typeface="Arial"/>
              </a:rPr>
              <a:t>up</a:t>
            </a:r>
            <a:r>
              <a:rPr sz="1200" b="1" kern="0" spc="-20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rgbClr val="0F3713"/>
                </a:solidFill>
                <a:latin typeface="Arial"/>
                <a:cs typeface="Arial"/>
              </a:rPr>
              <a:t>56</a:t>
            </a:r>
            <a:r>
              <a:rPr sz="1200" b="1" kern="0" spc="-25" dirty="0">
                <a:solidFill>
                  <a:srgbClr val="0F3713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rgbClr val="0F3713"/>
                </a:solidFill>
                <a:latin typeface="Arial"/>
                <a:cs typeface="Arial"/>
              </a:rPr>
              <a:t>months</a:t>
            </a:r>
            <a:endParaRPr sz="12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949AFCC7-2D76-AEE7-9FBD-233926B2C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C7C7C0-AA41-BD45-B334-1A6FA7A8E7AE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892DAD6-5D47-B18B-92C2-9C8760A85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3DC72C-2346-725F-5F6F-59CAFF24E835}"/>
              </a:ext>
            </a:extLst>
          </p:cNvPr>
          <p:cNvSpPr txBox="1"/>
          <p:nvPr/>
        </p:nvSpPr>
        <p:spPr>
          <a:xfrm>
            <a:off x="846306" y="1376810"/>
            <a:ext cx="10202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spc="-10" dirty="0">
                <a:solidFill>
                  <a:srgbClr val="1B6A24"/>
                </a:solidFill>
                <a:latin typeface="Arial"/>
                <a:cs typeface="Arial"/>
              </a:rPr>
              <a:t>TRANSCEND</a:t>
            </a:r>
          </a:p>
          <a:p>
            <a:pPr algn="ctr"/>
            <a:r>
              <a:rPr lang="en-US" sz="1600" dirty="0"/>
              <a:t>Telmisartan randomized assessment study in ACE intolerant subjects with cardiovascular Disease</a:t>
            </a:r>
            <a:r>
              <a:rPr lang="en-US" sz="1600" baseline="30000" dirty="0"/>
              <a:t>1</a:t>
            </a:r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8BCD5D45-716C-367D-A3E4-6B63B4BA741E}"/>
              </a:ext>
            </a:extLst>
          </p:cNvPr>
          <p:cNvSpPr txBox="1"/>
          <p:nvPr/>
        </p:nvSpPr>
        <p:spPr>
          <a:xfrm>
            <a:off x="517904" y="5963512"/>
            <a:ext cx="72358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</a:pPr>
            <a:r>
              <a:rPr lang="en-US" sz="1000" kern="0" dirty="0">
                <a:solidFill>
                  <a:srgbClr val="0F3713"/>
                </a:solidFill>
                <a:latin typeface="+mj-lt"/>
                <a:cs typeface="Arial"/>
              </a:rPr>
              <a:t>ACE: angiotensin converting enzyme, CV: cardiovascular, MI: myocardial infraction</a:t>
            </a:r>
            <a:endParaRPr sz="1000" kern="0" baseline="24691" dirty="0">
              <a:solidFill>
                <a:sysClr val="windowText" lastClr="000000"/>
              </a:solidFill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65825" y="607707"/>
            <a:ext cx="11125200" cy="444481"/>
          </a:xfrm>
          <a:prstGeom prst="rect">
            <a:avLst/>
          </a:prstGeom>
        </p:spPr>
        <p:txBody>
          <a:bodyPr vert="horz" wrap="square" lIns="0" tIns="135382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lang="en-US" sz="2000" b="0" dirty="0"/>
              <a:t>TRANSCEND:</a:t>
            </a:r>
            <a:r>
              <a:rPr lang="en-US" sz="2000" b="0" spc="10" dirty="0"/>
              <a:t> </a:t>
            </a:r>
            <a:r>
              <a:rPr lang="en-US" sz="2000" b="0" dirty="0"/>
              <a:t>MICARDIS® (telmisartan)</a:t>
            </a:r>
            <a:r>
              <a:rPr lang="en-US" sz="2000" b="0" spc="-5" dirty="0"/>
              <a:t> </a:t>
            </a:r>
            <a:r>
              <a:rPr lang="en-US" sz="2000" b="0" dirty="0"/>
              <a:t>reduced the</a:t>
            </a:r>
            <a:r>
              <a:rPr lang="en-US" sz="2000" b="0" spc="-5" dirty="0"/>
              <a:t> </a:t>
            </a:r>
            <a:r>
              <a:rPr lang="en-US" sz="2000" b="0" dirty="0"/>
              <a:t>risk</a:t>
            </a:r>
            <a:r>
              <a:rPr lang="en-US" sz="2000" b="0" spc="-15" dirty="0"/>
              <a:t> </a:t>
            </a:r>
            <a:r>
              <a:rPr lang="en-US" sz="2000" b="0" dirty="0"/>
              <a:t>of</a:t>
            </a:r>
            <a:r>
              <a:rPr lang="en-US" sz="2000" b="0" spc="5" dirty="0"/>
              <a:t> </a:t>
            </a:r>
            <a:r>
              <a:rPr lang="en-US" sz="2000" b="0" spc="-25" dirty="0">
                <a:uFill>
                  <a:solidFill>
                    <a:srgbClr val="1B6A24"/>
                  </a:solidFill>
                </a:uFill>
              </a:rPr>
              <a:t>MI</a:t>
            </a:r>
            <a:r>
              <a:rPr lang="en-US" sz="2000" b="0" spc="-25" dirty="0"/>
              <a:t> </a:t>
            </a:r>
            <a:r>
              <a:rPr lang="en-US" sz="2000" b="0" dirty="0"/>
              <a:t>in</a:t>
            </a:r>
            <a:r>
              <a:rPr lang="en-US" sz="2000" b="0" spc="-10" dirty="0"/>
              <a:t> </a:t>
            </a:r>
            <a:r>
              <a:rPr lang="en-US" sz="2000" b="0" dirty="0"/>
              <a:t>hypertensive</a:t>
            </a:r>
            <a:r>
              <a:rPr lang="en-US" sz="2000" b="0" spc="10" dirty="0"/>
              <a:t> </a:t>
            </a:r>
            <a:r>
              <a:rPr lang="en-US" sz="2000" b="0" spc="-10" dirty="0"/>
              <a:t>patients</a:t>
            </a:r>
            <a:r>
              <a:rPr lang="en-US" sz="2000" b="0" spc="-15" baseline="25525" dirty="0"/>
              <a:t>1</a:t>
            </a:r>
            <a:endParaRPr lang="en-US" sz="2000" b="0" baseline="25525" dirty="0"/>
          </a:p>
        </p:txBody>
      </p:sp>
      <p:sp>
        <p:nvSpPr>
          <p:cNvPr id="3" name="object 3"/>
          <p:cNvSpPr/>
          <p:nvPr/>
        </p:nvSpPr>
        <p:spPr>
          <a:xfrm>
            <a:off x="1705654" y="5269426"/>
            <a:ext cx="8559165" cy="721360"/>
          </a:xfrm>
          <a:custGeom>
            <a:avLst/>
            <a:gdLst/>
            <a:ahLst/>
            <a:cxnLst/>
            <a:rect l="l" t="t" r="r" b="b"/>
            <a:pathLst>
              <a:path w="8559165" h="721360">
                <a:moveTo>
                  <a:pt x="0" y="721309"/>
                </a:moveTo>
                <a:lnTo>
                  <a:pt x="8558657" y="721309"/>
                </a:lnTo>
                <a:lnTo>
                  <a:pt x="8558657" y="0"/>
                </a:lnTo>
                <a:lnTo>
                  <a:pt x="0" y="0"/>
                </a:lnTo>
                <a:lnTo>
                  <a:pt x="0" y="721309"/>
                </a:lnTo>
                <a:close/>
              </a:path>
            </a:pathLst>
          </a:custGeom>
          <a:ln w="19050">
            <a:solidFill>
              <a:srgbClr val="1B6A2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8011" y="5390328"/>
            <a:ext cx="82740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30480" indent="-228600">
              <a:spcBef>
                <a:spcPts val="100"/>
              </a:spcBef>
            </a:pP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No</a:t>
            </a:r>
            <a:r>
              <a:rPr sz="1400" kern="0" spc="-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difference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the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effect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treatment</a:t>
            </a: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between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hypertensive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and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nonhypertensive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patients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primary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composite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endpoint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(CV</a:t>
            </a:r>
            <a:r>
              <a:rPr sz="14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death,</a:t>
            </a: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MI,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stroke,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hospitalization</a:t>
            </a:r>
            <a:r>
              <a:rPr sz="1400" kern="0" spc="-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heart</a:t>
            </a:r>
            <a:r>
              <a:rPr sz="14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failure)</a:t>
            </a:r>
            <a:r>
              <a:rPr sz="1400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400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97E6E20-26F7-F38F-3765-D943195868E9}"/>
              </a:ext>
            </a:extLst>
          </p:cNvPr>
          <p:cNvGrpSpPr/>
          <p:nvPr/>
        </p:nvGrpSpPr>
        <p:grpSpPr>
          <a:xfrm>
            <a:off x="1211179" y="2127160"/>
            <a:ext cx="4054293" cy="2747414"/>
            <a:chOff x="1916738" y="2167382"/>
            <a:chExt cx="4054293" cy="2747414"/>
          </a:xfrm>
        </p:grpSpPr>
        <p:grpSp>
          <p:nvGrpSpPr>
            <p:cNvPr id="5" name="object 5"/>
            <p:cNvGrpSpPr/>
            <p:nvPr/>
          </p:nvGrpSpPr>
          <p:grpSpPr>
            <a:xfrm>
              <a:off x="2546084" y="2539365"/>
              <a:ext cx="3363595" cy="1951989"/>
              <a:chOff x="1022083" y="2539364"/>
              <a:chExt cx="3363595" cy="1951989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1022083" y="2539364"/>
                <a:ext cx="3357245" cy="1951989"/>
              </a:xfrm>
              <a:custGeom>
                <a:avLst/>
                <a:gdLst/>
                <a:ahLst/>
                <a:cxnLst/>
                <a:rect l="l" t="t" r="r" b="b"/>
                <a:pathLst>
                  <a:path w="3357245" h="1951989">
                    <a:moveTo>
                      <a:pt x="43535" y="0"/>
                    </a:moveTo>
                    <a:lnTo>
                      <a:pt x="43535" y="1912747"/>
                    </a:lnTo>
                    <a:lnTo>
                      <a:pt x="43535" y="1951736"/>
                    </a:lnTo>
                  </a:path>
                  <a:path w="3357245" h="1951989">
                    <a:moveTo>
                      <a:pt x="10502" y="1912747"/>
                    </a:moveTo>
                    <a:lnTo>
                      <a:pt x="3357130" y="1912747"/>
                    </a:lnTo>
                  </a:path>
                  <a:path w="3357245" h="1951989">
                    <a:moveTo>
                      <a:pt x="3357130" y="1912747"/>
                    </a:moveTo>
                    <a:lnTo>
                      <a:pt x="3357130" y="1945767"/>
                    </a:lnTo>
                  </a:path>
                  <a:path w="3357245" h="1951989">
                    <a:moveTo>
                      <a:pt x="2701048" y="1912747"/>
                    </a:moveTo>
                    <a:lnTo>
                      <a:pt x="2701048" y="1945767"/>
                    </a:lnTo>
                  </a:path>
                  <a:path w="3357245" h="1951989">
                    <a:moveTo>
                      <a:pt x="2035822" y="1918716"/>
                    </a:moveTo>
                    <a:lnTo>
                      <a:pt x="2035822" y="1951736"/>
                    </a:lnTo>
                  </a:path>
                  <a:path w="3357245" h="1951989">
                    <a:moveTo>
                      <a:pt x="1375295" y="1918716"/>
                    </a:moveTo>
                    <a:lnTo>
                      <a:pt x="1375295" y="1951736"/>
                    </a:lnTo>
                  </a:path>
                  <a:path w="3357245" h="1951989">
                    <a:moveTo>
                      <a:pt x="720610" y="1918716"/>
                    </a:moveTo>
                    <a:lnTo>
                      <a:pt x="720610" y="1951736"/>
                    </a:lnTo>
                  </a:path>
                  <a:path w="3357245" h="1951989">
                    <a:moveTo>
                      <a:pt x="6007" y="1567434"/>
                    </a:moveTo>
                    <a:lnTo>
                      <a:pt x="37528" y="1567434"/>
                    </a:lnTo>
                  </a:path>
                  <a:path w="3357245" h="1951989">
                    <a:moveTo>
                      <a:pt x="6007" y="1255141"/>
                    </a:moveTo>
                    <a:lnTo>
                      <a:pt x="37528" y="1255141"/>
                    </a:lnTo>
                  </a:path>
                  <a:path w="3357245" h="1951989">
                    <a:moveTo>
                      <a:pt x="6007" y="947420"/>
                    </a:moveTo>
                    <a:lnTo>
                      <a:pt x="37528" y="947420"/>
                    </a:lnTo>
                  </a:path>
                  <a:path w="3357245" h="1951989">
                    <a:moveTo>
                      <a:pt x="6007" y="635126"/>
                    </a:moveTo>
                    <a:lnTo>
                      <a:pt x="37528" y="635126"/>
                    </a:lnTo>
                  </a:path>
                  <a:path w="3357245" h="1951989">
                    <a:moveTo>
                      <a:pt x="0" y="322834"/>
                    </a:moveTo>
                    <a:lnTo>
                      <a:pt x="37528" y="322834"/>
                    </a:lnTo>
                  </a:path>
                  <a:path w="3357245" h="1951989">
                    <a:moveTo>
                      <a:pt x="5257" y="19558"/>
                    </a:moveTo>
                    <a:lnTo>
                      <a:pt x="38277" y="19558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1059611" y="2922269"/>
                <a:ext cx="3297554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297554" h="1525904">
                    <a:moveTo>
                      <a:pt x="3296996" y="0"/>
                    </a:moveTo>
                    <a:lnTo>
                      <a:pt x="3193491" y="0"/>
                    </a:lnTo>
                    <a:lnTo>
                      <a:pt x="3193491" y="142620"/>
                    </a:lnTo>
                    <a:lnTo>
                      <a:pt x="3143961" y="142620"/>
                    </a:lnTo>
                    <a:lnTo>
                      <a:pt x="3143961" y="279145"/>
                    </a:lnTo>
                    <a:lnTo>
                      <a:pt x="2849575" y="279145"/>
                    </a:lnTo>
                    <a:lnTo>
                      <a:pt x="2849575" y="367791"/>
                    </a:lnTo>
                    <a:lnTo>
                      <a:pt x="2789631" y="367791"/>
                    </a:lnTo>
                    <a:lnTo>
                      <a:pt x="2789631" y="477392"/>
                    </a:lnTo>
                    <a:lnTo>
                      <a:pt x="2685999" y="477392"/>
                    </a:lnTo>
                    <a:lnTo>
                      <a:pt x="2685999" y="564514"/>
                    </a:lnTo>
                    <a:lnTo>
                      <a:pt x="2418791" y="564514"/>
                    </a:lnTo>
                    <a:lnTo>
                      <a:pt x="2418791" y="647064"/>
                    </a:lnTo>
                    <a:lnTo>
                      <a:pt x="2134946" y="647064"/>
                    </a:lnTo>
                    <a:lnTo>
                      <a:pt x="2134946" y="729614"/>
                    </a:lnTo>
                    <a:lnTo>
                      <a:pt x="1998294" y="729614"/>
                    </a:lnTo>
                    <a:lnTo>
                      <a:pt x="1998294" y="812164"/>
                    </a:lnTo>
                    <a:lnTo>
                      <a:pt x="1544904" y="812164"/>
                    </a:lnTo>
                    <a:lnTo>
                      <a:pt x="1544904" y="888745"/>
                    </a:lnTo>
                    <a:lnTo>
                      <a:pt x="1517853" y="888745"/>
                    </a:lnTo>
                    <a:lnTo>
                      <a:pt x="1517853" y="971295"/>
                    </a:lnTo>
                    <a:lnTo>
                      <a:pt x="1463878" y="971295"/>
                    </a:lnTo>
                    <a:lnTo>
                      <a:pt x="1463878" y="1047876"/>
                    </a:lnTo>
                    <a:lnTo>
                      <a:pt x="1420317" y="1047876"/>
                    </a:lnTo>
                    <a:lnTo>
                      <a:pt x="1420317" y="1134998"/>
                    </a:lnTo>
                    <a:lnTo>
                      <a:pt x="1304747" y="1134998"/>
                    </a:lnTo>
                    <a:lnTo>
                      <a:pt x="1304747" y="1207007"/>
                    </a:lnTo>
                    <a:lnTo>
                      <a:pt x="1195146" y="1207007"/>
                    </a:lnTo>
                    <a:lnTo>
                      <a:pt x="1195146" y="1289684"/>
                    </a:lnTo>
                    <a:lnTo>
                      <a:pt x="1184605" y="1289684"/>
                    </a:lnTo>
                    <a:lnTo>
                      <a:pt x="1184605" y="1370710"/>
                    </a:lnTo>
                    <a:lnTo>
                      <a:pt x="1103579" y="1370710"/>
                    </a:lnTo>
                    <a:lnTo>
                      <a:pt x="1103579" y="1448815"/>
                    </a:lnTo>
                    <a:lnTo>
                      <a:pt x="1047953" y="1448815"/>
                    </a:lnTo>
                    <a:lnTo>
                      <a:pt x="1047953" y="1525396"/>
                    </a:lnTo>
                    <a:lnTo>
                      <a:pt x="0" y="1525396"/>
                    </a:lnTo>
                  </a:path>
                </a:pathLst>
              </a:custGeom>
              <a:ln w="15874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065618" y="3329050"/>
                <a:ext cx="2576830" cy="1118870"/>
              </a:xfrm>
              <a:custGeom>
                <a:avLst/>
                <a:gdLst/>
                <a:ahLst/>
                <a:cxnLst/>
                <a:rect l="l" t="t" r="r" b="b"/>
                <a:pathLst>
                  <a:path w="2576829" h="1118870">
                    <a:moveTo>
                      <a:pt x="0" y="1118616"/>
                    </a:moveTo>
                    <a:lnTo>
                      <a:pt x="16484" y="1118616"/>
                    </a:lnTo>
                    <a:lnTo>
                      <a:pt x="16484" y="1047369"/>
                    </a:lnTo>
                    <a:lnTo>
                      <a:pt x="114655" y="1047369"/>
                    </a:lnTo>
                    <a:lnTo>
                      <a:pt x="114655" y="1025398"/>
                    </a:lnTo>
                    <a:lnTo>
                      <a:pt x="141960" y="1025398"/>
                    </a:lnTo>
                    <a:lnTo>
                      <a:pt x="141960" y="970534"/>
                    </a:lnTo>
                    <a:lnTo>
                      <a:pt x="174675" y="970534"/>
                    </a:lnTo>
                    <a:lnTo>
                      <a:pt x="174675" y="888238"/>
                    </a:lnTo>
                    <a:lnTo>
                      <a:pt x="343954" y="888238"/>
                    </a:lnTo>
                    <a:lnTo>
                      <a:pt x="343954" y="822451"/>
                    </a:lnTo>
                    <a:lnTo>
                      <a:pt x="731431" y="822451"/>
                    </a:lnTo>
                    <a:lnTo>
                      <a:pt x="731431" y="668909"/>
                    </a:lnTo>
                    <a:lnTo>
                      <a:pt x="1124369" y="668909"/>
                    </a:lnTo>
                    <a:lnTo>
                      <a:pt x="1124369" y="592201"/>
                    </a:lnTo>
                    <a:lnTo>
                      <a:pt x="1178979" y="592201"/>
                    </a:lnTo>
                    <a:lnTo>
                      <a:pt x="1178979" y="520954"/>
                    </a:lnTo>
                    <a:lnTo>
                      <a:pt x="1219777" y="520703"/>
                    </a:lnTo>
                    <a:lnTo>
                      <a:pt x="1240901" y="520453"/>
                    </a:lnTo>
                    <a:lnTo>
                      <a:pt x="1248896" y="520239"/>
                    </a:lnTo>
                    <a:lnTo>
                      <a:pt x="1250305" y="520096"/>
                    </a:lnTo>
                    <a:lnTo>
                      <a:pt x="1251672" y="520061"/>
                    </a:lnTo>
                    <a:lnTo>
                      <a:pt x="1259542" y="520168"/>
                    </a:lnTo>
                    <a:lnTo>
                      <a:pt x="1280458" y="520453"/>
                    </a:lnTo>
                    <a:lnTo>
                      <a:pt x="1320965" y="520954"/>
                    </a:lnTo>
                    <a:lnTo>
                      <a:pt x="1321500" y="481482"/>
                    </a:lnTo>
                    <a:lnTo>
                      <a:pt x="1321441" y="464550"/>
                    </a:lnTo>
                    <a:lnTo>
                      <a:pt x="1321143" y="456642"/>
                    </a:lnTo>
                    <a:lnTo>
                      <a:pt x="1320965" y="444246"/>
                    </a:lnTo>
                    <a:lnTo>
                      <a:pt x="1435519" y="444246"/>
                    </a:lnTo>
                    <a:lnTo>
                      <a:pt x="1435519" y="361823"/>
                    </a:lnTo>
                    <a:lnTo>
                      <a:pt x="1866811" y="361823"/>
                    </a:lnTo>
                    <a:lnTo>
                      <a:pt x="1866811" y="290575"/>
                    </a:lnTo>
                    <a:lnTo>
                      <a:pt x="2030387" y="290575"/>
                    </a:lnTo>
                    <a:lnTo>
                      <a:pt x="2030387" y="208407"/>
                    </a:lnTo>
                    <a:lnTo>
                      <a:pt x="2494445" y="208407"/>
                    </a:lnTo>
                    <a:lnTo>
                      <a:pt x="2494445" y="142621"/>
                    </a:lnTo>
                    <a:lnTo>
                      <a:pt x="2521750" y="142621"/>
                    </a:lnTo>
                    <a:lnTo>
                      <a:pt x="2521750" y="49402"/>
                    </a:lnTo>
                    <a:lnTo>
                      <a:pt x="2576360" y="49402"/>
                    </a:lnTo>
                    <a:lnTo>
                      <a:pt x="2576360" y="0"/>
                    </a:lnTo>
                  </a:path>
                </a:pathLst>
              </a:custGeom>
              <a:ln w="15875">
                <a:solidFill>
                  <a:srgbClr val="7B7B7B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2528061" y="4491227"/>
              <a:ext cx="1244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214370" y="4492244"/>
              <a:ext cx="1244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551682" y="4492244"/>
              <a:ext cx="1431290" cy="42255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3810" algn="ctr">
                <a:lnSpc>
                  <a:spcPts val="1635"/>
                </a:lnSpc>
                <a:spcBef>
                  <a:spcPts val="95"/>
                </a:spcBef>
                <a:tabLst>
                  <a:tab pos="654685" algn="l"/>
                </a:tabLst>
              </a:pP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635"/>
                </a:lnSpc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Years</a:t>
              </a:r>
              <a:r>
                <a:rPr sz="14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of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follow-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up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916738" y="2495899"/>
              <a:ext cx="205184" cy="203581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Cumulative</a:t>
              </a:r>
              <a:r>
                <a:rPr sz="14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incidence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186940" y="4332732"/>
              <a:ext cx="3721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168651" y="2344115"/>
              <a:ext cx="393700" cy="1912620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19685">
                <a:spcBef>
                  <a:spcPts val="894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4290">
                <a:spcBef>
                  <a:spcPts val="7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23495">
                <a:spcBef>
                  <a:spcPts val="800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0.04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7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27305">
                <a:spcBef>
                  <a:spcPts val="7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0.02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6510">
                <a:spcBef>
                  <a:spcPts val="800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869946" y="2167382"/>
              <a:ext cx="2608580" cy="5257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27305" algn="r">
                <a:spcBef>
                  <a:spcPts val="100"/>
                </a:spcBef>
              </a:pPr>
              <a:r>
                <a:rPr sz="1400"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Non-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hypertensive</a:t>
              </a:r>
              <a:r>
                <a:rPr sz="1400" b="1" kern="0" spc="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subgroup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5080" algn="ctr">
                <a:spcBef>
                  <a:spcPts val="994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HR=1.16</a:t>
              </a:r>
              <a:r>
                <a:rPr sz="1000" kern="0" spc="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(95%</a:t>
              </a:r>
              <a:r>
                <a:rPr sz="1000" kern="0" spc="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CI=0.59–2.31);</a:t>
              </a:r>
              <a:r>
                <a:rPr sz="1000" kern="0" spc="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P=0.66</a:t>
              </a:r>
              <a:endParaRPr sz="10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87112" y="3731259"/>
              <a:ext cx="883919" cy="995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84455">
                <a:lnSpc>
                  <a:spcPct val="118200"/>
                </a:lnSpc>
                <a:spcBef>
                  <a:spcPts val="100"/>
                </a:spcBef>
              </a:pPr>
              <a:r>
                <a:rPr sz="1200" kern="0" spc="-25" dirty="0">
                  <a:solidFill>
                    <a:srgbClr val="1B6A24"/>
                  </a:solidFill>
                  <a:latin typeface="Arial"/>
                  <a:cs typeface="Arial"/>
                </a:rPr>
                <a:t>Telmisartan </a:t>
              </a:r>
              <a:r>
                <a:rPr sz="1200" kern="0" spc="-10" dirty="0">
                  <a:solidFill>
                    <a:srgbClr val="88959F"/>
                  </a:solidFill>
                  <a:latin typeface="Arial"/>
                  <a:cs typeface="Arial"/>
                </a:rPr>
                <a:t>Placebo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endParaRPr sz="13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16839">
                <a:spcBef>
                  <a:spcPts val="1055"/>
                </a:spcBef>
                <a:tabLst>
                  <a:tab pos="771525" algn="l"/>
                </a:tabLst>
              </a:pP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4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C8FBF2-8990-6604-E843-9CEE60EDFC73}"/>
              </a:ext>
            </a:extLst>
          </p:cNvPr>
          <p:cNvGrpSpPr/>
          <p:nvPr/>
        </p:nvGrpSpPr>
        <p:grpSpPr>
          <a:xfrm>
            <a:off x="6712004" y="1996989"/>
            <a:ext cx="4054040" cy="2863290"/>
            <a:chOff x="6170984" y="2069518"/>
            <a:chExt cx="4054040" cy="2863290"/>
          </a:xfrm>
        </p:grpSpPr>
        <p:grpSp>
          <p:nvGrpSpPr>
            <p:cNvPr id="9" name="object 9"/>
            <p:cNvGrpSpPr/>
            <p:nvPr/>
          </p:nvGrpSpPr>
          <p:grpSpPr>
            <a:xfrm>
              <a:off x="6804026" y="2566417"/>
              <a:ext cx="3362325" cy="1951989"/>
              <a:chOff x="5280025" y="2566416"/>
              <a:chExt cx="3362325" cy="1951989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5280025" y="2566416"/>
                <a:ext cx="3359150" cy="1951989"/>
              </a:xfrm>
              <a:custGeom>
                <a:avLst/>
                <a:gdLst/>
                <a:ahLst/>
                <a:cxnLst/>
                <a:rect l="l" t="t" r="r" b="b"/>
                <a:pathLst>
                  <a:path w="3359150" h="1951989">
                    <a:moveTo>
                      <a:pt x="43561" y="0"/>
                    </a:moveTo>
                    <a:lnTo>
                      <a:pt x="43561" y="1914271"/>
                    </a:lnTo>
                    <a:lnTo>
                      <a:pt x="43561" y="1951736"/>
                    </a:lnTo>
                  </a:path>
                  <a:path w="3359150" h="1951989">
                    <a:moveTo>
                      <a:pt x="3048" y="1914271"/>
                    </a:moveTo>
                    <a:lnTo>
                      <a:pt x="3358642" y="1914271"/>
                    </a:lnTo>
                  </a:path>
                  <a:path w="3359150" h="1951989">
                    <a:moveTo>
                      <a:pt x="3355594" y="1914271"/>
                    </a:moveTo>
                    <a:lnTo>
                      <a:pt x="3355594" y="1947291"/>
                    </a:lnTo>
                  </a:path>
                  <a:path w="3359150" h="1951989">
                    <a:moveTo>
                      <a:pt x="2701035" y="1914271"/>
                    </a:moveTo>
                    <a:lnTo>
                      <a:pt x="2701035" y="1947291"/>
                    </a:lnTo>
                  </a:path>
                  <a:path w="3359150" h="1951989">
                    <a:moveTo>
                      <a:pt x="2034413" y="1918716"/>
                    </a:moveTo>
                    <a:lnTo>
                      <a:pt x="2034413" y="1951736"/>
                    </a:lnTo>
                  </a:path>
                  <a:path w="3359150" h="1951989">
                    <a:moveTo>
                      <a:pt x="1375282" y="1918716"/>
                    </a:moveTo>
                    <a:lnTo>
                      <a:pt x="1375282" y="1951736"/>
                    </a:lnTo>
                  </a:path>
                  <a:path w="3359150" h="1951989">
                    <a:moveTo>
                      <a:pt x="719201" y="1918716"/>
                    </a:moveTo>
                    <a:lnTo>
                      <a:pt x="719201" y="1951736"/>
                    </a:lnTo>
                  </a:path>
                  <a:path w="3359150" h="1951989">
                    <a:moveTo>
                      <a:pt x="9016" y="1589913"/>
                    </a:moveTo>
                    <a:lnTo>
                      <a:pt x="42037" y="1589913"/>
                    </a:lnTo>
                  </a:path>
                  <a:path w="3359150" h="1951989">
                    <a:moveTo>
                      <a:pt x="9016" y="1277620"/>
                    </a:moveTo>
                    <a:lnTo>
                      <a:pt x="42037" y="1277620"/>
                    </a:lnTo>
                  </a:path>
                  <a:path w="3359150" h="1951989">
                    <a:moveTo>
                      <a:pt x="9016" y="969899"/>
                    </a:moveTo>
                    <a:lnTo>
                      <a:pt x="42037" y="969899"/>
                    </a:lnTo>
                  </a:path>
                  <a:path w="3359150" h="1951989">
                    <a:moveTo>
                      <a:pt x="9016" y="657606"/>
                    </a:moveTo>
                    <a:lnTo>
                      <a:pt x="42037" y="657606"/>
                    </a:lnTo>
                  </a:path>
                  <a:path w="3359150" h="1951989">
                    <a:moveTo>
                      <a:pt x="3048" y="345313"/>
                    </a:moveTo>
                    <a:lnTo>
                      <a:pt x="42037" y="345313"/>
                    </a:lnTo>
                  </a:path>
                  <a:path w="3359150" h="1951989">
                    <a:moveTo>
                      <a:pt x="0" y="20955"/>
                    </a:moveTo>
                    <a:lnTo>
                      <a:pt x="43561" y="20955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5328030" y="3186430"/>
                <a:ext cx="3297554" cy="1294765"/>
              </a:xfrm>
              <a:custGeom>
                <a:avLst/>
                <a:gdLst/>
                <a:ahLst/>
                <a:cxnLst/>
                <a:rect l="l" t="t" r="r" b="b"/>
                <a:pathLst>
                  <a:path w="3297554" h="1294764">
                    <a:moveTo>
                      <a:pt x="0" y="1294257"/>
                    </a:moveTo>
                    <a:lnTo>
                      <a:pt x="10541" y="1294257"/>
                    </a:lnTo>
                    <a:lnTo>
                      <a:pt x="10541" y="1277747"/>
                    </a:lnTo>
                    <a:lnTo>
                      <a:pt x="22479" y="1265682"/>
                    </a:lnTo>
                    <a:lnTo>
                      <a:pt x="22479" y="1249172"/>
                    </a:lnTo>
                    <a:lnTo>
                      <a:pt x="49530" y="1249172"/>
                    </a:lnTo>
                    <a:lnTo>
                      <a:pt x="49530" y="1228217"/>
                    </a:lnTo>
                    <a:lnTo>
                      <a:pt x="55626" y="1228217"/>
                    </a:lnTo>
                    <a:lnTo>
                      <a:pt x="55626" y="1211707"/>
                    </a:lnTo>
                    <a:lnTo>
                      <a:pt x="55626" y="1199642"/>
                    </a:lnTo>
                    <a:lnTo>
                      <a:pt x="87122" y="1199642"/>
                    </a:lnTo>
                    <a:lnTo>
                      <a:pt x="87122" y="1195070"/>
                    </a:lnTo>
                    <a:lnTo>
                      <a:pt x="99060" y="1195070"/>
                    </a:lnTo>
                    <a:lnTo>
                      <a:pt x="99060" y="1178560"/>
                    </a:lnTo>
                    <a:lnTo>
                      <a:pt x="130683" y="1178560"/>
                    </a:lnTo>
                    <a:lnTo>
                      <a:pt x="130683" y="1168146"/>
                    </a:lnTo>
                    <a:lnTo>
                      <a:pt x="175641" y="1168146"/>
                    </a:lnTo>
                    <a:lnTo>
                      <a:pt x="175641" y="1156081"/>
                    </a:lnTo>
                    <a:lnTo>
                      <a:pt x="240284" y="1156081"/>
                    </a:lnTo>
                    <a:lnTo>
                      <a:pt x="240284" y="1145540"/>
                    </a:lnTo>
                    <a:lnTo>
                      <a:pt x="283845" y="1145540"/>
                    </a:lnTo>
                    <a:lnTo>
                      <a:pt x="283845" y="1135126"/>
                    </a:lnTo>
                    <a:lnTo>
                      <a:pt x="294259" y="1135126"/>
                    </a:lnTo>
                    <a:lnTo>
                      <a:pt x="294259" y="1118616"/>
                    </a:lnTo>
                    <a:lnTo>
                      <a:pt x="300355" y="1118616"/>
                    </a:lnTo>
                    <a:lnTo>
                      <a:pt x="300355" y="1106551"/>
                    </a:lnTo>
                    <a:lnTo>
                      <a:pt x="310769" y="1106551"/>
                    </a:lnTo>
                    <a:lnTo>
                      <a:pt x="310769" y="1096010"/>
                    </a:lnTo>
                    <a:lnTo>
                      <a:pt x="327279" y="1096010"/>
                    </a:lnTo>
                    <a:lnTo>
                      <a:pt x="327279" y="1085469"/>
                    </a:lnTo>
                    <a:lnTo>
                      <a:pt x="354330" y="1085469"/>
                    </a:lnTo>
                    <a:lnTo>
                      <a:pt x="354330" y="1068959"/>
                    </a:lnTo>
                    <a:lnTo>
                      <a:pt x="387350" y="1068959"/>
                    </a:lnTo>
                    <a:lnTo>
                      <a:pt x="387350" y="1058545"/>
                    </a:lnTo>
                    <a:lnTo>
                      <a:pt x="474472" y="1058545"/>
                    </a:lnTo>
                    <a:lnTo>
                      <a:pt x="474472" y="1042035"/>
                    </a:lnTo>
                    <a:lnTo>
                      <a:pt x="480441" y="1042035"/>
                    </a:lnTo>
                    <a:lnTo>
                      <a:pt x="480441" y="1029970"/>
                    </a:lnTo>
                    <a:lnTo>
                      <a:pt x="486410" y="1029970"/>
                    </a:lnTo>
                    <a:lnTo>
                      <a:pt x="486410" y="1025525"/>
                    </a:lnTo>
                    <a:lnTo>
                      <a:pt x="507492" y="1025525"/>
                    </a:lnTo>
                    <a:lnTo>
                      <a:pt x="540512" y="1025525"/>
                    </a:lnTo>
                    <a:lnTo>
                      <a:pt x="540512" y="1009015"/>
                    </a:lnTo>
                    <a:lnTo>
                      <a:pt x="540512" y="996950"/>
                    </a:lnTo>
                    <a:lnTo>
                      <a:pt x="546481" y="992505"/>
                    </a:lnTo>
                    <a:lnTo>
                      <a:pt x="546481" y="986409"/>
                    </a:lnTo>
                    <a:lnTo>
                      <a:pt x="557022" y="986409"/>
                    </a:lnTo>
                    <a:lnTo>
                      <a:pt x="557022" y="980440"/>
                    </a:lnTo>
                    <a:lnTo>
                      <a:pt x="562991" y="980440"/>
                    </a:lnTo>
                    <a:lnTo>
                      <a:pt x="562991" y="975868"/>
                    </a:lnTo>
                    <a:lnTo>
                      <a:pt x="573532" y="975868"/>
                    </a:lnTo>
                    <a:lnTo>
                      <a:pt x="579501" y="975868"/>
                    </a:lnTo>
                    <a:lnTo>
                      <a:pt x="590042" y="975868"/>
                    </a:lnTo>
                    <a:lnTo>
                      <a:pt x="590042" y="963930"/>
                    </a:lnTo>
                    <a:lnTo>
                      <a:pt x="600583" y="963930"/>
                    </a:lnTo>
                    <a:lnTo>
                      <a:pt x="600583" y="953389"/>
                    </a:lnTo>
                    <a:lnTo>
                      <a:pt x="606552" y="953389"/>
                    </a:lnTo>
                    <a:lnTo>
                      <a:pt x="606552" y="942848"/>
                    </a:lnTo>
                    <a:lnTo>
                      <a:pt x="633603" y="942848"/>
                    </a:lnTo>
                    <a:lnTo>
                      <a:pt x="633603" y="932434"/>
                    </a:lnTo>
                    <a:lnTo>
                      <a:pt x="644144" y="932434"/>
                    </a:lnTo>
                    <a:lnTo>
                      <a:pt x="644144" y="920369"/>
                    </a:lnTo>
                    <a:lnTo>
                      <a:pt x="654685" y="920369"/>
                    </a:lnTo>
                    <a:lnTo>
                      <a:pt x="654685" y="915924"/>
                    </a:lnTo>
                    <a:lnTo>
                      <a:pt x="666623" y="915924"/>
                    </a:lnTo>
                    <a:lnTo>
                      <a:pt x="666623" y="893318"/>
                    </a:lnTo>
                    <a:lnTo>
                      <a:pt x="710184" y="893318"/>
                    </a:lnTo>
                    <a:lnTo>
                      <a:pt x="710184" y="887349"/>
                    </a:lnTo>
                    <a:lnTo>
                      <a:pt x="720725" y="887349"/>
                    </a:lnTo>
                    <a:lnTo>
                      <a:pt x="720725" y="876808"/>
                    </a:lnTo>
                    <a:lnTo>
                      <a:pt x="726694" y="876808"/>
                    </a:lnTo>
                    <a:lnTo>
                      <a:pt x="726694" y="866267"/>
                    </a:lnTo>
                    <a:lnTo>
                      <a:pt x="737235" y="866267"/>
                    </a:lnTo>
                    <a:lnTo>
                      <a:pt x="737235" y="849757"/>
                    </a:lnTo>
                    <a:lnTo>
                      <a:pt x="747649" y="849757"/>
                    </a:lnTo>
                    <a:lnTo>
                      <a:pt x="747649" y="837819"/>
                    </a:lnTo>
                    <a:lnTo>
                      <a:pt x="753745" y="837819"/>
                    </a:lnTo>
                    <a:lnTo>
                      <a:pt x="753745" y="833247"/>
                    </a:lnTo>
                    <a:lnTo>
                      <a:pt x="786765" y="833247"/>
                    </a:lnTo>
                    <a:lnTo>
                      <a:pt x="786765" y="821309"/>
                    </a:lnTo>
                    <a:lnTo>
                      <a:pt x="857250" y="821309"/>
                    </a:lnTo>
                    <a:lnTo>
                      <a:pt x="857250" y="816737"/>
                    </a:lnTo>
                    <a:lnTo>
                      <a:pt x="867791" y="804799"/>
                    </a:lnTo>
                    <a:lnTo>
                      <a:pt x="923417" y="804799"/>
                    </a:lnTo>
                    <a:lnTo>
                      <a:pt x="923417" y="794258"/>
                    </a:lnTo>
                    <a:lnTo>
                      <a:pt x="977392" y="794258"/>
                    </a:lnTo>
                    <a:lnTo>
                      <a:pt x="977392" y="783717"/>
                    </a:lnTo>
                    <a:lnTo>
                      <a:pt x="983488" y="783717"/>
                    </a:lnTo>
                    <a:lnTo>
                      <a:pt x="998474" y="783717"/>
                    </a:lnTo>
                    <a:lnTo>
                      <a:pt x="998474" y="767207"/>
                    </a:lnTo>
                    <a:lnTo>
                      <a:pt x="1010412" y="767207"/>
                    </a:lnTo>
                    <a:lnTo>
                      <a:pt x="1020953" y="767207"/>
                    </a:lnTo>
                    <a:lnTo>
                      <a:pt x="1020953" y="756666"/>
                    </a:lnTo>
                    <a:lnTo>
                      <a:pt x="1048004" y="756666"/>
                    </a:lnTo>
                    <a:lnTo>
                      <a:pt x="1048004" y="744728"/>
                    </a:lnTo>
                    <a:lnTo>
                      <a:pt x="1058545" y="744728"/>
                    </a:lnTo>
                    <a:lnTo>
                      <a:pt x="1058545" y="740156"/>
                    </a:lnTo>
                    <a:lnTo>
                      <a:pt x="1135126" y="740156"/>
                    </a:lnTo>
                    <a:lnTo>
                      <a:pt x="1141095" y="740156"/>
                    </a:lnTo>
                    <a:lnTo>
                      <a:pt x="1141095" y="728218"/>
                    </a:lnTo>
                    <a:lnTo>
                      <a:pt x="1174115" y="728218"/>
                    </a:lnTo>
                    <a:lnTo>
                      <a:pt x="1174115" y="717677"/>
                    </a:lnTo>
                    <a:lnTo>
                      <a:pt x="1298702" y="717677"/>
                    </a:lnTo>
                    <a:lnTo>
                      <a:pt x="1304671" y="711708"/>
                    </a:lnTo>
                    <a:lnTo>
                      <a:pt x="1315212" y="711708"/>
                    </a:lnTo>
                    <a:lnTo>
                      <a:pt x="1354327" y="711708"/>
                    </a:lnTo>
                    <a:lnTo>
                      <a:pt x="1354327" y="695198"/>
                    </a:lnTo>
                    <a:lnTo>
                      <a:pt x="1370838" y="695198"/>
                    </a:lnTo>
                    <a:lnTo>
                      <a:pt x="1370838" y="678688"/>
                    </a:lnTo>
                    <a:lnTo>
                      <a:pt x="1414272" y="678688"/>
                    </a:lnTo>
                    <a:lnTo>
                      <a:pt x="1414272" y="674116"/>
                    </a:lnTo>
                    <a:lnTo>
                      <a:pt x="1424813" y="674116"/>
                    </a:lnTo>
                    <a:lnTo>
                      <a:pt x="1424813" y="663702"/>
                    </a:lnTo>
                    <a:lnTo>
                      <a:pt x="1495425" y="663702"/>
                    </a:lnTo>
                    <a:lnTo>
                      <a:pt x="1501394" y="657606"/>
                    </a:lnTo>
                    <a:lnTo>
                      <a:pt x="1517903" y="657606"/>
                    </a:lnTo>
                    <a:lnTo>
                      <a:pt x="1517903" y="630555"/>
                    </a:lnTo>
                    <a:lnTo>
                      <a:pt x="1577975" y="630555"/>
                    </a:lnTo>
                    <a:lnTo>
                      <a:pt x="1588516" y="630555"/>
                    </a:lnTo>
                    <a:lnTo>
                      <a:pt x="1588516" y="614045"/>
                    </a:lnTo>
                    <a:lnTo>
                      <a:pt x="1594485" y="614045"/>
                    </a:lnTo>
                    <a:lnTo>
                      <a:pt x="1594485" y="602107"/>
                    </a:lnTo>
                    <a:lnTo>
                      <a:pt x="1627504" y="602107"/>
                    </a:lnTo>
                    <a:lnTo>
                      <a:pt x="1627504" y="585597"/>
                    </a:lnTo>
                    <a:lnTo>
                      <a:pt x="1675511" y="585597"/>
                    </a:lnTo>
                    <a:lnTo>
                      <a:pt x="1686052" y="581025"/>
                    </a:lnTo>
                    <a:lnTo>
                      <a:pt x="1746123" y="581025"/>
                    </a:lnTo>
                    <a:lnTo>
                      <a:pt x="1746123" y="569087"/>
                    </a:lnTo>
                    <a:lnTo>
                      <a:pt x="1758188" y="569087"/>
                    </a:lnTo>
                    <a:lnTo>
                      <a:pt x="1758188" y="558546"/>
                    </a:lnTo>
                    <a:lnTo>
                      <a:pt x="1768602" y="558546"/>
                    </a:lnTo>
                    <a:lnTo>
                      <a:pt x="1768602" y="548005"/>
                    </a:lnTo>
                    <a:lnTo>
                      <a:pt x="1801622" y="548005"/>
                    </a:lnTo>
                    <a:lnTo>
                      <a:pt x="1801622" y="537464"/>
                    </a:lnTo>
                    <a:lnTo>
                      <a:pt x="1812163" y="537464"/>
                    </a:lnTo>
                    <a:lnTo>
                      <a:pt x="1812163" y="531495"/>
                    </a:lnTo>
                    <a:lnTo>
                      <a:pt x="1822703" y="531495"/>
                    </a:lnTo>
                    <a:lnTo>
                      <a:pt x="1822703" y="520954"/>
                    </a:lnTo>
                    <a:lnTo>
                      <a:pt x="1834769" y="520954"/>
                    </a:lnTo>
                    <a:lnTo>
                      <a:pt x="1834769" y="514985"/>
                    </a:lnTo>
                    <a:lnTo>
                      <a:pt x="1861693" y="514985"/>
                    </a:lnTo>
                    <a:lnTo>
                      <a:pt x="1861693" y="504444"/>
                    </a:lnTo>
                    <a:lnTo>
                      <a:pt x="1878202" y="504444"/>
                    </a:lnTo>
                    <a:lnTo>
                      <a:pt x="1905253" y="504444"/>
                    </a:lnTo>
                    <a:lnTo>
                      <a:pt x="1905253" y="492506"/>
                    </a:lnTo>
                    <a:lnTo>
                      <a:pt x="1911223" y="492506"/>
                    </a:lnTo>
                    <a:lnTo>
                      <a:pt x="1911223" y="475996"/>
                    </a:lnTo>
                    <a:lnTo>
                      <a:pt x="1932304" y="475996"/>
                    </a:lnTo>
                    <a:lnTo>
                      <a:pt x="1932304" y="465455"/>
                    </a:lnTo>
                    <a:lnTo>
                      <a:pt x="1971294" y="465455"/>
                    </a:lnTo>
                    <a:lnTo>
                      <a:pt x="1971294" y="448945"/>
                    </a:lnTo>
                    <a:lnTo>
                      <a:pt x="1981835" y="448945"/>
                    </a:lnTo>
                    <a:lnTo>
                      <a:pt x="1981835" y="442976"/>
                    </a:lnTo>
                    <a:lnTo>
                      <a:pt x="2178558" y="442976"/>
                    </a:lnTo>
                    <a:lnTo>
                      <a:pt x="2178558" y="432435"/>
                    </a:lnTo>
                    <a:lnTo>
                      <a:pt x="2178558" y="421894"/>
                    </a:lnTo>
                    <a:lnTo>
                      <a:pt x="2259584" y="421894"/>
                    </a:lnTo>
                    <a:lnTo>
                      <a:pt x="2259584" y="415925"/>
                    </a:lnTo>
                    <a:lnTo>
                      <a:pt x="2270125" y="415925"/>
                    </a:lnTo>
                    <a:lnTo>
                      <a:pt x="2282190" y="405384"/>
                    </a:lnTo>
                    <a:lnTo>
                      <a:pt x="2330196" y="405384"/>
                    </a:lnTo>
                    <a:lnTo>
                      <a:pt x="2330196" y="394843"/>
                    </a:lnTo>
                    <a:lnTo>
                      <a:pt x="2342134" y="382905"/>
                    </a:lnTo>
                    <a:lnTo>
                      <a:pt x="2402204" y="382905"/>
                    </a:lnTo>
                    <a:lnTo>
                      <a:pt x="2402204" y="366395"/>
                    </a:lnTo>
                    <a:lnTo>
                      <a:pt x="2423287" y="366395"/>
                    </a:lnTo>
                    <a:lnTo>
                      <a:pt x="2423287" y="355854"/>
                    </a:lnTo>
                    <a:lnTo>
                      <a:pt x="2439797" y="355854"/>
                    </a:lnTo>
                    <a:lnTo>
                      <a:pt x="2472817" y="355854"/>
                    </a:lnTo>
                    <a:lnTo>
                      <a:pt x="2499868" y="355854"/>
                    </a:lnTo>
                    <a:lnTo>
                      <a:pt x="2499868" y="345313"/>
                    </a:lnTo>
                    <a:lnTo>
                      <a:pt x="2505837" y="333375"/>
                    </a:lnTo>
                    <a:lnTo>
                      <a:pt x="2505837" y="322834"/>
                    </a:lnTo>
                    <a:lnTo>
                      <a:pt x="2619883" y="322834"/>
                    </a:lnTo>
                    <a:lnTo>
                      <a:pt x="2619883" y="306324"/>
                    </a:lnTo>
                    <a:lnTo>
                      <a:pt x="2642489" y="306324"/>
                    </a:lnTo>
                    <a:lnTo>
                      <a:pt x="2646934" y="300355"/>
                    </a:lnTo>
                    <a:lnTo>
                      <a:pt x="2686050" y="300355"/>
                    </a:lnTo>
                    <a:lnTo>
                      <a:pt x="2686050" y="289814"/>
                    </a:lnTo>
                    <a:lnTo>
                      <a:pt x="2690495" y="289814"/>
                    </a:lnTo>
                    <a:lnTo>
                      <a:pt x="2690495" y="273304"/>
                    </a:lnTo>
                    <a:lnTo>
                      <a:pt x="2745994" y="273304"/>
                    </a:lnTo>
                    <a:lnTo>
                      <a:pt x="2745994" y="256794"/>
                    </a:lnTo>
                    <a:lnTo>
                      <a:pt x="2756535" y="256794"/>
                    </a:lnTo>
                    <a:lnTo>
                      <a:pt x="2756535" y="252222"/>
                    </a:lnTo>
                    <a:lnTo>
                      <a:pt x="2773045" y="252222"/>
                    </a:lnTo>
                    <a:lnTo>
                      <a:pt x="2773045" y="240284"/>
                    </a:lnTo>
                    <a:lnTo>
                      <a:pt x="2789554" y="240284"/>
                    </a:lnTo>
                    <a:lnTo>
                      <a:pt x="2789554" y="223774"/>
                    </a:lnTo>
                    <a:lnTo>
                      <a:pt x="2870708" y="223774"/>
                    </a:lnTo>
                    <a:lnTo>
                      <a:pt x="2870708" y="213233"/>
                    </a:lnTo>
                    <a:lnTo>
                      <a:pt x="2876677" y="213233"/>
                    </a:lnTo>
                    <a:lnTo>
                      <a:pt x="2876677" y="207264"/>
                    </a:lnTo>
                    <a:lnTo>
                      <a:pt x="2930779" y="207264"/>
                    </a:lnTo>
                    <a:lnTo>
                      <a:pt x="2930779" y="190754"/>
                    </a:lnTo>
                    <a:lnTo>
                      <a:pt x="2942717" y="190754"/>
                    </a:lnTo>
                    <a:lnTo>
                      <a:pt x="2942717" y="169672"/>
                    </a:lnTo>
                    <a:lnTo>
                      <a:pt x="2959227" y="169672"/>
                    </a:lnTo>
                    <a:lnTo>
                      <a:pt x="2959227" y="142621"/>
                    </a:lnTo>
                    <a:lnTo>
                      <a:pt x="3034284" y="142621"/>
                    </a:lnTo>
                    <a:lnTo>
                      <a:pt x="3034284" y="126111"/>
                    </a:lnTo>
                    <a:lnTo>
                      <a:pt x="3050794" y="126111"/>
                    </a:lnTo>
                    <a:lnTo>
                      <a:pt x="3050794" y="114173"/>
                    </a:lnTo>
                    <a:lnTo>
                      <a:pt x="3056890" y="114173"/>
                    </a:lnTo>
                    <a:lnTo>
                      <a:pt x="3056890" y="97662"/>
                    </a:lnTo>
                    <a:lnTo>
                      <a:pt x="3094354" y="97662"/>
                    </a:lnTo>
                    <a:lnTo>
                      <a:pt x="3094354" y="87122"/>
                    </a:lnTo>
                    <a:lnTo>
                      <a:pt x="3106420" y="87122"/>
                    </a:lnTo>
                    <a:lnTo>
                      <a:pt x="3106420" y="76581"/>
                    </a:lnTo>
                    <a:lnTo>
                      <a:pt x="3154426" y="76581"/>
                    </a:lnTo>
                    <a:lnTo>
                      <a:pt x="3154426" y="60071"/>
                    </a:lnTo>
                    <a:lnTo>
                      <a:pt x="3197987" y="60071"/>
                    </a:lnTo>
                    <a:lnTo>
                      <a:pt x="3197987" y="27050"/>
                    </a:lnTo>
                    <a:lnTo>
                      <a:pt x="3297047" y="27050"/>
                    </a:lnTo>
                    <a:lnTo>
                      <a:pt x="3297047" y="0"/>
                    </a:lnTo>
                  </a:path>
                </a:pathLst>
              </a:custGeom>
              <a:ln w="15875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5334000" y="2823083"/>
                <a:ext cx="3285490" cy="1657985"/>
              </a:xfrm>
              <a:custGeom>
                <a:avLst/>
                <a:gdLst/>
                <a:ahLst/>
                <a:cxnLst/>
                <a:rect l="l" t="t" r="r" b="b"/>
                <a:pathLst>
                  <a:path w="3285490" h="1657985">
                    <a:moveTo>
                      <a:pt x="3285108" y="0"/>
                    </a:moveTo>
                    <a:lnTo>
                      <a:pt x="3263009" y="0"/>
                    </a:lnTo>
                    <a:lnTo>
                      <a:pt x="3251660" y="0"/>
                    </a:lnTo>
                    <a:lnTo>
                      <a:pt x="3247479" y="0"/>
                    </a:lnTo>
                    <a:lnTo>
                      <a:pt x="3246881" y="0"/>
                    </a:lnTo>
                    <a:lnTo>
                      <a:pt x="3246881" y="16509"/>
                    </a:lnTo>
                    <a:lnTo>
                      <a:pt x="3225038" y="16509"/>
                    </a:lnTo>
                    <a:lnTo>
                      <a:pt x="3225038" y="32369"/>
                    </a:lnTo>
                    <a:lnTo>
                      <a:pt x="3225038" y="40512"/>
                    </a:lnTo>
                    <a:lnTo>
                      <a:pt x="3225038" y="43513"/>
                    </a:lnTo>
                    <a:lnTo>
                      <a:pt x="3225038" y="43941"/>
                    </a:lnTo>
                    <a:lnTo>
                      <a:pt x="3206095" y="43941"/>
                    </a:lnTo>
                    <a:lnTo>
                      <a:pt x="3196367" y="43941"/>
                    </a:lnTo>
                    <a:lnTo>
                      <a:pt x="3192783" y="43941"/>
                    </a:lnTo>
                    <a:lnTo>
                      <a:pt x="3192272" y="43941"/>
                    </a:lnTo>
                    <a:lnTo>
                      <a:pt x="3192272" y="60451"/>
                    </a:lnTo>
                    <a:lnTo>
                      <a:pt x="3170245" y="60451"/>
                    </a:lnTo>
                    <a:lnTo>
                      <a:pt x="3158934" y="60451"/>
                    </a:lnTo>
                    <a:lnTo>
                      <a:pt x="3154767" y="60451"/>
                    </a:lnTo>
                    <a:lnTo>
                      <a:pt x="3154172" y="60451"/>
                    </a:lnTo>
                    <a:lnTo>
                      <a:pt x="3154172" y="76834"/>
                    </a:lnTo>
                    <a:lnTo>
                      <a:pt x="3078400" y="76834"/>
                    </a:lnTo>
                    <a:lnTo>
                      <a:pt x="3039490" y="76834"/>
                    </a:lnTo>
                    <a:lnTo>
                      <a:pt x="3025155" y="76834"/>
                    </a:lnTo>
                    <a:lnTo>
                      <a:pt x="3023107" y="76834"/>
                    </a:lnTo>
                    <a:lnTo>
                      <a:pt x="3023107" y="93344"/>
                    </a:lnTo>
                    <a:lnTo>
                      <a:pt x="2991610" y="93344"/>
                    </a:lnTo>
                    <a:lnTo>
                      <a:pt x="2975435" y="93344"/>
                    </a:lnTo>
                    <a:lnTo>
                      <a:pt x="2969476" y="93344"/>
                    </a:lnTo>
                    <a:lnTo>
                      <a:pt x="2968625" y="93344"/>
                    </a:lnTo>
                    <a:lnTo>
                      <a:pt x="2968625" y="115315"/>
                    </a:lnTo>
                    <a:lnTo>
                      <a:pt x="2914953" y="115315"/>
                    </a:lnTo>
                    <a:lnTo>
                      <a:pt x="2887392" y="115315"/>
                    </a:lnTo>
                    <a:lnTo>
                      <a:pt x="2877238" y="115315"/>
                    </a:lnTo>
                    <a:lnTo>
                      <a:pt x="2875788" y="115315"/>
                    </a:lnTo>
                    <a:lnTo>
                      <a:pt x="2875788" y="126237"/>
                    </a:lnTo>
                    <a:lnTo>
                      <a:pt x="2853944" y="126237"/>
                    </a:lnTo>
                    <a:lnTo>
                      <a:pt x="2853944" y="142747"/>
                    </a:lnTo>
                    <a:lnTo>
                      <a:pt x="2822446" y="142747"/>
                    </a:lnTo>
                    <a:lnTo>
                      <a:pt x="2806271" y="142747"/>
                    </a:lnTo>
                    <a:lnTo>
                      <a:pt x="2800312" y="142747"/>
                    </a:lnTo>
                    <a:lnTo>
                      <a:pt x="2799460" y="142747"/>
                    </a:lnTo>
                    <a:lnTo>
                      <a:pt x="2799460" y="159257"/>
                    </a:lnTo>
                    <a:lnTo>
                      <a:pt x="2761575" y="159257"/>
                    </a:lnTo>
                    <a:lnTo>
                      <a:pt x="2742120" y="159257"/>
                    </a:lnTo>
                    <a:lnTo>
                      <a:pt x="2734952" y="159257"/>
                    </a:lnTo>
                    <a:lnTo>
                      <a:pt x="2733929" y="159257"/>
                    </a:lnTo>
                    <a:lnTo>
                      <a:pt x="2733929" y="175640"/>
                    </a:lnTo>
                    <a:lnTo>
                      <a:pt x="2708671" y="175640"/>
                    </a:lnTo>
                    <a:lnTo>
                      <a:pt x="2695702" y="175640"/>
                    </a:lnTo>
                    <a:lnTo>
                      <a:pt x="2690923" y="175640"/>
                    </a:lnTo>
                    <a:lnTo>
                      <a:pt x="2690241" y="175640"/>
                    </a:lnTo>
                    <a:lnTo>
                      <a:pt x="2690241" y="191500"/>
                    </a:lnTo>
                    <a:lnTo>
                      <a:pt x="2690241" y="199643"/>
                    </a:lnTo>
                    <a:lnTo>
                      <a:pt x="2690241" y="202644"/>
                    </a:lnTo>
                    <a:lnTo>
                      <a:pt x="2690241" y="203072"/>
                    </a:lnTo>
                    <a:lnTo>
                      <a:pt x="2679319" y="203072"/>
                    </a:lnTo>
                    <a:lnTo>
                      <a:pt x="2679319" y="219582"/>
                    </a:lnTo>
                    <a:lnTo>
                      <a:pt x="2660449" y="219582"/>
                    </a:lnTo>
                    <a:lnTo>
                      <a:pt x="2650759" y="219582"/>
                    </a:lnTo>
                    <a:lnTo>
                      <a:pt x="2647189" y="219582"/>
                    </a:lnTo>
                    <a:lnTo>
                      <a:pt x="2646679" y="219582"/>
                    </a:lnTo>
                    <a:lnTo>
                      <a:pt x="2647447" y="223869"/>
                    </a:lnTo>
                    <a:lnTo>
                      <a:pt x="2648727" y="233298"/>
                    </a:lnTo>
                    <a:lnTo>
                      <a:pt x="2648983" y="242728"/>
                    </a:lnTo>
                    <a:lnTo>
                      <a:pt x="2646679" y="247014"/>
                    </a:lnTo>
                    <a:lnTo>
                      <a:pt x="2625603" y="247014"/>
                    </a:lnTo>
                    <a:lnTo>
                      <a:pt x="2584561" y="247014"/>
                    </a:lnTo>
                    <a:lnTo>
                      <a:pt x="2544542" y="247014"/>
                    </a:lnTo>
                    <a:lnTo>
                      <a:pt x="2526538" y="247014"/>
                    </a:lnTo>
                    <a:lnTo>
                      <a:pt x="2526538" y="263525"/>
                    </a:lnTo>
                    <a:lnTo>
                      <a:pt x="2510154" y="279907"/>
                    </a:lnTo>
                    <a:lnTo>
                      <a:pt x="2510154" y="290956"/>
                    </a:lnTo>
                    <a:lnTo>
                      <a:pt x="2510154" y="309973"/>
                    </a:lnTo>
                    <a:lnTo>
                      <a:pt x="2510154" y="319738"/>
                    </a:lnTo>
                    <a:lnTo>
                      <a:pt x="2510154" y="323336"/>
                    </a:lnTo>
                    <a:lnTo>
                      <a:pt x="2510154" y="323850"/>
                    </a:lnTo>
                    <a:lnTo>
                      <a:pt x="2494442" y="323850"/>
                    </a:lnTo>
                    <a:lnTo>
                      <a:pt x="2486374" y="323850"/>
                    </a:lnTo>
                    <a:lnTo>
                      <a:pt x="2483401" y="323850"/>
                    </a:lnTo>
                    <a:lnTo>
                      <a:pt x="2482977" y="323850"/>
                    </a:lnTo>
                    <a:lnTo>
                      <a:pt x="2461132" y="323850"/>
                    </a:lnTo>
                    <a:lnTo>
                      <a:pt x="2461132" y="340359"/>
                    </a:lnTo>
                    <a:lnTo>
                      <a:pt x="2445347" y="340359"/>
                    </a:lnTo>
                    <a:lnTo>
                      <a:pt x="2437241" y="340359"/>
                    </a:lnTo>
                    <a:lnTo>
                      <a:pt x="2434254" y="340359"/>
                    </a:lnTo>
                    <a:lnTo>
                      <a:pt x="2433828" y="340359"/>
                    </a:lnTo>
                    <a:lnTo>
                      <a:pt x="2433828" y="362330"/>
                    </a:lnTo>
                    <a:lnTo>
                      <a:pt x="2417445" y="362330"/>
                    </a:lnTo>
                    <a:lnTo>
                      <a:pt x="2417445" y="378190"/>
                    </a:lnTo>
                    <a:lnTo>
                      <a:pt x="2417445" y="386334"/>
                    </a:lnTo>
                    <a:lnTo>
                      <a:pt x="2417445" y="389334"/>
                    </a:lnTo>
                    <a:lnTo>
                      <a:pt x="2417445" y="389763"/>
                    </a:lnTo>
                    <a:lnTo>
                      <a:pt x="2395601" y="389763"/>
                    </a:lnTo>
                    <a:lnTo>
                      <a:pt x="2395601" y="406145"/>
                    </a:lnTo>
                    <a:lnTo>
                      <a:pt x="2367186" y="406145"/>
                    </a:lnTo>
                    <a:lnTo>
                      <a:pt x="2352595" y="406145"/>
                    </a:lnTo>
                    <a:lnTo>
                      <a:pt x="2347219" y="406145"/>
                    </a:lnTo>
                    <a:lnTo>
                      <a:pt x="2346452" y="406145"/>
                    </a:lnTo>
                    <a:lnTo>
                      <a:pt x="2346452" y="417194"/>
                    </a:lnTo>
                    <a:lnTo>
                      <a:pt x="2321268" y="417194"/>
                    </a:lnTo>
                    <a:lnTo>
                      <a:pt x="2308336" y="417194"/>
                    </a:lnTo>
                    <a:lnTo>
                      <a:pt x="2303571" y="417194"/>
                    </a:lnTo>
                    <a:lnTo>
                      <a:pt x="2302891" y="417194"/>
                    </a:lnTo>
                    <a:lnTo>
                      <a:pt x="2302891" y="436211"/>
                    </a:lnTo>
                    <a:lnTo>
                      <a:pt x="2302891" y="445976"/>
                    </a:lnTo>
                    <a:lnTo>
                      <a:pt x="2302891" y="449574"/>
                    </a:lnTo>
                    <a:lnTo>
                      <a:pt x="2302891" y="450088"/>
                    </a:lnTo>
                    <a:lnTo>
                      <a:pt x="2286507" y="450088"/>
                    </a:lnTo>
                    <a:lnTo>
                      <a:pt x="2286507" y="466597"/>
                    </a:lnTo>
                    <a:lnTo>
                      <a:pt x="2270125" y="466597"/>
                    </a:lnTo>
                    <a:lnTo>
                      <a:pt x="2270125" y="482980"/>
                    </a:lnTo>
                    <a:lnTo>
                      <a:pt x="2229082" y="482980"/>
                    </a:lnTo>
                    <a:lnTo>
                      <a:pt x="2208006" y="482980"/>
                    </a:lnTo>
                    <a:lnTo>
                      <a:pt x="2200241" y="482980"/>
                    </a:lnTo>
                    <a:lnTo>
                      <a:pt x="2199131" y="482980"/>
                    </a:lnTo>
                    <a:lnTo>
                      <a:pt x="2199131" y="494029"/>
                    </a:lnTo>
                    <a:lnTo>
                      <a:pt x="2182749" y="494029"/>
                    </a:lnTo>
                    <a:lnTo>
                      <a:pt x="2182749" y="516000"/>
                    </a:lnTo>
                    <a:lnTo>
                      <a:pt x="2163879" y="516000"/>
                    </a:lnTo>
                    <a:lnTo>
                      <a:pt x="2154189" y="516000"/>
                    </a:lnTo>
                    <a:lnTo>
                      <a:pt x="2150619" y="516000"/>
                    </a:lnTo>
                    <a:lnTo>
                      <a:pt x="2150109" y="516000"/>
                    </a:lnTo>
                    <a:lnTo>
                      <a:pt x="2150109" y="537971"/>
                    </a:lnTo>
                    <a:lnTo>
                      <a:pt x="2131167" y="537971"/>
                    </a:lnTo>
                    <a:lnTo>
                      <a:pt x="2121439" y="537971"/>
                    </a:lnTo>
                    <a:lnTo>
                      <a:pt x="2117855" y="537971"/>
                    </a:lnTo>
                    <a:lnTo>
                      <a:pt x="2117344" y="537971"/>
                    </a:lnTo>
                    <a:lnTo>
                      <a:pt x="2117344" y="559815"/>
                    </a:lnTo>
                    <a:lnTo>
                      <a:pt x="2101558" y="559815"/>
                    </a:lnTo>
                    <a:lnTo>
                      <a:pt x="2093452" y="559815"/>
                    </a:lnTo>
                    <a:lnTo>
                      <a:pt x="2090465" y="559815"/>
                    </a:lnTo>
                    <a:lnTo>
                      <a:pt x="2090039" y="559815"/>
                    </a:lnTo>
                    <a:lnTo>
                      <a:pt x="2090039" y="570864"/>
                    </a:lnTo>
                    <a:lnTo>
                      <a:pt x="2058467" y="570864"/>
                    </a:lnTo>
                    <a:lnTo>
                      <a:pt x="2042255" y="570864"/>
                    </a:lnTo>
                    <a:lnTo>
                      <a:pt x="2036282" y="570864"/>
                    </a:lnTo>
                    <a:lnTo>
                      <a:pt x="2035428" y="570864"/>
                    </a:lnTo>
                    <a:lnTo>
                      <a:pt x="2035428" y="592836"/>
                    </a:lnTo>
                    <a:lnTo>
                      <a:pt x="2019643" y="592836"/>
                    </a:lnTo>
                    <a:lnTo>
                      <a:pt x="2011537" y="592836"/>
                    </a:lnTo>
                    <a:lnTo>
                      <a:pt x="2008550" y="592836"/>
                    </a:lnTo>
                    <a:lnTo>
                      <a:pt x="2008124" y="592836"/>
                    </a:lnTo>
                    <a:lnTo>
                      <a:pt x="2008124" y="609218"/>
                    </a:lnTo>
                    <a:lnTo>
                      <a:pt x="1979783" y="609218"/>
                    </a:lnTo>
                    <a:lnTo>
                      <a:pt x="1965229" y="609218"/>
                    </a:lnTo>
                    <a:lnTo>
                      <a:pt x="1959867" y="609218"/>
                    </a:lnTo>
                    <a:lnTo>
                      <a:pt x="1959102" y="609218"/>
                    </a:lnTo>
                    <a:lnTo>
                      <a:pt x="1959102" y="625728"/>
                    </a:lnTo>
                    <a:lnTo>
                      <a:pt x="1927530" y="625728"/>
                    </a:lnTo>
                    <a:lnTo>
                      <a:pt x="1911318" y="625728"/>
                    </a:lnTo>
                    <a:lnTo>
                      <a:pt x="1905345" y="625728"/>
                    </a:lnTo>
                    <a:lnTo>
                      <a:pt x="1904492" y="625728"/>
                    </a:lnTo>
                    <a:lnTo>
                      <a:pt x="1904492" y="642238"/>
                    </a:lnTo>
                    <a:lnTo>
                      <a:pt x="1885549" y="642238"/>
                    </a:lnTo>
                    <a:lnTo>
                      <a:pt x="1875821" y="642238"/>
                    </a:lnTo>
                    <a:lnTo>
                      <a:pt x="1872237" y="642238"/>
                    </a:lnTo>
                    <a:lnTo>
                      <a:pt x="1871726" y="642238"/>
                    </a:lnTo>
                    <a:lnTo>
                      <a:pt x="1871726" y="658621"/>
                    </a:lnTo>
                    <a:lnTo>
                      <a:pt x="1837070" y="658621"/>
                    </a:lnTo>
                    <a:lnTo>
                      <a:pt x="1819275" y="658621"/>
                    </a:lnTo>
                    <a:lnTo>
                      <a:pt x="1812718" y="658621"/>
                    </a:lnTo>
                    <a:lnTo>
                      <a:pt x="1811781" y="658621"/>
                    </a:lnTo>
                    <a:lnTo>
                      <a:pt x="1789938" y="658621"/>
                    </a:lnTo>
                    <a:lnTo>
                      <a:pt x="1789938" y="680592"/>
                    </a:lnTo>
                    <a:lnTo>
                      <a:pt x="1773554" y="680592"/>
                    </a:lnTo>
                    <a:lnTo>
                      <a:pt x="1773554" y="702563"/>
                    </a:lnTo>
                    <a:lnTo>
                      <a:pt x="1757172" y="702563"/>
                    </a:lnTo>
                    <a:lnTo>
                      <a:pt x="1757172" y="718423"/>
                    </a:lnTo>
                    <a:lnTo>
                      <a:pt x="1757172" y="726566"/>
                    </a:lnTo>
                    <a:lnTo>
                      <a:pt x="1757172" y="729567"/>
                    </a:lnTo>
                    <a:lnTo>
                      <a:pt x="1757172" y="729995"/>
                    </a:lnTo>
                    <a:lnTo>
                      <a:pt x="1741386" y="729995"/>
                    </a:lnTo>
                    <a:lnTo>
                      <a:pt x="1733280" y="729995"/>
                    </a:lnTo>
                    <a:lnTo>
                      <a:pt x="1730293" y="729995"/>
                    </a:lnTo>
                    <a:lnTo>
                      <a:pt x="1729867" y="729995"/>
                    </a:lnTo>
                    <a:lnTo>
                      <a:pt x="1713483" y="729995"/>
                    </a:lnTo>
                    <a:lnTo>
                      <a:pt x="1713483" y="751966"/>
                    </a:lnTo>
                    <a:lnTo>
                      <a:pt x="1691384" y="751966"/>
                    </a:lnTo>
                    <a:lnTo>
                      <a:pt x="1680035" y="751966"/>
                    </a:lnTo>
                    <a:lnTo>
                      <a:pt x="1675854" y="751966"/>
                    </a:lnTo>
                    <a:lnTo>
                      <a:pt x="1675256" y="751966"/>
                    </a:lnTo>
                    <a:lnTo>
                      <a:pt x="1675256" y="757427"/>
                    </a:lnTo>
                    <a:lnTo>
                      <a:pt x="1646916" y="757427"/>
                    </a:lnTo>
                    <a:lnTo>
                      <a:pt x="1632362" y="757427"/>
                    </a:lnTo>
                    <a:lnTo>
                      <a:pt x="1627000" y="757427"/>
                    </a:lnTo>
                    <a:lnTo>
                      <a:pt x="1626234" y="757427"/>
                    </a:lnTo>
                    <a:lnTo>
                      <a:pt x="1626234" y="779399"/>
                    </a:lnTo>
                    <a:lnTo>
                      <a:pt x="1604391" y="779399"/>
                    </a:lnTo>
                    <a:lnTo>
                      <a:pt x="1604391" y="790447"/>
                    </a:lnTo>
                    <a:lnTo>
                      <a:pt x="1582547" y="790447"/>
                    </a:lnTo>
                    <a:lnTo>
                      <a:pt x="1582547" y="812291"/>
                    </a:lnTo>
                    <a:lnTo>
                      <a:pt x="1538347" y="812291"/>
                    </a:lnTo>
                    <a:lnTo>
                      <a:pt x="1515649" y="812291"/>
                    </a:lnTo>
                    <a:lnTo>
                      <a:pt x="1507287" y="812291"/>
                    </a:lnTo>
                    <a:lnTo>
                      <a:pt x="1506093" y="812291"/>
                    </a:lnTo>
                    <a:lnTo>
                      <a:pt x="1506093" y="823340"/>
                    </a:lnTo>
                    <a:lnTo>
                      <a:pt x="1489836" y="823340"/>
                    </a:lnTo>
                    <a:lnTo>
                      <a:pt x="1489836" y="834262"/>
                    </a:lnTo>
                    <a:lnTo>
                      <a:pt x="1458265" y="834262"/>
                    </a:lnTo>
                    <a:lnTo>
                      <a:pt x="1442053" y="834262"/>
                    </a:lnTo>
                    <a:lnTo>
                      <a:pt x="1436080" y="834262"/>
                    </a:lnTo>
                    <a:lnTo>
                      <a:pt x="1435227" y="834262"/>
                    </a:lnTo>
                    <a:lnTo>
                      <a:pt x="1435227" y="850772"/>
                    </a:lnTo>
                    <a:lnTo>
                      <a:pt x="1400498" y="850772"/>
                    </a:lnTo>
                    <a:lnTo>
                      <a:pt x="1382664" y="850772"/>
                    </a:lnTo>
                    <a:lnTo>
                      <a:pt x="1376094" y="850772"/>
                    </a:lnTo>
                    <a:lnTo>
                      <a:pt x="1375155" y="850772"/>
                    </a:lnTo>
                    <a:lnTo>
                      <a:pt x="1375155" y="872743"/>
                    </a:lnTo>
                    <a:lnTo>
                      <a:pt x="1359370" y="872743"/>
                    </a:lnTo>
                    <a:lnTo>
                      <a:pt x="1351264" y="872743"/>
                    </a:lnTo>
                    <a:lnTo>
                      <a:pt x="1348277" y="872743"/>
                    </a:lnTo>
                    <a:lnTo>
                      <a:pt x="1347851" y="872743"/>
                    </a:lnTo>
                    <a:lnTo>
                      <a:pt x="1347851" y="894714"/>
                    </a:lnTo>
                    <a:lnTo>
                      <a:pt x="1331595" y="894714"/>
                    </a:lnTo>
                    <a:lnTo>
                      <a:pt x="1331595" y="916558"/>
                    </a:lnTo>
                    <a:lnTo>
                      <a:pt x="1315211" y="916558"/>
                    </a:lnTo>
                    <a:lnTo>
                      <a:pt x="1315211" y="938529"/>
                    </a:lnTo>
                    <a:lnTo>
                      <a:pt x="1304290" y="938529"/>
                    </a:lnTo>
                    <a:lnTo>
                      <a:pt x="1304290" y="954389"/>
                    </a:lnTo>
                    <a:lnTo>
                      <a:pt x="1304290" y="962532"/>
                    </a:lnTo>
                    <a:lnTo>
                      <a:pt x="1304290" y="965533"/>
                    </a:lnTo>
                    <a:lnTo>
                      <a:pt x="1304290" y="965961"/>
                    </a:lnTo>
                    <a:lnTo>
                      <a:pt x="1287906" y="965961"/>
                    </a:lnTo>
                    <a:lnTo>
                      <a:pt x="1287906" y="981894"/>
                    </a:lnTo>
                    <a:lnTo>
                      <a:pt x="1287906" y="990076"/>
                    </a:lnTo>
                    <a:lnTo>
                      <a:pt x="1287906" y="993090"/>
                    </a:lnTo>
                    <a:lnTo>
                      <a:pt x="1287906" y="993520"/>
                    </a:lnTo>
                    <a:lnTo>
                      <a:pt x="1266063" y="993520"/>
                    </a:lnTo>
                    <a:lnTo>
                      <a:pt x="1266063" y="1004442"/>
                    </a:lnTo>
                    <a:lnTo>
                      <a:pt x="1249679" y="1004442"/>
                    </a:lnTo>
                    <a:lnTo>
                      <a:pt x="1249679" y="1020302"/>
                    </a:lnTo>
                    <a:lnTo>
                      <a:pt x="1249679" y="1028445"/>
                    </a:lnTo>
                    <a:lnTo>
                      <a:pt x="1249679" y="1031446"/>
                    </a:lnTo>
                    <a:lnTo>
                      <a:pt x="1249679" y="1031874"/>
                    </a:lnTo>
                    <a:lnTo>
                      <a:pt x="1192924" y="1031874"/>
                    </a:lnTo>
                    <a:lnTo>
                      <a:pt x="1163780" y="1031874"/>
                    </a:lnTo>
                    <a:lnTo>
                      <a:pt x="1153042" y="1031874"/>
                    </a:lnTo>
                    <a:lnTo>
                      <a:pt x="1151509" y="1031874"/>
                    </a:lnTo>
                    <a:lnTo>
                      <a:pt x="1151509" y="1048384"/>
                    </a:lnTo>
                    <a:lnTo>
                      <a:pt x="1126251" y="1048384"/>
                    </a:lnTo>
                    <a:lnTo>
                      <a:pt x="1113282" y="1048384"/>
                    </a:lnTo>
                    <a:lnTo>
                      <a:pt x="1108503" y="1048384"/>
                    </a:lnTo>
                    <a:lnTo>
                      <a:pt x="1107821" y="1048384"/>
                    </a:lnTo>
                    <a:lnTo>
                      <a:pt x="1107821" y="1070355"/>
                    </a:lnTo>
                    <a:lnTo>
                      <a:pt x="1085977" y="1070355"/>
                    </a:lnTo>
                    <a:lnTo>
                      <a:pt x="1085977" y="1086215"/>
                    </a:lnTo>
                    <a:lnTo>
                      <a:pt x="1085977" y="1094358"/>
                    </a:lnTo>
                    <a:lnTo>
                      <a:pt x="1085977" y="1097359"/>
                    </a:lnTo>
                    <a:lnTo>
                      <a:pt x="1085977" y="1097787"/>
                    </a:lnTo>
                    <a:lnTo>
                      <a:pt x="1064133" y="1097787"/>
                    </a:lnTo>
                    <a:lnTo>
                      <a:pt x="1064133" y="1114170"/>
                    </a:lnTo>
                    <a:lnTo>
                      <a:pt x="1032561" y="1114170"/>
                    </a:lnTo>
                    <a:lnTo>
                      <a:pt x="1016349" y="1114170"/>
                    </a:lnTo>
                    <a:lnTo>
                      <a:pt x="1010376" y="1114170"/>
                    </a:lnTo>
                    <a:lnTo>
                      <a:pt x="1009523" y="1114170"/>
                    </a:lnTo>
                    <a:lnTo>
                      <a:pt x="1009523" y="1136417"/>
                    </a:lnTo>
                    <a:lnTo>
                      <a:pt x="1009523" y="1147841"/>
                    </a:lnTo>
                    <a:lnTo>
                      <a:pt x="1009523" y="1152050"/>
                    </a:lnTo>
                    <a:lnTo>
                      <a:pt x="1009523" y="1152652"/>
                    </a:lnTo>
                    <a:lnTo>
                      <a:pt x="974867" y="1152652"/>
                    </a:lnTo>
                    <a:lnTo>
                      <a:pt x="957072" y="1152652"/>
                    </a:lnTo>
                    <a:lnTo>
                      <a:pt x="950515" y="1152652"/>
                    </a:lnTo>
                    <a:lnTo>
                      <a:pt x="949578" y="1152652"/>
                    </a:lnTo>
                    <a:lnTo>
                      <a:pt x="949578" y="1174622"/>
                    </a:lnTo>
                    <a:lnTo>
                      <a:pt x="930636" y="1174622"/>
                    </a:lnTo>
                    <a:lnTo>
                      <a:pt x="920908" y="1174622"/>
                    </a:lnTo>
                    <a:lnTo>
                      <a:pt x="917324" y="1174622"/>
                    </a:lnTo>
                    <a:lnTo>
                      <a:pt x="916813" y="1174622"/>
                    </a:lnTo>
                    <a:lnTo>
                      <a:pt x="916813" y="1185544"/>
                    </a:lnTo>
                    <a:lnTo>
                      <a:pt x="905890" y="1185544"/>
                    </a:lnTo>
                    <a:lnTo>
                      <a:pt x="905890" y="1201404"/>
                    </a:lnTo>
                    <a:lnTo>
                      <a:pt x="905890" y="1209547"/>
                    </a:lnTo>
                    <a:lnTo>
                      <a:pt x="905890" y="1212548"/>
                    </a:lnTo>
                    <a:lnTo>
                      <a:pt x="905890" y="1212977"/>
                    </a:lnTo>
                    <a:lnTo>
                      <a:pt x="886948" y="1212977"/>
                    </a:lnTo>
                    <a:lnTo>
                      <a:pt x="877220" y="1212977"/>
                    </a:lnTo>
                    <a:lnTo>
                      <a:pt x="873636" y="1212977"/>
                    </a:lnTo>
                    <a:lnTo>
                      <a:pt x="873125" y="1212977"/>
                    </a:lnTo>
                    <a:lnTo>
                      <a:pt x="873125" y="1229486"/>
                    </a:lnTo>
                    <a:lnTo>
                      <a:pt x="856741" y="1229486"/>
                    </a:lnTo>
                    <a:lnTo>
                      <a:pt x="856741" y="1240408"/>
                    </a:lnTo>
                    <a:lnTo>
                      <a:pt x="834898" y="1240408"/>
                    </a:lnTo>
                    <a:lnTo>
                      <a:pt x="834898" y="1262379"/>
                    </a:lnTo>
                    <a:lnTo>
                      <a:pt x="816028" y="1262379"/>
                    </a:lnTo>
                    <a:lnTo>
                      <a:pt x="806338" y="1262379"/>
                    </a:lnTo>
                    <a:lnTo>
                      <a:pt x="802768" y="1262379"/>
                    </a:lnTo>
                    <a:lnTo>
                      <a:pt x="802259" y="1262379"/>
                    </a:lnTo>
                    <a:lnTo>
                      <a:pt x="802259" y="1284350"/>
                    </a:lnTo>
                    <a:lnTo>
                      <a:pt x="780159" y="1284350"/>
                    </a:lnTo>
                    <a:lnTo>
                      <a:pt x="768810" y="1284350"/>
                    </a:lnTo>
                    <a:lnTo>
                      <a:pt x="764629" y="1284350"/>
                    </a:lnTo>
                    <a:lnTo>
                      <a:pt x="764032" y="1284350"/>
                    </a:lnTo>
                    <a:lnTo>
                      <a:pt x="764032" y="1295272"/>
                    </a:lnTo>
                    <a:lnTo>
                      <a:pt x="748246" y="1295272"/>
                    </a:lnTo>
                    <a:lnTo>
                      <a:pt x="740140" y="1295272"/>
                    </a:lnTo>
                    <a:lnTo>
                      <a:pt x="737153" y="1295272"/>
                    </a:lnTo>
                    <a:lnTo>
                      <a:pt x="736726" y="1295272"/>
                    </a:lnTo>
                    <a:lnTo>
                      <a:pt x="736726" y="1317243"/>
                    </a:lnTo>
                    <a:lnTo>
                      <a:pt x="698841" y="1317243"/>
                    </a:lnTo>
                    <a:lnTo>
                      <a:pt x="679386" y="1317243"/>
                    </a:lnTo>
                    <a:lnTo>
                      <a:pt x="672218" y="1317243"/>
                    </a:lnTo>
                    <a:lnTo>
                      <a:pt x="671195" y="1317243"/>
                    </a:lnTo>
                    <a:lnTo>
                      <a:pt x="649477" y="1317243"/>
                    </a:lnTo>
                    <a:lnTo>
                      <a:pt x="649477" y="1336333"/>
                    </a:lnTo>
                    <a:lnTo>
                      <a:pt x="649477" y="1346136"/>
                    </a:lnTo>
                    <a:lnTo>
                      <a:pt x="649477" y="1349748"/>
                    </a:lnTo>
                    <a:lnTo>
                      <a:pt x="649477" y="1350264"/>
                    </a:lnTo>
                    <a:lnTo>
                      <a:pt x="630535" y="1350264"/>
                    </a:lnTo>
                    <a:lnTo>
                      <a:pt x="620807" y="1350264"/>
                    </a:lnTo>
                    <a:lnTo>
                      <a:pt x="617223" y="1350264"/>
                    </a:lnTo>
                    <a:lnTo>
                      <a:pt x="616712" y="1350264"/>
                    </a:lnTo>
                    <a:lnTo>
                      <a:pt x="616712" y="1366646"/>
                    </a:lnTo>
                    <a:lnTo>
                      <a:pt x="597769" y="1366646"/>
                    </a:lnTo>
                    <a:lnTo>
                      <a:pt x="588041" y="1366646"/>
                    </a:lnTo>
                    <a:lnTo>
                      <a:pt x="584457" y="1366646"/>
                    </a:lnTo>
                    <a:lnTo>
                      <a:pt x="583946" y="1366646"/>
                    </a:lnTo>
                    <a:lnTo>
                      <a:pt x="583946" y="1388617"/>
                    </a:lnTo>
                    <a:lnTo>
                      <a:pt x="583946" y="1388617"/>
                    </a:lnTo>
                    <a:lnTo>
                      <a:pt x="491236" y="1388617"/>
                    </a:lnTo>
                    <a:lnTo>
                      <a:pt x="491236" y="1410589"/>
                    </a:lnTo>
                    <a:lnTo>
                      <a:pt x="465978" y="1410589"/>
                    </a:lnTo>
                    <a:lnTo>
                      <a:pt x="453009" y="1410589"/>
                    </a:lnTo>
                    <a:lnTo>
                      <a:pt x="448230" y="1410589"/>
                    </a:lnTo>
                    <a:lnTo>
                      <a:pt x="447548" y="1410589"/>
                    </a:lnTo>
                    <a:lnTo>
                      <a:pt x="447548" y="1427098"/>
                    </a:lnTo>
                    <a:lnTo>
                      <a:pt x="425703" y="1427098"/>
                    </a:lnTo>
                    <a:lnTo>
                      <a:pt x="425703" y="1443481"/>
                    </a:lnTo>
                    <a:lnTo>
                      <a:pt x="409321" y="1443481"/>
                    </a:lnTo>
                    <a:lnTo>
                      <a:pt x="409321" y="1465728"/>
                    </a:lnTo>
                    <a:lnTo>
                      <a:pt x="409321" y="1477152"/>
                    </a:lnTo>
                    <a:lnTo>
                      <a:pt x="409321" y="1481361"/>
                    </a:lnTo>
                    <a:lnTo>
                      <a:pt x="409321" y="1481962"/>
                    </a:lnTo>
                    <a:lnTo>
                      <a:pt x="387476" y="1481962"/>
                    </a:lnTo>
                    <a:lnTo>
                      <a:pt x="387476" y="1498345"/>
                    </a:lnTo>
                    <a:lnTo>
                      <a:pt x="371094" y="1498345"/>
                    </a:lnTo>
                    <a:lnTo>
                      <a:pt x="371094" y="1520316"/>
                    </a:lnTo>
                    <a:lnTo>
                      <a:pt x="323810" y="1520316"/>
                    </a:lnTo>
                    <a:lnTo>
                      <a:pt x="299529" y="1520316"/>
                    </a:lnTo>
                    <a:lnTo>
                      <a:pt x="290583" y="1520316"/>
                    </a:lnTo>
                    <a:lnTo>
                      <a:pt x="289305" y="1520316"/>
                    </a:lnTo>
                    <a:lnTo>
                      <a:pt x="289305" y="1531365"/>
                    </a:lnTo>
                    <a:lnTo>
                      <a:pt x="245106" y="1531365"/>
                    </a:lnTo>
                    <a:lnTo>
                      <a:pt x="222408" y="1531365"/>
                    </a:lnTo>
                    <a:lnTo>
                      <a:pt x="214046" y="1531365"/>
                    </a:lnTo>
                    <a:lnTo>
                      <a:pt x="212851" y="1531365"/>
                    </a:lnTo>
                    <a:lnTo>
                      <a:pt x="212851" y="1553336"/>
                    </a:lnTo>
                    <a:lnTo>
                      <a:pt x="193909" y="1553336"/>
                    </a:lnTo>
                    <a:lnTo>
                      <a:pt x="184181" y="1553336"/>
                    </a:lnTo>
                    <a:lnTo>
                      <a:pt x="180597" y="1553336"/>
                    </a:lnTo>
                    <a:lnTo>
                      <a:pt x="180086" y="1553336"/>
                    </a:lnTo>
                    <a:lnTo>
                      <a:pt x="180086" y="1569196"/>
                    </a:lnTo>
                    <a:lnTo>
                      <a:pt x="180086" y="1577339"/>
                    </a:lnTo>
                    <a:lnTo>
                      <a:pt x="180086" y="1580340"/>
                    </a:lnTo>
                    <a:lnTo>
                      <a:pt x="180086" y="1580768"/>
                    </a:lnTo>
                    <a:lnTo>
                      <a:pt x="151745" y="1580768"/>
                    </a:lnTo>
                    <a:lnTo>
                      <a:pt x="137191" y="1580768"/>
                    </a:lnTo>
                    <a:lnTo>
                      <a:pt x="131829" y="1580768"/>
                    </a:lnTo>
                    <a:lnTo>
                      <a:pt x="131063" y="1580768"/>
                    </a:lnTo>
                    <a:lnTo>
                      <a:pt x="131063" y="1597152"/>
                    </a:lnTo>
                    <a:lnTo>
                      <a:pt x="108964" y="1597152"/>
                    </a:lnTo>
                    <a:lnTo>
                      <a:pt x="97615" y="1597152"/>
                    </a:lnTo>
                    <a:lnTo>
                      <a:pt x="93434" y="1597152"/>
                    </a:lnTo>
                    <a:lnTo>
                      <a:pt x="92837" y="1597152"/>
                    </a:lnTo>
                    <a:lnTo>
                      <a:pt x="92837" y="1602739"/>
                    </a:lnTo>
                    <a:lnTo>
                      <a:pt x="70737" y="1602739"/>
                    </a:lnTo>
                    <a:lnTo>
                      <a:pt x="59388" y="1602739"/>
                    </a:lnTo>
                    <a:lnTo>
                      <a:pt x="55207" y="1602739"/>
                    </a:lnTo>
                    <a:lnTo>
                      <a:pt x="54610" y="1602739"/>
                    </a:lnTo>
                    <a:lnTo>
                      <a:pt x="54610" y="1624583"/>
                    </a:lnTo>
                    <a:lnTo>
                      <a:pt x="32510" y="1624583"/>
                    </a:lnTo>
                    <a:lnTo>
                      <a:pt x="21161" y="1624583"/>
                    </a:lnTo>
                    <a:lnTo>
                      <a:pt x="16980" y="1624583"/>
                    </a:lnTo>
                    <a:lnTo>
                      <a:pt x="16383" y="1624583"/>
                    </a:lnTo>
                    <a:lnTo>
                      <a:pt x="16383" y="1646554"/>
                    </a:lnTo>
                    <a:lnTo>
                      <a:pt x="0" y="1646554"/>
                    </a:lnTo>
                    <a:lnTo>
                      <a:pt x="0" y="1657603"/>
                    </a:lnTo>
                  </a:path>
                </a:pathLst>
              </a:custGeom>
              <a:ln w="15875">
                <a:solidFill>
                  <a:srgbClr val="7B7B7B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" name="object 17"/>
            <p:cNvSpPr txBox="1"/>
            <p:nvPr/>
          </p:nvSpPr>
          <p:spPr>
            <a:xfrm>
              <a:off x="6782308" y="4503165"/>
              <a:ext cx="1244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468615" y="4504182"/>
              <a:ext cx="1244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805928" y="4504183"/>
              <a:ext cx="1431290" cy="4286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3810" algn="ctr">
                <a:lnSpc>
                  <a:spcPts val="1585"/>
                </a:lnSpc>
                <a:spcBef>
                  <a:spcPts val="95"/>
                </a:spcBef>
                <a:tabLst>
                  <a:tab pos="654685" algn="l"/>
                </a:tabLst>
              </a:pP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585"/>
                </a:lnSpc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Years</a:t>
              </a:r>
              <a:r>
                <a:rPr sz="14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of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follow-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up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70984" y="2507837"/>
              <a:ext cx="205184" cy="203581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Cumulative</a:t>
              </a:r>
              <a:r>
                <a:rPr sz="14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incidence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9446006" y="4498847"/>
              <a:ext cx="1244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4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0100564" y="4499355"/>
              <a:ext cx="12446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457188" y="4362703"/>
              <a:ext cx="3721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438900" y="2373834"/>
              <a:ext cx="393700" cy="1913255"/>
            </a:xfrm>
            <a:prstGeom prst="rect">
              <a:avLst/>
            </a:prstGeom>
          </p:spPr>
          <p:txBody>
            <a:bodyPr vert="horz" wrap="square" lIns="0" tIns="113664" rIns="0" bIns="0" rtlCol="0">
              <a:spAutoFit/>
            </a:bodyPr>
            <a:lstStyle/>
            <a:p>
              <a:pPr marL="19685">
                <a:spcBef>
                  <a:spcPts val="894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4290">
                <a:spcBef>
                  <a:spcPts val="800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23495">
                <a:spcBef>
                  <a:spcPts val="7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0.04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7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27305">
                <a:spcBef>
                  <a:spcPts val="800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0.02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6510">
                <a:spcBef>
                  <a:spcPts val="7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7136891" y="2069518"/>
              <a:ext cx="2616200" cy="595675"/>
            </a:xfrm>
            <a:prstGeom prst="rect">
              <a:avLst/>
            </a:prstGeom>
          </p:spPr>
          <p:txBody>
            <a:bodyPr vert="horz" wrap="square" lIns="0" tIns="120014" rIns="0" bIns="0" rtlCol="0">
              <a:spAutoFit/>
            </a:bodyPr>
            <a:lstStyle/>
            <a:p>
              <a:pPr marL="375285">
                <a:spcBef>
                  <a:spcPts val="944"/>
                </a:spcBef>
              </a:pP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Hypertensive</a:t>
              </a:r>
              <a:r>
                <a:rPr sz="1400" b="1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subgroup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 algn="ctr">
                <a:spcBef>
                  <a:spcPts val="730"/>
                </a:spcBef>
              </a:pPr>
              <a:r>
                <a:rPr sz="1050" kern="0" dirty="0">
                  <a:solidFill>
                    <a:srgbClr val="0E3713"/>
                  </a:solidFill>
                  <a:latin typeface="Arial"/>
                  <a:cs typeface="Arial"/>
                </a:rPr>
                <a:t>HR=0.73</a:t>
              </a:r>
              <a:r>
                <a:rPr sz="105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50" kern="0" dirty="0">
                  <a:solidFill>
                    <a:srgbClr val="0E3713"/>
                  </a:solidFill>
                  <a:latin typeface="Arial"/>
                  <a:cs typeface="Arial"/>
                </a:rPr>
                <a:t>(95%</a:t>
              </a:r>
              <a:r>
                <a:rPr sz="105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CI=0.56–0.95);</a:t>
              </a:r>
              <a:r>
                <a:rPr sz="105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5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P=0.02</a:t>
              </a:r>
              <a:endParaRPr sz="105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9360916" y="3731259"/>
              <a:ext cx="803910" cy="4292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18200"/>
                </a:lnSpc>
                <a:spcBef>
                  <a:spcPts val="100"/>
                </a:spcBef>
              </a:pPr>
              <a:r>
                <a:rPr sz="1200" kern="0" spc="-25" dirty="0">
                  <a:solidFill>
                    <a:srgbClr val="1B6A24"/>
                  </a:solidFill>
                  <a:latin typeface="Arial"/>
                  <a:cs typeface="Arial"/>
                </a:rPr>
                <a:t>Telmisartan </a:t>
              </a:r>
              <a:r>
                <a:rPr sz="1200" kern="0" spc="-10" dirty="0">
                  <a:solidFill>
                    <a:srgbClr val="88959F"/>
                  </a:solidFill>
                  <a:latin typeface="Arial"/>
                  <a:cs typeface="Arial"/>
                </a:rPr>
                <a:t>Placebo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73481" y="1252633"/>
            <a:ext cx="522351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6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hypertensive</a:t>
            </a:r>
            <a:r>
              <a:rPr sz="1600" kern="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patients,</a:t>
            </a:r>
            <a:r>
              <a:rPr sz="16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but</a:t>
            </a:r>
            <a:r>
              <a:rPr sz="16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not</a:t>
            </a:r>
            <a:r>
              <a:rPr sz="1600" kern="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6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nonhypertensive</a:t>
            </a:r>
            <a:r>
              <a:rPr sz="16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ones,</a:t>
            </a:r>
            <a:endParaRPr sz="1600" kern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6610" y="1496474"/>
            <a:ext cx="87872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MICARDIS® (telmisartan)</a:t>
            </a:r>
            <a:r>
              <a:rPr sz="1600" kern="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demonstrated</a:t>
            </a:r>
            <a:r>
              <a:rPr sz="16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</a:t>
            </a:r>
            <a:r>
              <a:rPr sz="16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27%</a:t>
            </a:r>
            <a:r>
              <a:rPr b="1" kern="0" spc="-2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risk</a:t>
            </a:r>
            <a:r>
              <a:rPr b="1" kern="0" spc="-2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reduction</a:t>
            </a:r>
            <a:r>
              <a:rPr b="1" kern="0" spc="-2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600" kern="0" spc="-2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1B6A24"/>
                </a:solidFill>
                <a:latin typeface="Arial"/>
                <a:cs typeface="Arial"/>
              </a:rPr>
              <a:t>MI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compared</a:t>
            </a:r>
            <a:r>
              <a:rPr sz="1600" kern="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with</a:t>
            </a:r>
            <a:r>
              <a:rPr sz="1600" kern="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placebo</a:t>
            </a:r>
            <a:r>
              <a:rPr sz="1575" kern="0" spc="-15" baseline="2645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</a:t>
            </a:r>
            <a:endParaRPr sz="1575" kern="0" baseline="26455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1C70B4-C124-0350-178A-9BD14076B54A}"/>
              </a:ext>
            </a:extLst>
          </p:cNvPr>
          <p:cNvSpPr txBox="1"/>
          <p:nvPr/>
        </p:nvSpPr>
        <p:spPr>
          <a:xfrm>
            <a:off x="373599" y="6461915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1. </a:t>
            </a:r>
            <a:r>
              <a:rPr lang="en-US" sz="700" dirty="0" err="1"/>
              <a:t>Foulquier</a:t>
            </a:r>
            <a:r>
              <a:rPr lang="en-US" sz="700" dirty="0"/>
              <a:t> S, </a:t>
            </a:r>
            <a:r>
              <a:rPr lang="en-US" sz="700" dirty="0" err="1"/>
              <a:t>Böhm</a:t>
            </a:r>
            <a:r>
              <a:rPr lang="en-US" sz="700" dirty="0"/>
              <a:t> M, </a:t>
            </a:r>
            <a:r>
              <a:rPr lang="en-US" sz="700" dirty="0" err="1"/>
              <a:t>Schmieder</a:t>
            </a:r>
            <a:r>
              <a:rPr lang="en-US" sz="700" dirty="0"/>
              <a:t> R, et al. Impact of telmisartan on cardiovascular outcome in hypertensive patients at high risk:</a:t>
            </a:r>
          </a:p>
          <a:p>
            <a:r>
              <a:rPr lang="en-US" sz="700" dirty="0"/>
              <a:t>a Telmisartan </a:t>
            </a:r>
            <a:r>
              <a:rPr lang="en-US" sz="700" dirty="0" err="1"/>
              <a:t>Randomised</a:t>
            </a:r>
            <a:r>
              <a:rPr lang="en-US" sz="700" dirty="0"/>
              <a:t> </a:t>
            </a:r>
            <a:r>
              <a:rPr lang="en-US" sz="700" dirty="0" err="1"/>
              <a:t>AssessmeNt</a:t>
            </a:r>
            <a:r>
              <a:rPr lang="en-US" sz="700" dirty="0"/>
              <a:t> Study in ACE </a:t>
            </a:r>
            <a:r>
              <a:rPr lang="en-US" sz="700" dirty="0" err="1"/>
              <a:t>iNtolerant</a:t>
            </a:r>
            <a:r>
              <a:rPr lang="en-US" sz="700" dirty="0"/>
              <a:t> subjects with cardiovascular Disease </a:t>
            </a:r>
            <a:r>
              <a:rPr lang="en-US" sz="700" dirty="0" err="1"/>
              <a:t>subanalysis</a:t>
            </a:r>
            <a:r>
              <a:rPr lang="en-US" sz="700" dirty="0"/>
              <a:t>. J </a:t>
            </a:r>
            <a:r>
              <a:rPr lang="en-US" sz="700" dirty="0" err="1"/>
              <a:t>Hypertens</a:t>
            </a:r>
            <a:r>
              <a:rPr lang="en-US" sz="700" dirty="0"/>
              <a:t>. 2014;32(6):1334-1341.</a:t>
            </a: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F568AB90-6FFC-FB8A-3E0E-90D18C06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9A753A-D5D1-938F-45C8-1D014AA91913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DAD7A31-2D2D-CB54-31A1-F76B35424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33" name="object 19">
            <a:extLst>
              <a:ext uri="{FF2B5EF4-FFF2-40B4-BE49-F238E27FC236}">
                <a16:creationId xmlns:a16="http://schemas.microsoft.com/office/drawing/2014/main" id="{866EE01B-E13A-F8D6-C740-A492FE5A5239}"/>
              </a:ext>
            </a:extLst>
          </p:cNvPr>
          <p:cNvSpPr txBox="1"/>
          <p:nvPr/>
        </p:nvSpPr>
        <p:spPr>
          <a:xfrm>
            <a:off x="517904" y="6041974"/>
            <a:ext cx="72358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</a:pPr>
            <a:r>
              <a:rPr lang="en-US" sz="1000" kern="0" dirty="0">
                <a:solidFill>
                  <a:srgbClr val="0F3713"/>
                </a:solidFill>
                <a:latin typeface="+mj-lt"/>
                <a:cs typeface="Arial"/>
              </a:rPr>
              <a:t>CV: cardiovascular, MI: myocardial infraction</a:t>
            </a:r>
            <a:endParaRPr sz="1000" kern="0" baseline="24691" dirty="0">
              <a:solidFill>
                <a:sysClr val="windowText" lastClr="000000"/>
              </a:solidFill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3945" y="6418273"/>
            <a:ext cx="612838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Verdecchia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Sleight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Mancia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telmisartan,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ramipril,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their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combination</a:t>
            </a:r>
            <a:r>
              <a:rPr sz="7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on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left ventricular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hypertrophy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individuals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50" dirty="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sz="7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high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vascular risk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in the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Ongoing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 Alone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and in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Combination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Ramipril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Global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End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Point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Trial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and the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 Randomized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Assessment</a:t>
            </a:r>
            <a:r>
              <a:rPr sz="7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ACE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7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Subjects With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Disease.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Circulation.</a:t>
            </a:r>
            <a:r>
              <a:rPr sz="7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2009;120(14):1380-1389.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562317" y="511712"/>
            <a:ext cx="114445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800" b="0" dirty="0"/>
              <a:t>TRANSCEND:</a:t>
            </a:r>
            <a:r>
              <a:rPr sz="1800" b="0" spc="-15" dirty="0"/>
              <a:t> </a:t>
            </a:r>
            <a:r>
              <a:rPr lang="en-US" sz="1600" b="0" dirty="0"/>
              <a:t>MICARDIS® (telmisartan)</a:t>
            </a:r>
            <a:r>
              <a:rPr sz="1600" b="0" spc="-15" dirty="0"/>
              <a:t> </a:t>
            </a:r>
            <a:r>
              <a:rPr sz="1600" b="0" dirty="0"/>
              <a:t>vs</a:t>
            </a:r>
            <a:r>
              <a:rPr sz="1600" b="0" spc="-15" dirty="0"/>
              <a:t> </a:t>
            </a:r>
            <a:r>
              <a:rPr sz="1600" b="0" dirty="0"/>
              <a:t>placebo</a:t>
            </a:r>
            <a:r>
              <a:rPr sz="1600" b="0" spc="-10" dirty="0"/>
              <a:t> </a:t>
            </a:r>
            <a:r>
              <a:rPr sz="1600" b="0" dirty="0"/>
              <a:t>in</a:t>
            </a:r>
            <a:r>
              <a:rPr sz="1600" b="0" spc="-10" dirty="0"/>
              <a:t> </a:t>
            </a:r>
            <a:r>
              <a:rPr sz="1600" b="0" dirty="0"/>
              <a:t>prevalence</a:t>
            </a:r>
            <a:r>
              <a:rPr sz="1600" b="0" spc="-25" dirty="0"/>
              <a:t> and </a:t>
            </a:r>
            <a:r>
              <a:rPr sz="1600" b="0" dirty="0"/>
              <a:t>new development</a:t>
            </a:r>
            <a:r>
              <a:rPr sz="1600" b="0" spc="-15" dirty="0"/>
              <a:t> </a:t>
            </a:r>
            <a:r>
              <a:rPr sz="1600" b="0" dirty="0"/>
              <a:t>of </a:t>
            </a:r>
            <a:r>
              <a:rPr sz="1600" b="0" dirty="0">
                <a:uFill>
                  <a:solidFill>
                    <a:srgbClr val="1B6A24"/>
                  </a:solidFill>
                </a:uFill>
              </a:rPr>
              <a:t>left</a:t>
            </a:r>
            <a:r>
              <a:rPr sz="1600" b="0" spc="10" dirty="0">
                <a:uFill>
                  <a:solidFill>
                    <a:srgbClr val="1B6A24"/>
                  </a:solidFill>
                </a:uFill>
              </a:rPr>
              <a:t> </a:t>
            </a:r>
            <a:r>
              <a:rPr sz="1600" b="0" dirty="0">
                <a:uFill>
                  <a:solidFill>
                    <a:srgbClr val="1B6A24"/>
                  </a:solidFill>
                </a:uFill>
              </a:rPr>
              <a:t>ventricular hypertrophy</a:t>
            </a:r>
            <a:endParaRPr sz="1800" b="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90B740F-E037-620F-BA7A-67FE6AA37564}"/>
              </a:ext>
            </a:extLst>
          </p:cNvPr>
          <p:cNvGrpSpPr/>
          <p:nvPr/>
        </p:nvGrpSpPr>
        <p:grpSpPr>
          <a:xfrm>
            <a:off x="1782089" y="5267491"/>
            <a:ext cx="4023995" cy="697865"/>
            <a:chOff x="1851610" y="5638077"/>
            <a:chExt cx="4023995" cy="697865"/>
          </a:xfrm>
        </p:grpSpPr>
        <p:sp>
          <p:nvSpPr>
            <p:cNvPr id="5" name="object 5"/>
            <p:cNvSpPr/>
            <p:nvPr/>
          </p:nvSpPr>
          <p:spPr>
            <a:xfrm>
              <a:off x="1851610" y="5638077"/>
              <a:ext cx="4023995" cy="697865"/>
            </a:xfrm>
            <a:custGeom>
              <a:avLst/>
              <a:gdLst/>
              <a:ahLst/>
              <a:cxnLst/>
              <a:rect l="l" t="t" r="r" b="b"/>
              <a:pathLst>
                <a:path w="4023995" h="697864">
                  <a:moveTo>
                    <a:pt x="0" y="697382"/>
                  </a:moveTo>
                  <a:lnTo>
                    <a:pt x="4023487" y="697382"/>
                  </a:lnTo>
                  <a:lnTo>
                    <a:pt x="4023487" y="0"/>
                  </a:lnTo>
                  <a:lnTo>
                    <a:pt x="0" y="0"/>
                  </a:lnTo>
                  <a:lnTo>
                    <a:pt x="0" y="697382"/>
                  </a:lnTo>
                  <a:close/>
                </a:path>
              </a:pathLst>
            </a:custGeom>
            <a:ln w="1905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2074495" y="5765154"/>
              <a:ext cx="3578225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74015" marR="30480" indent="-336550">
                <a:spcBef>
                  <a:spcPts val="100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Overall</a:t>
              </a:r>
              <a:r>
                <a:rPr sz="14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21%</a:t>
              </a:r>
              <a:r>
                <a:rPr sz="1400" b="1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reduction</a:t>
              </a:r>
              <a:r>
                <a:rPr sz="1400" b="1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in</a:t>
              </a:r>
              <a:r>
                <a:rPr sz="14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LVH</a:t>
              </a:r>
              <a:r>
                <a:rPr sz="14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risk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sz="1400" kern="0" dirty="0">
                  <a:solidFill>
                    <a:srgbClr val="0E3713"/>
                  </a:solidFill>
                  <a:latin typeface="Arial"/>
                  <a:cs typeface="Arial"/>
                </a:rPr>
                <a:t>MICARDIS® (telmisartan)</a:t>
              </a:r>
              <a:r>
                <a:rPr sz="14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vs</a:t>
              </a: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placebo</a:t>
              </a:r>
              <a:r>
                <a:rPr sz="1400" kern="0" spc="-15" baseline="25462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400" kern="0" baseline="25462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10393" y="1191228"/>
            <a:ext cx="354266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Prevalence</a:t>
            </a:r>
            <a:r>
              <a:rPr b="1" kern="0" spc="-5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of</a:t>
            </a:r>
            <a:r>
              <a:rPr b="1" kern="0" spc="-5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spc="-25" dirty="0">
                <a:solidFill>
                  <a:srgbClr val="1B6A24"/>
                </a:solidFill>
                <a:latin typeface="Arial"/>
                <a:cs typeface="Arial"/>
              </a:rPr>
              <a:t>LVH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at</a:t>
            </a:r>
            <a:r>
              <a:rPr sz="1200" kern="0" spc="-3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baseline</a:t>
            </a:r>
            <a:r>
              <a:rPr sz="1200" kern="0" spc="-2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and</a:t>
            </a:r>
            <a:r>
              <a:rPr sz="1200" kern="0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after</a:t>
            </a:r>
            <a:r>
              <a:rPr sz="1200" kern="0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2</a:t>
            </a:r>
            <a:r>
              <a:rPr sz="1200" kern="0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and</a:t>
            </a:r>
            <a:r>
              <a:rPr sz="1200" kern="0" spc="-2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5</a:t>
            </a:r>
            <a:r>
              <a:rPr sz="1200" kern="0" spc="-1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1B6A24"/>
                </a:solidFill>
                <a:latin typeface="Arial"/>
                <a:cs typeface="Arial"/>
              </a:rPr>
              <a:t>years</a:t>
            </a:r>
            <a:endParaRPr lang="en-US" sz="1200" kern="0" spc="-1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/>
            <a:r>
              <a:rPr sz="1000" kern="0" dirty="0">
                <a:solidFill>
                  <a:srgbClr val="0E3713"/>
                </a:solidFill>
                <a:latin typeface="Arial"/>
                <a:cs typeface="Arial"/>
              </a:rPr>
              <a:t>Overall</a:t>
            </a:r>
            <a:r>
              <a:rPr sz="10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E3713"/>
                </a:solidFill>
                <a:latin typeface="Arial"/>
                <a:cs typeface="Arial"/>
              </a:rPr>
              <a:t>OR=0.79</a:t>
            </a:r>
            <a:r>
              <a:rPr sz="10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E3713"/>
                </a:solidFill>
                <a:latin typeface="Arial"/>
                <a:cs typeface="Arial"/>
              </a:rPr>
              <a:t>(95%</a:t>
            </a:r>
            <a:r>
              <a:rPr sz="1000" kern="0" spc="-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rgbClr val="0E3713"/>
                </a:solidFill>
                <a:latin typeface="Arial"/>
                <a:cs typeface="Arial"/>
              </a:rPr>
              <a:t>CI=0.68–0.91);</a:t>
            </a:r>
            <a:r>
              <a:rPr sz="1000" kern="0" spc="-5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rgbClr val="0E3713"/>
                </a:solidFill>
                <a:latin typeface="Arial"/>
                <a:cs typeface="Arial"/>
              </a:rPr>
              <a:t>P=0.0017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7451" y="1237710"/>
            <a:ext cx="29876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7965" algn="ctr">
              <a:spcBef>
                <a:spcPts val="100"/>
              </a:spcBef>
            </a:pP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New</a:t>
            </a:r>
            <a:r>
              <a:rPr b="1" kern="0" spc="-5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development</a:t>
            </a:r>
            <a:r>
              <a:rPr b="1" kern="0" spc="-5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1B6A24"/>
                </a:solidFill>
                <a:latin typeface="Arial"/>
                <a:cs typeface="Arial"/>
              </a:rPr>
              <a:t>of</a:t>
            </a:r>
            <a:r>
              <a:rPr b="1" kern="0" spc="-5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b="1" kern="0" spc="-25" dirty="0">
                <a:solidFill>
                  <a:srgbClr val="1B6A24"/>
                </a:solidFill>
                <a:latin typeface="Arial"/>
                <a:cs typeface="Arial"/>
              </a:rPr>
              <a:t>LVH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227329" algn="ctr"/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at</a:t>
            </a:r>
            <a:r>
              <a:rPr sz="1200" kern="0" spc="-1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2</a:t>
            </a:r>
            <a:r>
              <a:rPr sz="1200" kern="0" spc="-1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and</a:t>
            </a:r>
            <a:r>
              <a:rPr sz="1200" kern="0" spc="-1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dirty="0">
                <a:solidFill>
                  <a:srgbClr val="1B6A24"/>
                </a:solidFill>
                <a:latin typeface="Arial"/>
                <a:cs typeface="Arial"/>
              </a:rPr>
              <a:t>5</a:t>
            </a:r>
            <a:r>
              <a:rPr sz="1200" kern="0" spc="-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sz="1200" kern="0" spc="-10" dirty="0">
                <a:solidFill>
                  <a:srgbClr val="1B6A24"/>
                </a:solidFill>
                <a:latin typeface="Arial"/>
                <a:cs typeface="Arial"/>
              </a:rPr>
              <a:t>years</a:t>
            </a:r>
            <a:endParaRPr lang="en-US" sz="1200" kern="0" spc="-1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227329" algn="ctr"/>
            <a:r>
              <a:rPr sz="1000" kern="0" dirty="0">
                <a:solidFill>
                  <a:srgbClr val="0E3713"/>
                </a:solidFill>
                <a:latin typeface="Arial"/>
                <a:cs typeface="Arial"/>
              </a:rPr>
              <a:t>Overall</a:t>
            </a:r>
            <a:r>
              <a:rPr sz="10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E3713"/>
                </a:solidFill>
                <a:latin typeface="Arial"/>
                <a:cs typeface="Arial"/>
              </a:rPr>
              <a:t>OR=0.63</a:t>
            </a:r>
            <a:r>
              <a:rPr sz="10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E3713"/>
                </a:solidFill>
                <a:latin typeface="Arial"/>
                <a:cs typeface="Arial"/>
              </a:rPr>
              <a:t>(95%</a:t>
            </a:r>
            <a:r>
              <a:rPr sz="10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rgbClr val="0E3713"/>
                </a:solidFill>
                <a:latin typeface="Arial"/>
                <a:cs typeface="Arial"/>
              </a:rPr>
              <a:t>CI=0.51–0.79);</a:t>
            </a:r>
            <a:r>
              <a:rPr sz="1000" kern="0" spc="-5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rgbClr val="0E3713"/>
                </a:solidFill>
                <a:latin typeface="Arial"/>
                <a:cs typeface="Arial"/>
              </a:rPr>
              <a:t>P=0.001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 flipH="1">
            <a:off x="6050281" y="1380618"/>
            <a:ext cx="45719" cy="4423830"/>
          </a:xfrm>
          <a:custGeom>
            <a:avLst/>
            <a:gdLst/>
            <a:ahLst/>
            <a:cxnLst/>
            <a:rect l="l" t="t" r="r" b="b"/>
            <a:pathLst>
              <a:path h="4954905">
                <a:moveTo>
                  <a:pt x="0" y="0"/>
                </a:moveTo>
                <a:lnTo>
                  <a:pt x="0" y="4954841"/>
                </a:lnTo>
              </a:path>
            </a:pathLst>
          </a:custGeom>
          <a:ln w="25400">
            <a:solidFill>
              <a:srgbClr val="6CC049"/>
            </a:solidFill>
            <a:prstDash val="sysDash"/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95AEF9-8244-CFCA-DF34-F92F528DAAFD}"/>
              </a:ext>
            </a:extLst>
          </p:cNvPr>
          <p:cNvGrpSpPr/>
          <p:nvPr/>
        </p:nvGrpSpPr>
        <p:grpSpPr>
          <a:xfrm>
            <a:off x="6558191" y="5245446"/>
            <a:ext cx="4023995" cy="697865"/>
            <a:chOff x="6558191" y="5245446"/>
            <a:chExt cx="4023995" cy="697865"/>
          </a:xfrm>
        </p:grpSpPr>
        <p:sp>
          <p:nvSpPr>
            <p:cNvPr id="10" name="object 10"/>
            <p:cNvSpPr/>
            <p:nvPr/>
          </p:nvSpPr>
          <p:spPr>
            <a:xfrm>
              <a:off x="6558191" y="5245446"/>
              <a:ext cx="4023995" cy="697865"/>
            </a:xfrm>
            <a:custGeom>
              <a:avLst/>
              <a:gdLst/>
              <a:ahLst/>
              <a:cxnLst/>
              <a:rect l="l" t="t" r="r" b="b"/>
              <a:pathLst>
                <a:path w="4023995" h="697864">
                  <a:moveTo>
                    <a:pt x="0" y="697382"/>
                  </a:moveTo>
                  <a:lnTo>
                    <a:pt x="4023487" y="697382"/>
                  </a:lnTo>
                  <a:lnTo>
                    <a:pt x="4023487" y="0"/>
                  </a:lnTo>
                  <a:lnTo>
                    <a:pt x="0" y="0"/>
                  </a:lnTo>
                  <a:lnTo>
                    <a:pt x="0" y="697382"/>
                  </a:lnTo>
                  <a:close/>
                </a:path>
              </a:pathLst>
            </a:custGeom>
            <a:ln w="1905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634390" y="5360737"/>
              <a:ext cx="3871595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30480" indent="19685" algn="ctr">
                <a:spcBef>
                  <a:spcPts val="100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Overall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37%</a:t>
              </a:r>
              <a:r>
                <a:rPr sz="1400" b="1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reduction</a:t>
              </a:r>
              <a:r>
                <a:rPr sz="1400" b="1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in</a:t>
              </a:r>
              <a:r>
                <a:rPr sz="14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LVH</a:t>
              </a:r>
              <a:r>
                <a:rPr sz="14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risk</a:t>
              </a:r>
              <a:r>
                <a:rPr sz="14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at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follow</a:t>
              </a:r>
              <a:r>
                <a:rPr sz="14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up</a:t>
              </a:r>
              <a:r>
                <a:rPr sz="14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sz="1400" kern="0" dirty="0">
                  <a:solidFill>
                    <a:srgbClr val="0E3713"/>
                  </a:solidFill>
                  <a:latin typeface="Arial"/>
                  <a:cs typeface="Arial"/>
                </a:rPr>
                <a:t>MICARDIS® (telmisartan)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vs</a:t>
              </a: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placebo</a:t>
              </a:r>
              <a:r>
                <a:rPr sz="1400" kern="0" spc="-15" baseline="25462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400" kern="0" baseline="25462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EB04565-AA3A-AF58-A9BE-EDB15315D18A}"/>
              </a:ext>
            </a:extLst>
          </p:cNvPr>
          <p:cNvGrpSpPr/>
          <p:nvPr/>
        </p:nvGrpSpPr>
        <p:grpSpPr>
          <a:xfrm>
            <a:off x="1453411" y="1990470"/>
            <a:ext cx="3835385" cy="3123946"/>
            <a:chOff x="1949706" y="2323845"/>
            <a:chExt cx="3835385" cy="3123946"/>
          </a:xfrm>
        </p:grpSpPr>
        <p:sp>
          <p:nvSpPr>
            <p:cNvPr id="39" name="object 39"/>
            <p:cNvSpPr txBox="1"/>
            <p:nvPr/>
          </p:nvSpPr>
          <p:spPr>
            <a:xfrm>
              <a:off x="2894838" y="4781041"/>
              <a:ext cx="1205230" cy="666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Basal</a:t>
              </a:r>
              <a:r>
                <a:rPr sz="1000" kern="0" spc="30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000" kern="0" spc="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500" kern="0" baseline="2777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500" kern="0" spc="-30" baseline="2777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500" kern="0" spc="-75" baseline="2777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500" kern="0" baseline="2777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13335" algn="ctr">
                <a:spcBef>
                  <a:spcPts val="880"/>
                </a:spcBef>
                <a:tabLst>
                  <a:tab pos="419100" algn="l"/>
                  <a:tab pos="841375" algn="l"/>
                </a:tabLst>
              </a:pP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2688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2647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2279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73025" algn="ctr">
                <a:spcBef>
                  <a:spcPts val="565"/>
                </a:spcBef>
              </a:pPr>
              <a:r>
                <a:rPr sz="10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Telmisartan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C57DE83-6961-FA7B-A856-04C1A5E51DE6}"/>
                </a:ext>
              </a:extLst>
            </p:cNvPr>
            <p:cNvGrpSpPr/>
            <p:nvPr/>
          </p:nvGrpSpPr>
          <p:grpSpPr>
            <a:xfrm>
              <a:off x="1949706" y="2323845"/>
              <a:ext cx="3835385" cy="3112096"/>
              <a:chOff x="1949706" y="2323845"/>
              <a:chExt cx="3835385" cy="3112096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4329939" y="5350636"/>
                <a:ext cx="2914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91464">
                    <a:moveTo>
                      <a:pt x="0" y="0"/>
                    </a:moveTo>
                    <a:lnTo>
                      <a:pt x="291338" y="0"/>
                    </a:lnTo>
                  </a:path>
                </a:pathLst>
              </a:custGeom>
              <a:ln w="12700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5294859" y="5350636"/>
                <a:ext cx="3422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42264">
                    <a:moveTo>
                      <a:pt x="0" y="0"/>
                    </a:moveTo>
                    <a:lnTo>
                      <a:pt x="342163" y="0"/>
                    </a:lnTo>
                  </a:path>
                </a:pathLst>
              </a:custGeom>
              <a:ln w="12700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2795650" y="5350636"/>
                <a:ext cx="2108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0819">
                    <a:moveTo>
                      <a:pt x="0" y="0"/>
                    </a:moveTo>
                    <a:lnTo>
                      <a:pt x="210312" y="0"/>
                    </a:lnTo>
                  </a:path>
                </a:pathLst>
              </a:custGeom>
              <a:ln w="12700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907167" y="5350636"/>
                <a:ext cx="1955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5580">
                    <a:moveTo>
                      <a:pt x="0" y="0"/>
                    </a:moveTo>
                    <a:lnTo>
                      <a:pt x="195567" y="0"/>
                    </a:lnTo>
                  </a:path>
                </a:pathLst>
              </a:custGeom>
              <a:ln w="12700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6" name="object 16"/>
              <p:cNvGrpSpPr/>
              <p:nvPr/>
            </p:nvGrpSpPr>
            <p:grpSpPr>
              <a:xfrm>
                <a:off x="2547861" y="2398141"/>
                <a:ext cx="3237230" cy="2383790"/>
                <a:chOff x="1023861" y="2398141"/>
                <a:chExt cx="3237230" cy="2383790"/>
              </a:xfrm>
            </p:grpSpPr>
            <p:sp>
              <p:nvSpPr>
                <p:cNvPr id="17" name="object 17"/>
                <p:cNvSpPr/>
                <p:nvPr/>
              </p:nvSpPr>
              <p:spPr>
                <a:xfrm>
                  <a:off x="1347597" y="2614549"/>
                  <a:ext cx="407034" cy="213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035" h="2132965">
                      <a:moveTo>
                        <a:pt x="406857" y="0"/>
                      </a:moveTo>
                      <a:lnTo>
                        <a:pt x="0" y="0"/>
                      </a:lnTo>
                      <a:lnTo>
                        <a:pt x="0" y="2132584"/>
                      </a:lnTo>
                      <a:lnTo>
                        <a:pt x="406857" y="2132584"/>
                      </a:lnTo>
                      <a:lnTo>
                        <a:pt x="406857" y="0"/>
                      </a:lnTo>
                      <a:close/>
                    </a:path>
                  </a:pathLst>
                </a:custGeom>
                <a:solidFill>
                  <a:srgbClr val="6CC049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object 18"/>
                <p:cNvSpPr/>
                <p:nvPr/>
              </p:nvSpPr>
              <p:spPr>
                <a:xfrm>
                  <a:off x="1755013" y="2987040"/>
                  <a:ext cx="407034" cy="1760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035" h="1760220">
                      <a:moveTo>
                        <a:pt x="406857" y="0"/>
                      </a:moveTo>
                      <a:lnTo>
                        <a:pt x="0" y="0"/>
                      </a:lnTo>
                      <a:lnTo>
                        <a:pt x="0" y="1760093"/>
                      </a:lnTo>
                      <a:lnTo>
                        <a:pt x="406857" y="1760093"/>
                      </a:lnTo>
                      <a:lnTo>
                        <a:pt x="406857" y="0"/>
                      </a:lnTo>
                      <a:close/>
                    </a:path>
                  </a:pathLst>
                </a:custGeom>
                <a:solidFill>
                  <a:srgbClr val="1B6A24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" name="object 19"/>
                <p:cNvSpPr/>
                <p:nvPr/>
              </p:nvSpPr>
              <p:spPr>
                <a:xfrm>
                  <a:off x="2156079" y="3099435"/>
                  <a:ext cx="407034" cy="1646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035" h="1646554">
                      <a:moveTo>
                        <a:pt x="406857" y="0"/>
                      </a:moveTo>
                      <a:lnTo>
                        <a:pt x="0" y="0"/>
                      </a:lnTo>
                      <a:lnTo>
                        <a:pt x="0" y="1646427"/>
                      </a:lnTo>
                      <a:lnTo>
                        <a:pt x="406857" y="1646427"/>
                      </a:lnTo>
                      <a:lnTo>
                        <a:pt x="406857" y="0"/>
                      </a:lnTo>
                      <a:close/>
                    </a:path>
                  </a:pathLst>
                </a:custGeom>
                <a:solidFill>
                  <a:srgbClr val="0E3713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object 20"/>
                <p:cNvSpPr/>
                <p:nvPr/>
              </p:nvSpPr>
              <p:spPr>
                <a:xfrm>
                  <a:off x="3242691" y="2614422"/>
                  <a:ext cx="407034" cy="213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035" h="2131695">
                      <a:moveTo>
                        <a:pt x="406857" y="0"/>
                      </a:moveTo>
                      <a:lnTo>
                        <a:pt x="0" y="0"/>
                      </a:lnTo>
                      <a:lnTo>
                        <a:pt x="0" y="2131441"/>
                      </a:lnTo>
                      <a:lnTo>
                        <a:pt x="406857" y="2131441"/>
                      </a:lnTo>
                      <a:lnTo>
                        <a:pt x="406857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object 21"/>
                <p:cNvSpPr/>
                <p:nvPr/>
              </p:nvSpPr>
              <p:spPr>
                <a:xfrm>
                  <a:off x="3650107" y="2593975"/>
                  <a:ext cx="407034" cy="2153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035" h="2153285">
                      <a:moveTo>
                        <a:pt x="406857" y="0"/>
                      </a:moveTo>
                      <a:lnTo>
                        <a:pt x="0" y="0"/>
                      </a:lnTo>
                      <a:lnTo>
                        <a:pt x="0" y="2153158"/>
                      </a:lnTo>
                      <a:lnTo>
                        <a:pt x="406857" y="2153158"/>
                      </a:lnTo>
                      <a:lnTo>
                        <a:pt x="406857" y="0"/>
                      </a:lnTo>
                      <a:close/>
                    </a:path>
                  </a:pathLst>
                </a:custGeom>
                <a:solidFill>
                  <a:srgbClr val="424A52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object 22"/>
                <p:cNvSpPr/>
                <p:nvPr/>
              </p:nvSpPr>
              <p:spPr>
                <a:xfrm>
                  <a:off x="1023861" y="2401824"/>
                  <a:ext cx="3237230" cy="2379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229" h="2379979">
                      <a:moveTo>
                        <a:pt x="3236988" y="2338959"/>
                      </a:moveTo>
                      <a:lnTo>
                        <a:pt x="8064" y="2338959"/>
                      </a:lnTo>
                    </a:path>
                    <a:path w="3237229" h="2379979">
                      <a:moveTo>
                        <a:pt x="88709" y="0"/>
                      </a:moveTo>
                      <a:lnTo>
                        <a:pt x="88709" y="2379853"/>
                      </a:lnTo>
                    </a:path>
                    <a:path w="3237229" h="2379979">
                      <a:moveTo>
                        <a:pt x="0" y="2666"/>
                      </a:moveTo>
                      <a:lnTo>
                        <a:pt x="88709" y="2666"/>
                      </a:lnTo>
                    </a:path>
                    <a:path w="3237229" h="2379979">
                      <a:moveTo>
                        <a:pt x="0" y="331724"/>
                      </a:moveTo>
                      <a:lnTo>
                        <a:pt x="88709" y="331724"/>
                      </a:lnTo>
                    </a:path>
                    <a:path w="3237229" h="2379979">
                      <a:moveTo>
                        <a:pt x="0" y="664845"/>
                      </a:moveTo>
                      <a:lnTo>
                        <a:pt x="88709" y="664845"/>
                      </a:lnTo>
                    </a:path>
                    <a:path w="3237229" h="2379979">
                      <a:moveTo>
                        <a:pt x="0" y="1329055"/>
                      </a:moveTo>
                      <a:lnTo>
                        <a:pt x="88709" y="1329055"/>
                      </a:lnTo>
                    </a:path>
                    <a:path w="3237229" h="2379979">
                      <a:moveTo>
                        <a:pt x="0" y="1658112"/>
                      </a:moveTo>
                      <a:lnTo>
                        <a:pt x="88709" y="1658112"/>
                      </a:lnTo>
                    </a:path>
                    <a:path w="3237229" h="2379979">
                      <a:moveTo>
                        <a:pt x="0" y="2001265"/>
                      </a:moveTo>
                      <a:lnTo>
                        <a:pt x="88709" y="2001265"/>
                      </a:lnTo>
                    </a:path>
                    <a:path w="3237229" h="2379979">
                      <a:moveTo>
                        <a:pt x="0" y="1001902"/>
                      </a:moveTo>
                      <a:lnTo>
                        <a:pt x="88709" y="1001902"/>
                      </a:lnTo>
                    </a:path>
                  </a:pathLst>
                </a:custGeom>
                <a:ln w="12700">
                  <a:solidFill>
                    <a:srgbClr val="0E371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3" name="object 23"/>
              <p:cNvSpPr txBox="1"/>
              <p:nvPr/>
            </p:nvSpPr>
            <p:spPr>
              <a:xfrm>
                <a:off x="2393950" y="2323845"/>
                <a:ext cx="16764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5" dirty="0">
                    <a:solidFill>
                      <a:srgbClr val="0E3713"/>
                    </a:solidFill>
                    <a:latin typeface="Arial"/>
                    <a:cs typeface="Arial"/>
                  </a:rPr>
                  <a:t>14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2400553" y="2650489"/>
                <a:ext cx="16764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5" dirty="0">
                    <a:solidFill>
                      <a:srgbClr val="0E3713"/>
                    </a:solidFill>
                    <a:latin typeface="Arial"/>
                    <a:cs typeface="Arial"/>
                  </a:rPr>
                  <a:t>12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2397252" y="2982975"/>
                <a:ext cx="16764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5" dirty="0">
                    <a:solidFill>
                      <a:srgbClr val="0E3713"/>
                    </a:solidFill>
                    <a:latin typeface="Arial"/>
                    <a:cs typeface="Arial"/>
                  </a:rPr>
                  <a:t>10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6" name="object 26"/>
              <p:cNvSpPr txBox="1"/>
              <p:nvPr/>
            </p:nvSpPr>
            <p:spPr>
              <a:xfrm>
                <a:off x="2447544" y="3309366"/>
                <a:ext cx="9652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8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7" name="object 27"/>
              <p:cNvSpPr txBox="1"/>
              <p:nvPr/>
            </p:nvSpPr>
            <p:spPr>
              <a:xfrm>
                <a:off x="2447289" y="3634994"/>
                <a:ext cx="9652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6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2445511" y="3973067"/>
                <a:ext cx="9652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4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2441447" y="4295140"/>
                <a:ext cx="9652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2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0" name="object 30"/>
              <p:cNvSpPr txBox="1"/>
              <p:nvPr/>
            </p:nvSpPr>
            <p:spPr>
              <a:xfrm>
                <a:off x="2448305" y="4659884"/>
                <a:ext cx="9652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0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1" name="object 31"/>
              <p:cNvSpPr txBox="1"/>
              <p:nvPr/>
            </p:nvSpPr>
            <p:spPr>
              <a:xfrm>
                <a:off x="4394455" y="4787647"/>
                <a:ext cx="1189355" cy="4362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Basal</a:t>
                </a:r>
                <a:r>
                  <a:rPr sz="1000" kern="0" spc="275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Year</a:t>
                </a:r>
                <a:r>
                  <a:rPr sz="1000" kern="0" spc="-20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2</a:t>
                </a:r>
                <a:r>
                  <a:rPr sz="1000" kern="0" spc="-50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Year</a:t>
                </a:r>
                <a:r>
                  <a:rPr sz="1000" kern="0" spc="-20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000" kern="0" spc="-50" dirty="0">
                    <a:solidFill>
                      <a:srgbClr val="0E3713"/>
                    </a:solidFill>
                    <a:latin typeface="Arial"/>
                    <a:cs typeface="Arial"/>
                  </a:rPr>
                  <a:t>5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55880">
                  <a:spcBef>
                    <a:spcPts val="830"/>
                  </a:spcBef>
                  <a:tabLst>
                    <a:tab pos="862965" algn="l"/>
                  </a:tabLst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2655</a:t>
                </a:r>
                <a:r>
                  <a:rPr sz="1000" kern="0" spc="155" dirty="0">
                    <a:solidFill>
                      <a:srgbClr val="0E3713"/>
                    </a:solidFill>
                    <a:latin typeface="Arial"/>
                    <a:cs typeface="Arial"/>
                  </a:rPr>
                  <a:t>  </a:t>
                </a:r>
                <a:r>
                  <a:rPr sz="1000" kern="0" spc="-20" dirty="0">
                    <a:solidFill>
                      <a:srgbClr val="0E3713"/>
                    </a:solidFill>
                    <a:latin typeface="Arial"/>
                    <a:cs typeface="Arial"/>
                  </a:rPr>
                  <a:t>2600</a:t>
                </a: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	</a:t>
                </a:r>
                <a:r>
                  <a:rPr sz="1000" kern="0" spc="-20" dirty="0">
                    <a:solidFill>
                      <a:srgbClr val="0E3713"/>
                    </a:solidFill>
                    <a:latin typeface="Arial"/>
                    <a:cs typeface="Arial"/>
                  </a:rPr>
                  <a:t>2220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2" name="object 32"/>
              <p:cNvSpPr txBox="1"/>
              <p:nvPr/>
            </p:nvSpPr>
            <p:spPr>
              <a:xfrm>
                <a:off x="1949706" y="2731828"/>
                <a:ext cx="333425" cy="1699260"/>
              </a:xfrm>
              <a:prstGeom prst="rect">
                <a:avLst/>
              </a:prstGeom>
            </p:spPr>
            <p:txBody>
              <a:bodyPr vert="vert270" wrap="square" lIns="0" tIns="4445" rIns="0" bIns="0" rtlCol="0">
                <a:spAutoFit/>
              </a:bodyPr>
              <a:lstStyle/>
              <a:p>
                <a:pPr marL="12700" marR="5080" indent="279400">
                  <a:lnSpc>
                    <a:spcPts val="1320"/>
                  </a:lnSpc>
                  <a:spcBef>
                    <a:spcPts val="35"/>
                  </a:spcBef>
                </a:pPr>
                <a:r>
                  <a:rPr sz="11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Prevalence</a:t>
                </a:r>
                <a:r>
                  <a:rPr sz="1100" kern="0" spc="-35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1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of</a:t>
                </a:r>
                <a:r>
                  <a:rPr sz="1100" kern="0" spc="-45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100" kern="0" spc="-20" dirty="0">
                    <a:solidFill>
                      <a:srgbClr val="0E3713"/>
                    </a:solidFill>
                    <a:latin typeface="Arial"/>
                    <a:cs typeface="Arial"/>
                  </a:rPr>
                  <a:t>left </a:t>
                </a:r>
                <a:r>
                  <a:rPr sz="11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ventricular</a:t>
                </a:r>
                <a:r>
                  <a:rPr sz="1100" kern="0" spc="-30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100" kern="0" spc="-10" dirty="0">
                    <a:solidFill>
                      <a:srgbClr val="0E3713"/>
                    </a:solidFill>
                    <a:latin typeface="Arial"/>
                    <a:cs typeface="Arial"/>
                  </a:rPr>
                  <a:t>hypertrophy</a:t>
                </a:r>
                <a:r>
                  <a:rPr sz="1100" kern="0" spc="-35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100" kern="0" spc="-25" dirty="0">
                    <a:solidFill>
                      <a:srgbClr val="0E3713"/>
                    </a:solidFill>
                    <a:latin typeface="Arial"/>
                    <a:cs typeface="Arial"/>
                  </a:rPr>
                  <a:t>(%)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3" name="object 33"/>
              <p:cNvSpPr txBox="1"/>
              <p:nvPr/>
            </p:nvSpPr>
            <p:spPr>
              <a:xfrm>
                <a:off x="2935477" y="2717292"/>
                <a:ext cx="27305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0" dirty="0">
                    <a:solidFill>
                      <a:srgbClr val="FFFFFF"/>
                    </a:solidFill>
                    <a:latin typeface="Arial"/>
                    <a:cs typeface="Arial"/>
                  </a:rPr>
                  <a:t>12.7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3342894" y="3088131"/>
                <a:ext cx="27305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0" dirty="0">
                    <a:solidFill>
                      <a:srgbClr val="FFFFFF"/>
                    </a:solidFill>
                    <a:latin typeface="Arial"/>
                    <a:cs typeface="Arial"/>
                  </a:rPr>
                  <a:t>10.5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5" name="object 35"/>
              <p:cNvSpPr txBox="1"/>
              <p:nvPr/>
            </p:nvSpPr>
            <p:spPr>
              <a:xfrm>
                <a:off x="3785871" y="3208019"/>
                <a:ext cx="202565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9.8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6" name="object 36"/>
              <p:cNvSpPr txBox="1"/>
              <p:nvPr/>
            </p:nvSpPr>
            <p:spPr>
              <a:xfrm>
                <a:off x="4359275" y="2579202"/>
                <a:ext cx="407034" cy="258404"/>
              </a:xfrm>
              <a:prstGeom prst="rect">
                <a:avLst/>
              </a:prstGeom>
              <a:solidFill>
                <a:srgbClr val="D9D9D9"/>
              </a:solidFill>
            </p:spPr>
            <p:txBody>
              <a:bodyPr vert="horz" wrap="square" lIns="0" tIns="103505" rIns="0" bIns="0" rtlCol="0">
                <a:spAutoFit/>
              </a:bodyPr>
              <a:lstStyle/>
              <a:p>
                <a:pPr marL="87630">
                  <a:spcBef>
                    <a:spcPts val="815"/>
                  </a:spcBef>
                </a:pPr>
                <a:r>
                  <a:rPr sz="1000" kern="0" spc="-20" dirty="0">
                    <a:solidFill>
                      <a:srgbClr val="0E3713"/>
                    </a:solidFill>
                    <a:latin typeface="Arial"/>
                    <a:cs typeface="Arial"/>
                  </a:rPr>
                  <a:t>12.8</a:t>
                </a:r>
                <a:endParaRPr sz="10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7" name="object 37"/>
              <p:cNvSpPr txBox="1"/>
              <p:nvPr/>
            </p:nvSpPr>
            <p:spPr>
              <a:xfrm>
                <a:off x="4841747" y="2692399"/>
                <a:ext cx="27305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0" dirty="0">
                    <a:solidFill>
                      <a:srgbClr val="FFFFFF"/>
                    </a:solidFill>
                    <a:latin typeface="Arial"/>
                    <a:cs typeface="Arial"/>
                  </a:rPr>
                  <a:t>12.7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8" name="object 38"/>
              <p:cNvSpPr txBox="1"/>
              <p:nvPr/>
            </p:nvSpPr>
            <p:spPr>
              <a:xfrm>
                <a:off x="5238241" y="2682748"/>
                <a:ext cx="27305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spc="-20" dirty="0">
                    <a:solidFill>
                      <a:srgbClr val="FFFFFF"/>
                    </a:solidFill>
                    <a:latin typeface="Arial"/>
                    <a:cs typeface="Arial"/>
                  </a:rPr>
                  <a:t>12.8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0" name="object 40"/>
              <p:cNvSpPr txBox="1"/>
              <p:nvPr/>
            </p:nvSpPr>
            <p:spPr>
              <a:xfrm>
                <a:off x="4702302" y="5269229"/>
                <a:ext cx="511809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b="1" kern="0" spc="-10" dirty="0">
                    <a:solidFill>
                      <a:srgbClr val="88959F"/>
                    </a:solidFill>
                    <a:latin typeface="Arial"/>
                    <a:cs typeface="Arial"/>
                  </a:rPr>
                  <a:t>Placebo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1" name="object 41"/>
              <p:cNvSpPr txBox="1"/>
              <p:nvPr/>
            </p:nvSpPr>
            <p:spPr>
              <a:xfrm>
                <a:off x="2061972" y="5046726"/>
                <a:ext cx="631190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000" kern="0" dirty="0">
                    <a:solidFill>
                      <a:srgbClr val="0E3713"/>
                    </a:solidFill>
                    <a:latin typeface="Arial"/>
                    <a:cs typeface="Arial"/>
                  </a:rPr>
                  <a:t>N.</a:t>
                </a:r>
                <a:r>
                  <a:rPr sz="1000" kern="0" spc="-5" dirty="0">
                    <a:solidFill>
                      <a:srgbClr val="0E3713"/>
                    </a:solidFill>
                    <a:latin typeface="Arial"/>
                    <a:cs typeface="Arial"/>
                  </a:rPr>
                  <a:t> </a:t>
                </a:r>
                <a:r>
                  <a:rPr sz="1000" kern="0" spc="-10" dirty="0">
                    <a:solidFill>
                      <a:srgbClr val="0E3713"/>
                    </a:solidFill>
                    <a:latin typeface="Arial"/>
                    <a:cs typeface="Arial"/>
                  </a:rPr>
                  <a:t>patients</a:t>
                </a:r>
                <a:endParaRPr sz="10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5E601C98-E381-07B3-2F7E-4311738CBDC4}"/>
              </a:ext>
            </a:extLst>
          </p:cNvPr>
          <p:cNvSpPr/>
          <p:nvPr/>
        </p:nvSpPr>
        <p:spPr>
          <a:xfrm>
            <a:off x="3864124" y="2507300"/>
            <a:ext cx="396874" cy="18891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71EB2D3-A12D-5C22-671A-F2B010F2AC95}"/>
              </a:ext>
            </a:extLst>
          </p:cNvPr>
          <p:cNvGrpSpPr/>
          <p:nvPr/>
        </p:nvGrpSpPr>
        <p:grpSpPr>
          <a:xfrm>
            <a:off x="6433037" y="1996531"/>
            <a:ext cx="3841493" cy="3123946"/>
            <a:chOff x="6426710" y="2323845"/>
            <a:chExt cx="3841493" cy="3123946"/>
          </a:xfrm>
        </p:grpSpPr>
        <p:sp>
          <p:nvSpPr>
            <p:cNvPr id="42" name="object 42"/>
            <p:cNvSpPr/>
            <p:nvPr/>
          </p:nvSpPr>
          <p:spPr>
            <a:xfrm>
              <a:off x="8806689" y="5350636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5">
                  <a:moveTo>
                    <a:pt x="0" y="0"/>
                  </a:moveTo>
                  <a:lnTo>
                    <a:pt x="291337" y="0"/>
                  </a:lnTo>
                </a:path>
              </a:pathLst>
            </a:custGeom>
            <a:ln w="1270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9771609" y="5350636"/>
              <a:ext cx="342265" cy="0"/>
            </a:xfrm>
            <a:custGeom>
              <a:avLst/>
              <a:gdLst/>
              <a:ahLst/>
              <a:cxnLst/>
              <a:rect l="l" t="t" r="r" b="b"/>
              <a:pathLst>
                <a:path w="342265">
                  <a:moveTo>
                    <a:pt x="0" y="0"/>
                  </a:moveTo>
                  <a:lnTo>
                    <a:pt x="342163" y="0"/>
                  </a:lnTo>
                </a:path>
              </a:pathLst>
            </a:custGeom>
            <a:ln w="1270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272401" y="5350636"/>
              <a:ext cx="210820" cy="0"/>
            </a:xfrm>
            <a:custGeom>
              <a:avLst/>
              <a:gdLst/>
              <a:ahLst/>
              <a:cxnLst/>
              <a:rect l="l" t="t" r="r" b="b"/>
              <a:pathLst>
                <a:path w="210820">
                  <a:moveTo>
                    <a:pt x="0" y="0"/>
                  </a:moveTo>
                  <a:lnTo>
                    <a:pt x="210312" y="0"/>
                  </a:lnTo>
                </a:path>
              </a:pathLst>
            </a:custGeom>
            <a:ln w="1270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383917" y="5350636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79">
                  <a:moveTo>
                    <a:pt x="0" y="0"/>
                  </a:moveTo>
                  <a:lnTo>
                    <a:pt x="195567" y="0"/>
                  </a:lnTo>
                </a:path>
              </a:pathLst>
            </a:custGeom>
            <a:ln w="1270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6" name="object 46"/>
            <p:cNvGrpSpPr/>
            <p:nvPr/>
          </p:nvGrpSpPr>
          <p:grpSpPr>
            <a:xfrm>
              <a:off x="7018273" y="2395473"/>
              <a:ext cx="3249930" cy="2392680"/>
              <a:chOff x="5494273" y="2395473"/>
              <a:chExt cx="3249930" cy="2392680"/>
            </a:xfrm>
          </p:grpSpPr>
          <p:sp>
            <p:nvSpPr>
              <p:cNvPr id="47" name="object 47"/>
              <p:cNvSpPr/>
              <p:nvPr/>
            </p:nvSpPr>
            <p:spPr>
              <a:xfrm>
                <a:off x="6231762" y="3580879"/>
                <a:ext cx="401320" cy="1166495"/>
              </a:xfrm>
              <a:custGeom>
                <a:avLst/>
                <a:gdLst/>
                <a:ahLst/>
                <a:cxnLst/>
                <a:rect l="l" t="t" r="r" b="b"/>
                <a:pathLst>
                  <a:path w="401320" h="1166495">
                    <a:moveTo>
                      <a:pt x="0" y="1166253"/>
                    </a:moveTo>
                    <a:lnTo>
                      <a:pt x="401065" y="1166253"/>
                    </a:lnTo>
                    <a:lnTo>
                      <a:pt x="401065" y="0"/>
                    </a:lnTo>
                    <a:lnTo>
                      <a:pt x="0" y="0"/>
                    </a:lnTo>
                    <a:lnTo>
                      <a:pt x="0" y="1166253"/>
                    </a:lnTo>
                    <a:close/>
                  </a:path>
                </a:pathLst>
              </a:custGeom>
              <a:solidFill>
                <a:srgbClr val="1B6A24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6632828" y="3304793"/>
                <a:ext cx="407034" cy="1441450"/>
              </a:xfrm>
              <a:custGeom>
                <a:avLst/>
                <a:gdLst/>
                <a:ahLst/>
                <a:cxnLst/>
                <a:rect l="l" t="t" r="r" b="b"/>
                <a:pathLst>
                  <a:path w="407034" h="1441450">
                    <a:moveTo>
                      <a:pt x="406857" y="0"/>
                    </a:moveTo>
                    <a:lnTo>
                      <a:pt x="0" y="0"/>
                    </a:lnTo>
                    <a:lnTo>
                      <a:pt x="0" y="1441068"/>
                    </a:lnTo>
                    <a:lnTo>
                      <a:pt x="406857" y="1441068"/>
                    </a:lnTo>
                    <a:lnTo>
                      <a:pt x="406857" y="0"/>
                    </a:lnTo>
                    <a:close/>
                  </a:path>
                </a:pathLst>
              </a:custGeom>
              <a:solidFill>
                <a:srgbClr val="0E3713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7719441" y="2990341"/>
                <a:ext cx="407034" cy="1755775"/>
              </a:xfrm>
              <a:custGeom>
                <a:avLst/>
                <a:gdLst/>
                <a:ahLst/>
                <a:cxnLst/>
                <a:rect l="l" t="t" r="r" b="b"/>
                <a:pathLst>
                  <a:path w="407034" h="1755775">
                    <a:moveTo>
                      <a:pt x="406857" y="0"/>
                    </a:moveTo>
                    <a:lnTo>
                      <a:pt x="0" y="0"/>
                    </a:lnTo>
                    <a:lnTo>
                      <a:pt x="0" y="1755520"/>
                    </a:lnTo>
                    <a:lnTo>
                      <a:pt x="406857" y="1755520"/>
                    </a:lnTo>
                    <a:lnTo>
                      <a:pt x="406857" y="0"/>
                    </a:lnTo>
                    <a:close/>
                  </a:path>
                </a:pathLst>
              </a:custGeom>
              <a:solidFill>
                <a:srgbClr val="7E7E7E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5500623" y="2401823"/>
                <a:ext cx="3237230" cy="2379980"/>
              </a:xfrm>
              <a:custGeom>
                <a:avLst/>
                <a:gdLst/>
                <a:ahLst/>
                <a:cxnLst/>
                <a:rect l="l" t="t" r="r" b="b"/>
                <a:pathLst>
                  <a:path w="3237229" h="2379979">
                    <a:moveTo>
                      <a:pt x="3236976" y="2338959"/>
                    </a:moveTo>
                    <a:lnTo>
                      <a:pt x="8000" y="2338959"/>
                    </a:lnTo>
                  </a:path>
                  <a:path w="3237229" h="2379979">
                    <a:moveTo>
                      <a:pt x="88646" y="0"/>
                    </a:moveTo>
                    <a:lnTo>
                      <a:pt x="88646" y="2379853"/>
                    </a:lnTo>
                  </a:path>
                  <a:path w="3237229" h="2379979">
                    <a:moveTo>
                      <a:pt x="0" y="2666"/>
                    </a:moveTo>
                    <a:lnTo>
                      <a:pt x="88646" y="2666"/>
                    </a:lnTo>
                  </a:path>
                  <a:path w="3237229" h="2379979">
                    <a:moveTo>
                      <a:pt x="0" y="293624"/>
                    </a:moveTo>
                    <a:lnTo>
                      <a:pt x="88646" y="293624"/>
                    </a:lnTo>
                  </a:path>
                  <a:path w="3237229" h="2379979">
                    <a:moveTo>
                      <a:pt x="0" y="588645"/>
                    </a:moveTo>
                    <a:lnTo>
                      <a:pt x="88646" y="588645"/>
                    </a:lnTo>
                  </a:path>
                  <a:path w="3237229" h="2379979">
                    <a:moveTo>
                      <a:pt x="0" y="1178940"/>
                    </a:moveTo>
                    <a:lnTo>
                      <a:pt x="88646" y="1178940"/>
                    </a:lnTo>
                  </a:path>
                  <a:path w="3237229" h="2379979">
                    <a:moveTo>
                      <a:pt x="0" y="1746250"/>
                    </a:moveTo>
                    <a:lnTo>
                      <a:pt x="88646" y="1746250"/>
                    </a:lnTo>
                  </a:path>
                  <a:path w="3237229" h="2379979">
                    <a:moveTo>
                      <a:pt x="0" y="2039365"/>
                    </a:moveTo>
                    <a:lnTo>
                      <a:pt x="88646" y="2039365"/>
                    </a:lnTo>
                  </a:path>
                  <a:path w="3237229" h="2379979">
                    <a:moveTo>
                      <a:pt x="0" y="885189"/>
                    </a:moveTo>
                    <a:lnTo>
                      <a:pt x="88646" y="885189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1" name="object 51"/>
            <p:cNvSpPr txBox="1"/>
            <p:nvPr/>
          </p:nvSpPr>
          <p:spPr>
            <a:xfrm>
              <a:off x="6870953" y="2323845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8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6877558" y="2612389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7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6874255" y="2906775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6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6924802" y="3192780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6924547" y="3485134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4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6922515" y="4061205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6918705" y="4333240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6925309" y="4659884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8871458" y="4787647"/>
              <a:ext cx="1189355" cy="4362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Basal</a:t>
              </a:r>
              <a:r>
                <a:rPr sz="1000" kern="0" spc="27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0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55880">
                <a:spcBef>
                  <a:spcPts val="830"/>
                </a:spcBef>
                <a:tabLst>
                  <a:tab pos="862965" algn="l"/>
                </a:tabLst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2314</a:t>
              </a:r>
              <a:r>
                <a:rPr sz="1000" kern="0" spc="155" dirty="0">
                  <a:solidFill>
                    <a:srgbClr val="0E3713"/>
                  </a:solidFill>
                  <a:latin typeface="Arial"/>
                  <a:cs typeface="Arial"/>
                </a:rPr>
                <a:t>  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2265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1949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6426710" y="2731828"/>
              <a:ext cx="333425" cy="1699260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marR="5080" indent="279400">
                <a:lnSpc>
                  <a:spcPts val="1320"/>
                </a:lnSpc>
                <a:spcBef>
                  <a:spcPts val="3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Prevalence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of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left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ventricular</a:t>
              </a:r>
              <a:r>
                <a:rPr sz="11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hypertrophy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7447535" y="4522470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0.0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7854951" y="3616705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4.0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8262874" y="3339084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4.9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8946389" y="4518405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0.0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9353805" y="3028187"/>
              <a:ext cx="20256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6.0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9650856" y="2462276"/>
              <a:ext cx="407034" cy="199414"/>
            </a:xfrm>
            <a:prstGeom prst="rect">
              <a:avLst/>
            </a:prstGeom>
            <a:solidFill>
              <a:srgbClr val="424A52"/>
            </a:solidFill>
          </p:spPr>
          <p:txBody>
            <a:bodyPr vert="horz" wrap="square" lIns="0" tIns="45085" rIns="0" bIns="0" rtlCol="0">
              <a:spAutoFit/>
            </a:bodyPr>
            <a:lstStyle/>
            <a:p>
              <a:pPr marL="111760">
                <a:spcBef>
                  <a:spcPts val="355"/>
                </a:spcBef>
              </a:pPr>
              <a:r>
                <a:rPr sz="10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7.8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7371841" y="4781041"/>
              <a:ext cx="1205230" cy="6667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Basal</a:t>
              </a:r>
              <a:r>
                <a:rPr sz="1000" kern="0" spc="30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000" kern="0" spc="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500" kern="0" baseline="2777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500" kern="0" spc="-30" baseline="2777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500" kern="0" spc="-75" baseline="2777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500" kern="0" baseline="2777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12700" algn="ctr">
                <a:spcBef>
                  <a:spcPts val="880"/>
                </a:spcBef>
                <a:tabLst>
                  <a:tab pos="419100" algn="l"/>
                  <a:tab pos="841375" algn="l"/>
                </a:tabLst>
              </a:pP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2347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2311</a:t>
              </a: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0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2008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72390" algn="ctr">
                <a:spcBef>
                  <a:spcPts val="565"/>
                </a:spcBef>
              </a:pPr>
              <a:r>
                <a:rPr sz="10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Telmisartan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9179560" y="5269229"/>
              <a:ext cx="511809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b="1" kern="0" spc="-10" dirty="0">
                  <a:solidFill>
                    <a:srgbClr val="88959F"/>
                  </a:solidFill>
                  <a:latin typeface="Arial"/>
                  <a:cs typeface="Arial"/>
                </a:rPr>
                <a:t>Placebo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6538976" y="5046726"/>
              <a:ext cx="63119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N.</a:t>
              </a:r>
              <a:r>
                <a:rPr sz="1000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0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patients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024623" y="3862323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646" y="0"/>
                  </a:lnTo>
                </a:path>
              </a:pathLst>
            </a:custGeom>
            <a:ln w="12700">
              <a:solidFill>
                <a:srgbClr val="0E3713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6922515" y="3775202"/>
              <a:ext cx="96520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kern="0" dirty="0">
                  <a:solidFill>
                    <a:srgbClr val="0E3713"/>
                  </a:solidFill>
                  <a:latin typeface="Arial"/>
                  <a:cs typeface="Arial"/>
                </a:rPr>
                <a:t>3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B085BB9-06E9-8CE2-C38C-A8EA8AEA43B6}"/>
                </a:ext>
              </a:extLst>
            </p:cNvPr>
            <p:cNvSpPr/>
            <p:nvPr/>
          </p:nvSpPr>
          <p:spPr>
            <a:xfrm>
              <a:off x="9650876" y="2640370"/>
              <a:ext cx="417288" cy="2101940"/>
            </a:xfrm>
            <a:prstGeom prst="rect">
              <a:avLst/>
            </a:prstGeom>
            <a:solidFill>
              <a:srgbClr val="424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4">
            <a:extLst>
              <a:ext uri="{FF2B5EF4-FFF2-40B4-BE49-F238E27FC236}">
                <a16:creationId xmlns:a16="http://schemas.microsoft.com/office/drawing/2014/main" id="{1DC3379E-EED7-97E4-AA42-FB44678B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164653E-FC55-145B-7413-96A08B2F7472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3CCEE7A5-F636-611F-9C70-07B77AF3F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B36512F-0D29-4561-E239-9518C6EBA741}"/>
              </a:ext>
            </a:extLst>
          </p:cNvPr>
          <p:cNvSpPr txBox="1"/>
          <p:nvPr/>
        </p:nvSpPr>
        <p:spPr>
          <a:xfrm>
            <a:off x="857281" y="6030205"/>
            <a:ext cx="6097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uFill>
                  <a:solidFill>
                    <a:srgbClr val="1B6A24"/>
                  </a:solidFill>
                </a:uFill>
              </a:rPr>
              <a:t>Left</a:t>
            </a:r>
            <a:r>
              <a:rPr lang="en-US" sz="1000" b="0" spc="10" dirty="0">
                <a:uFill>
                  <a:solidFill>
                    <a:srgbClr val="1B6A24"/>
                  </a:solidFill>
                </a:uFill>
              </a:rPr>
              <a:t> </a:t>
            </a:r>
            <a:r>
              <a:rPr lang="en-US" sz="1000" b="0" dirty="0">
                <a:uFill>
                  <a:solidFill>
                    <a:srgbClr val="1B6A24"/>
                  </a:solidFill>
                </a:uFill>
              </a:rPr>
              <a:t>ventricular hypertrophy: LVH</a:t>
            </a:r>
            <a:r>
              <a:rPr lang="en-US" sz="1000" b="0" spc="-20" dirty="0"/>
              <a:t> </a:t>
            </a:r>
            <a:endParaRPr lang="en-US" sz="10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294967295"/>
          </p:nvPr>
        </p:nvSpPr>
        <p:spPr>
          <a:xfrm>
            <a:off x="2113280" y="3332480"/>
            <a:ext cx="8367713" cy="32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0" marR="5080" indent="589915" algn="l">
              <a:spcBef>
                <a:spcPts val="95"/>
              </a:spcBef>
            </a:pPr>
            <a:r>
              <a:rPr sz="2000" b="0" spc="-20" dirty="0">
                <a:solidFill>
                  <a:srgbClr val="1781BF"/>
                </a:solidFill>
              </a:rPr>
              <a:t>Reno- </a:t>
            </a:r>
            <a:r>
              <a:rPr sz="2000" b="0" spc="-10" dirty="0">
                <a:solidFill>
                  <a:srgbClr val="1781BF"/>
                </a:solidFill>
              </a:rPr>
              <a:t>Protection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ctrTitle" idx="4294967295"/>
          </p:nvPr>
        </p:nvSpPr>
        <p:spPr>
          <a:xfrm>
            <a:off x="-294640" y="3011805"/>
            <a:ext cx="12028488" cy="32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5690" marR="5080" indent="-198120">
              <a:spcBef>
                <a:spcPts val="100"/>
              </a:spcBef>
            </a:pPr>
            <a:r>
              <a:rPr sz="2000" spc="-10" dirty="0"/>
              <a:t>ANTIHYPERTENSIVE </a:t>
            </a:r>
            <a:r>
              <a:rPr sz="2000" dirty="0"/>
              <a:t>BEYOND</a:t>
            </a:r>
            <a:r>
              <a:rPr sz="2000" spc="-25" dirty="0"/>
              <a:t> </a:t>
            </a:r>
            <a:r>
              <a:rPr sz="2000" spc="-10" dirty="0"/>
              <a:t>BENEFITS</a:t>
            </a:r>
            <a:r>
              <a:rPr lang="en-US" sz="2000" spc="-10" dirty="0"/>
              <a:t>:</a:t>
            </a:r>
            <a:endParaRPr sz="2000" spc="-10" dirty="0"/>
          </a:p>
        </p:txBody>
      </p:sp>
      <p:pic>
        <p:nvPicPr>
          <p:cNvPr id="12" name="Graphic 11" descr="Kidneys">
            <a:extLst>
              <a:ext uri="{FF2B5EF4-FFF2-40B4-BE49-F238E27FC236}">
                <a16:creationId xmlns:a16="http://schemas.microsoft.com/office/drawing/2014/main" id="{526EE44B-30EF-4C0E-30B4-DC0E7A331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925" y="2452850"/>
            <a:ext cx="1759259" cy="175925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4697" y="6154113"/>
            <a:ext cx="871308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005">
              <a:spcBef>
                <a:spcPts val="95"/>
              </a:spcBef>
            </a:pP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geometric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mean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urine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albumin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excretion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baseline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ranged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between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0·81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mg/mmol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0·83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mg/mmol</a:t>
            </a:r>
            <a:r>
              <a:rPr sz="8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creatinine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 was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not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different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between the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randomized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groups.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693936" y="242991"/>
            <a:ext cx="11125200" cy="961610"/>
          </a:xfrm>
          <a:prstGeom prst="rect">
            <a:avLst/>
          </a:prstGeom>
        </p:spPr>
        <p:txBody>
          <a:bodyPr vert="horz" wrap="square" lIns="0" tIns="227711" rIns="0" bIns="0" rtlCol="0">
            <a:spAutoFit/>
          </a:bodyPr>
          <a:lstStyle/>
          <a:p>
            <a:pPr marL="38100" marR="30480">
              <a:lnSpc>
                <a:spcPts val="2980"/>
              </a:lnSpc>
              <a:spcBef>
                <a:spcPts val="815"/>
              </a:spcBef>
            </a:pPr>
            <a:r>
              <a:rPr sz="2000" b="0" spc="-50" dirty="0"/>
              <a:t>ONTARGET:</a:t>
            </a:r>
            <a:r>
              <a:rPr sz="2000" b="0" spc="-55" dirty="0"/>
              <a:t> </a:t>
            </a:r>
            <a:r>
              <a:rPr sz="2000" b="0" dirty="0"/>
              <a:t>Renal</a:t>
            </a:r>
            <a:r>
              <a:rPr sz="2000" b="0" spc="-35" dirty="0"/>
              <a:t> </a:t>
            </a:r>
            <a:r>
              <a:rPr sz="2000" b="0" dirty="0"/>
              <a:t>outcomes</a:t>
            </a:r>
            <a:r>
              <a:rPr sz="2000" b="0" spc="-55" dirty="0"/>
              <a:t> </a:t>
            </a:r>
            <a:r>
              <a:rPr sz="2000" b="0" dirty="0"/>
              <a:t>of</a:t>
            </a:r>
            <a:r>
              <a:rPr sz="2000" b="0" spc="-35" dirty="0"/>
              <a:t> </a:t>
            </a:r>
            <a:r>
              <a:rPr lang="en-US" sz="2000" b="0" spc="-25" dirty="0"/>
              <a:t>MICARDIS® (telmisartan)</a:t>
            </a:r>
            <a:r>
              <a:rPr sz="2000" b="0" spc="-25" dirty="0"/>
              <a:t> </a:t>
            </a:r>
            <a:r>
              <a:rPr sz="2000" b="0" dirty="0"/>
              <a:t>vs.</a:t>
            </a:r>
            <a:r>
              <a:rPr sz="2000" b="0" spc="5" dirty="0"/>
              <a:t> </a:t>
            </a:r>
            <a:r>
              <a:rPr sz="2000" b="0" dirty="0"/>
              <a:t>Ramipril in</a:t>
            </a:r>
            <a:r>
              <a:rPr sz="2000" b="0" spc="-10" dirty="0"/>
              <a:t> </a:t>
            </a:r>
            <a:r>
              <a:rPr sz="2000" b="0" dirty="0"/>
              <a:t>people</a:t>
            </a:r>
            <a:r>
              <a:rPr sz="2000" b="0" spc="-25" dirty="0"/>
              <a:t> </a:t>
            </a:r>
            <a:r>
              <a:rPr sz="2000" b="0" dirty="0"/>
              <a:t>at</a:t>
            </a:r>
            <a:r>
              <a:rPr sz="2000" b="0" spc="5" dirty="0"/>
              <a:t> </a:t>
            </a:r>
            <a:r>
              <a:rPr sz="2000" b="0" dirty="0"/>
              <a:t>high</a:t>
            </a:r>
            <a:r>
              <a:rPr sz="2000" b="0" spc="-25" dirty="0"/>
              <a:t> </a:t>
            </a:r>
            <a:r>
              <a:rPr sz="2000" b="0" dirty="0"/>
              <a:t>vascular </a:t>
            </a:r>
            <a:r>
              <a:rPr sz="2000" b="0" spc="-10" dirty="0"/>
              <a:t>risk</a:t>
            </a:r>
            <a:r>
              <a:rPr sz="2000" b="0" spc="-15" baseline="25745" dirty="0"/>
              <a:t>1</a:t>
            </a:r>
            <a:endParaRPr sz="2000" b="0" baseline="25745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71F8FF-1F84-0A29-79CE-6FB14988F34C}"/>
              </a:ext>
            </a:extLst>
          </p:cNvPr>
          <p:cNvGrpSpPr/>
          <p:nvPr/>
        </p:nvGrpSpPr>
        <p:grpSpPr>
          <a:xfrm>
            <a:off x="2085817" y="1350354"/>
            <a:ext cx="7867680" cy="3512695"/>
            <a:chOff x="2085817" y="1350354"/>
            <a:chExt cx="7867680" cy="3512695"/>
          </a:xfrm>
        </p:grpSpPr>
        <p:grpSp>
          <p:nvGrpSpPr>
            <p:cNvPr id="4" name="object 4"/>
            <p:cNvGrpSpPr/>
            <p:nvPr/>
          </p:nvGrpSpPr>
          <p:grpSpPr>
            <a:xfrm>
              <a:off x="2965704" y="1646427"/>
              <a:ext cx="4905375" cy="2919730"/>
              <a:chOff x="1441703" y="1646427"/>
              <a:chExt cx="4905375" cy="291973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4530597" y="2483103"/>
                <a:ext cx="678180" cy="2075180"/>
              </a:xfrm>
              <a:custGeom>
                <a:avLst/>
                <a:gdLst/>
                <a:ahLst/>
                <a:cxnLst/>
                <a:rect l="l" t="t" r="r" b="b"/>
                <a:pathLst>
                  <a:path w="678179" h="2075179">
                    <a:moveTo>
                      <a:pt x="677862" y="0"/>
                    </a:moveTo>
                    <a:lnTo>
                      <a:pt x="0" y="0"/>
                    </a:lnTo>
                    <a:lnTo>
                      <a:pt x="0" y="2074799"/>
                    </a:lnTo>
                    <a:lnTo>
                      <a:pt x="677862" y="2074799"/>
                    </a:lnTo>
                    <a:lnTo>
                      <a:pt x="677862" y="0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5203951" y="1901952"/>
                <a:ext cx="675005" cy="2656205"/>
              </a:xfrm>
              <a:custGeom>
                <a:avLst/>
                <a:gdLst/>
                <a:ahLst/>
                <a:cxnLst/>
                <a:rect l="l" t="t" r="r" b="b"/>
                <a:pathLst>
                  <a:path w="675004" h="2656204">
                    <a:moveTo>
                      <a:pt x="674624" y="0"/>
                    </a:moveTo>
                    <a:lnTo>
                      <a:pt x="0" y="0"/>
                    </a:lnTo>
                    <a:lnTo>
                      <a:pt x="0" y="2655951"/>
                    </a:lnTo>
                    <a:lnTo>
                      <a:pt x="674624" y="2655951"/>
                    </a:lnTo>
                    <a:lnTo>
                      <a:pt x="674624" y="0"/>
                    </a:lnTo>
                    <a:close/>
                  </a:path>
                </a:pathLst>
              </a:custGeom>
              <a:solidFill>
                <a:srgbClr val="88959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1911476" y="3894327"/>
                <a:ext cx="676275" cy="66357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663575">
                    <a:moveTo>
                      <a:pt x="676275" y="0"/>
                    </a:moveTo>
                    <a:lnTo>
                      <a:pt x="0" y="0"/>
                    </a:lnTo>
                    <a:lnTo>
                      <a:pt x="0" y="663575"/>
                    </a:lnTo>
                    <a:lnTo>
                      <a:pt x="676275" y="663575"/>
                    </a:lnTo>
                    <a:lnTo>
                      <a:pt x="676275" y="0"/>
                    </a:lnTo>
                    <a:close/>
                  </a:path>
                </a:pathLst>
              </a:custGeom>
              <a:solidFill>
                <a:srgbClr val="39B5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586100" y="3148202"/>
                <a:ext cx="675005" cy="1409700"/>
              </a:xfrm>
              <a:custGeom>
                <a:avLst/>
                <a:gdLst/>
                <a:ahLst/>
                <a:cxnLst/>
                <a:rect l="l" t="t" r="r" b="b"/>
                <a:pathLst>
                  <a:path w="675004" h="1409700">
                    <a:moveTo>
                      <a:pt x="674751" y="0"/>
                    </a:moveTo>
                    <a:lnTo>
                      <a:pt x="0" y="0"/>
                    </a:lnTo>
                    <a:lnTo>
                      <a:pt x="0" y="1409700"/>
                    </a:lnTo>
                    <a:lnTo>
                      <a:pt x="674751" y="1409700"/>
                    </a:lnTo>
                    <a:lnTo>
                      <a:pt x="674751" y="0"/>
                    </a:lnTo>
                    <a:close/>
                  </a:path>
                </a:pathLst>
              </a:custGeom>
              <a:solidFill>
                <a:srgbClr val="88959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441703" y="1652777"/>
                <a:ext cx="4905375" cy="2907030"/>
              </a:xfrm>
              <a:custGeom>
                <a:avLst/>
                <a:gdLst/>
                <a:ahLst/>
                <a:cxnLst/>
                <a:rect l="l" t="t" r="r" b="b"/>
                <a:pathLst>
                  <a:path w="4905375" h="2907029">
                    <a:moveTo>
                      <a:pt x="2412" y="2906649"/>
                    </a:moveTo>
                    <a:lnTo>
                      <a:pt x="4905121" y="2906649"/>
                    </a:lnTo>
                  </a:path>
                  <a:path w="4905375" h="2907029">
                    <a:moveTo>
                      <a:pt x="85598" y="2905125"/>
                    </a:moveTo>
                    <a:lnTo>
                      <a:pt x="87122" y="0"/>
                    </a:lnTo>
                  </a:path>
                  <a:path w="4905375" h="2907029">
                    <a:moveTo>
                      <a:pt x="85598" y="2490724"/>
                    </a:moveTo>
                    <a:lnTo>
                      <a:pt x="0" y="2490724"/>
                    </a:lnTo>
                  </a:path>
                  <a:path w="4905375" h="2907029">
                    <a:moveTo>
                      <a:pt x="85598" y="2076450"/>
                    </a:moveTo>
                    <a:lnTo>
                      <a:pt x="0" y="2076450"/>
                    </a:lnTo>
                  </a:path>
                  <a:path w="4905375" h="2907029">
                    <a:moveTo>
                      <a:pt x="85598" y="1660525"/>
                    </a:moveTo>
                    <a:lnTo>
                      <a:pt x="0" y="1660525"/>
                    </a:lnTo>
                  </a:path>
                  <a:path w="4905375" h="2907029">
                    <a:moveTo>
                      <a:pt x="85598" y="1246124"/>
                    </a:moveTo>
                    <a:lnTo>
                      <a:pt x="2412" y="1246124"/>
                    </a:lnTo>
                  </a:path>
                  <a:path w="4905375" h="2907029">
                    <a:moveTo>
                      <a:pt x="85598" y="830199"/>
                    </a:moveTo>
                    <a:lnTo>
                      <a:pt x="0" y="830199"/>
                    </a:lnTo>
                  </a:path>
                  <a:path w="4905375" h="2907029">
                    <a:moveTo>
                      <a:pt x="85598" y="417449"/>
                    </a:moveTo>
                    <a:lnTo>
                      <a:pt x="0" y="417449"/>
                    </a:lnTo>
                  </a:path>
                  <a:path w="4905375" h="2907029">
                    <a:moveTo>
                      <a:pt x="87122" y="3175"/>
                    </a:moveTo>
                    <a:lnTo>
                      <a:pt x="0" y="3175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" name="object 10"/>
            <p:cNvSpPr/>
            <p:nvPr/>
          </p:nvSpPr>
          <p:spPr>
            <a:xfrm>
              <a:off x="8144002" y="2770377"/>
              <a:ext cx="425450" cy="158750"/>
            </a:xfrm>
            <a:custGeom>
              <a:avLst/>
              <a:gdLst/>
              <a:ahLst/>
              <a:cxnLst/>
              <a:rect l="l" t="t" r="r" b="b"/>
              <a:pathLst>
                <a:path w="425450" h="158750">
                  <a:moveTo>
                    <a:pt x="425450" y="0"/>
                  </a:moveTo>
                  <a:lnTo>
                    <a:pt x="0" y="0"/>
                  </a:lnTo>
                  <a:lnTo>
                    <a:pt x="0" y="158750"/>
                  </a:lnTo>
                  <a:lnTo>
                    <a:pt x="425450" y="158750"/>
                  </a:lnTo>
                  <a:lnTo>
                    <a:pt x="425450" y="0"/>
                  </a:lnTo>
                  <a:close/>
                </a:path>
              </a:pathLst>
            </a:custGeom>
            <a:solidFill>
              <a:srgbClr val="39B549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429254" y="4604004"/>
              <a:ext cx="142748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2-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600" kern="0" spc="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increase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6098032" y="4604004"/>
              <a:ext cx="128905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Final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increase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792730" y="4397502"/>
              <a:ext cx="1244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5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794254" y="3980180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683002" y="3570223"/>
              <a:ext cx="2235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683002" y="3153917"/>
              <a:ext cx="22352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683002" y="2739898"/>
              <a:ext cx="2235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683002" y="1909572"/>
              <a:ext cx="223520" cy="6527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>
                <a:spcBef>
                  <a:spcPts val="30"/>
                </a:spcBef>
              </a:pPr>
              <a:endParaRPr sz="13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/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2683002" y="1496821"/>
              <a:ext cx="2235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8663686" y="2587294"/>
              <a:ext cx="1063625" cy="64985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4450" marR="5080" indent="-31750">
                <a:lnSpc>
                  <a:spcPct val="137400"/>
                </a:lnSpc>
                <a:spcBef>
                  <a:spcPts val="100"/>
                </a:spcBef>
              </a:pPr>
              <a:r>
                <a:rPr sz="16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Telmisartan 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Ramipril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144002" y="3103690"/>
              <a:ext cx="425450" cy="160655"/>
            </a:xfrm>
            <a:custGeom>
              <a:avLst/>
              <a:gdLst/>
              <a:ahLst/>
              <a:cxnLst/>
              <a:rect l="l" t="t" r="r" b="b"/>
              <a:pathLst>
                <a:path w="425450" h="160654">
                  <a:moveTo>
                    <a:pt x="425450" y="0"/>
                  </a:moveTo>
                  <a:lnTo>
                    <a:pt x="0" y="0"/>
                  </a:lnTo>
                  <a:lnTo>
                    <a:pt x="0" y="160337"/>
                  </a:lnTo>
                  <a:lnTo>
                    <a:pt x="425450" y="160337"/>
                  </a:lnTo>
                  <a:lnTo>
                    <a:pt x="425450" y="0"/>
                  </a:lnTo>
                  <a:close/>
                </a:path>
              </a:pathLst>
            </a:custGeom>
            <a:solidFill>
              <a:srgbClr val="88959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085817" y="1350354"/>
              <a:ext cx="436017" cy="3388995"/>
            </a:xfrm>
            <a:prstGeom prst="rect">
              <a:avLst/>
            </a:prstGeom>
          </p:spPr>
          <p:txBody>
            <a:bodyPr vert="vert270" wrap="square" lIns="0" tIns="20955" rIns="0" bIns="0" rtlCol="0">
              <a:spAutoFit/>
            </a:bodyPr>
            <a:lstStyle/>
            <a:p>
              <a:pPr marL="349885" marR="5080" indent="-337820">
                <a:lnSpc>
                  <a:spcPts val="1730"/>
                </a:lnSpc>
                <a:spcBef>
                  <a:spcPts val="165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Change</a:t>
              </a:r>
              <a:r>
                <a:rPr sz="16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in</a:t>
              </a:r>
              <a:r>
                <a:rPr sz="16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urine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albumin</a:t>
              </a:r>
              <a:r>
                <a:rPr sz="16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to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 creatinine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ratio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from</a:t>
              </a:r>
              <a:r>
                <a:rPr sz="1600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baseline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values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731005" y="2805683"/>
              <a:ext cx="7912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P=0.0013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374385" y="1538732"/>
              <a:ext cx="69278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P=0.033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8092947" y="3479038"/>
              <a:ext cx="186055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 marR="3048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Number</a:t>
              </a:r>
              <a:r>
                <a:rPr sz="14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of</a:t>
              </a:r>
              <a:r>
                <a:rPr sz="14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participants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4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measurements:</a:t>
              </a:r>
              <a:r>
                <a:rPr sz="1350" kern="0" spc="-15" baseline="24691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350" kern="0" baseline="24691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8118347" y="3905758"/>
              <a:ext cx="75692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Baseline: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sz="14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years: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9025129" y="3905758"/>
              <a:ext cx="56959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21,076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/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19,397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8118347" y="4332477"/>
              <a:ext cx="146558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Study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end: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16,098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114DCE-1943-F4A9-D2F2-99F46BDE7896}"/>
              </a:ext>
            </a:extLst>
          </p:cNvPr>
          <p:cNvGrpSpPr/>
          <p:nvPr/>
        </p:nvGrpSpPr>
        <p:grpSpPr>
          <a:xfrm>
            <a:off x="2521835" y="4986390"/>
            <a:ext cx="8301992" cy="697865"/>
            <a:chOff x="2521835" y="4986390"/>
            <a:chExt cx="8301992" cy="697865"/>
          </a:xfrm>
        </p:grpSpPr>
        <p:sp>
          <p:nvSpPr>
            <p:cNvPr id="29" name="object 29"/>
            <p:cNvSpPr/>
            <p:nvPr/>
          </p:nvSpPr>
          <p:spPr>
            <a:xfrm>
              <a:off x="2544697" y="4986390"/>
              <a:ext cx="8279130" cy="697865"/>
            </a:xfrm>
            <a:custGeom>
              <a:avLst/>
              <a:gdLst/>
              <a:ahLst/>
              <a:cxnLst/>
              <a:rect l="l" t="t" r="r" b="b"/>
              <a:pathLst>
                <a:path w="8279130" h="697864">
                  <a:moveTo>
                    <a:pt x="0" y="697382"/>
                  </a:moveTo>
                  <a:lnTo>
                    <a:pt x="8279130" y="697382"/>
                  </a:lnTo>
                  <a:lnTo>
                    <a:pt x="8279130" y="0"/>
                  </a:lnTo>
                  <a:lnTo>
                    <a:pt x="0" y="0"/>
                  </a:lnTo>
                  <a:lnTo>
                    <a:pt x="0" y="697382"/>
                  </a:lnTo>
                  <a:close/>
                </a:path>
              </a:pathLst>
            </a:custGeom>
            <a:ln w="19050">
              <a:solidFill>
                <a:srgbClr val="1B6A24"/>
              </a:solidFill>
            </a:ln>
          </p:spPr>
          <p:txBody>
            <a:bodyPr wrap="square" lIns="0" tIns="0" rIns="0" bIns="0" rtlCol="0"/>
            <a:lstStyle/>
            <a:p>
              <a:endParaRPr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2521835" y="5063766"/>
              <a:ext cx="7838126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Urine</a:t>
              </a:r>
              <a:r>
                <a:rPr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albumin</a:t>
              </a:r>
              <a:r>
                <a:rPr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increased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at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r>
                <a:rPr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years</a:t>
              </a:r>
              <a:r>
                <a:rPr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and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at</a:t>
              </a:r>
              <a:r>
                <a:rPr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study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end</a:t>
              </a:r>
              <a:r>
                <a:rPr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to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a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lesser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extent</a:t>
              </a:r>
              <a:r>
                <a:rPr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spc="-25" dirty="0">
                  <a:solidFill>
                    <a:srgbClr val="0E3713"/>
                  </a:solidFill>
                  <a:latin typeface="Arial"/>
                  <a:cs typeface="Arial"/>
                </a:rPr>
                <a:t>in</a:t>
              </a:r>
              <a:r>
                <a:rPr lang="en-US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dirty="0">
                  <a:solidFill>
                    <a:srgbClr val="0E3713"/>
                  </a:solidFill>
                  <a:latin typeface="Arial"/>
                  <a:cs typeface="Arial"/>
                </a:rPr>
                <a:t>participants</a:t>
              </a:r>
              <a:r>
                <a:rPr lang="en-US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dirty="0">
                  <a:solidFill>
                    <a:srgbClr val="0E3713"/>
                  </a:solidFill>
                  <a:latin typeface="Arial"/>
                  <a:cs typeface="Arial"/>
                </a:rPr>
                <a:t>assigned</a:t>
              </a:r>
              <a:r>
                <a:rPr lang="en-US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dirty="0">
                  <a:solidFill>
                    <a:srgbClr val="0E3713"/>
                  </a:solidFill>
                  <a:latin typeface="Arial"/>
                  <a:cs typeface="Arial"/>
                </a:rPr>
                <a:t>MICARDIS® (telmisartan)</a:t>
              </a:r>
              <a:r>
                <a:rPr lang="en-US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dirty="0">
                  <a:solidFill>
                    <a:srgbClr val="0E3713"/>
                  </a:solidFill>
                  <a:latin typeface="Arial"/>
                  <a:cs typeface="Arial"/>
                </a:rPr>
                <a:t>vs</a:t>
              </a:r>
              <a:r>
                <a:rPr lang="en-US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dirty="0">
                  <a:solidFill>
                    <a:srgbClr val="0E3713"/>
                  </a:solidFill>
                  <a:latin typeface="Arial"/>
                  <a:cs typeface="Arial"/>
                </a:rPr>
                <a:t>those</a:t>
              </a:r>
              <a:r>
                <a:rPr lang="en-US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dirty="0">
                  <a:solidFill>
                    <a:srgbClr val="0E3713"/>
                  </a:solidFill>
                  <a:latin typeface="Arial"/>
                  <a:cs typeface="Arial"/>
                </a:rPr>
                <a:t>assigned</a:t>
              </a:r>
              <a:r>
                <a:rPr lang="en-US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lang="en-US" kern="0" spc="-10" dirty="0">
                  <a:solidFill>
                    <a:srgbClr val="0E3713"/>
                  </a:solidFill>
                  <a:latin typeface="Arial"/>
                  <a:cs typeface="Arial"/>
                </a:rPr>
                <a:t>ramipril.</a:t>
              </a:r>
              <a:r>
                <a:rPr lang="en-US" kern="0" spc="-15" baseline="25462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lang="en-US" kern="0" baseline="25462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C614699-61A9-9AD1-EE7C-118D0EF2EC86}"/>
              </a:ext>
            </a:extLst>
          </p:cNvPr>
          <p:cNvSpPr txBox="1"/>
          <p:nvPr/>
        </p:nvSpPr>
        <p:spPr>
          <a:xfrm>
            <a:off x="693936" y="6450578"/>
            <a:ext cx="6159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 1. Mann JF, </a:t>
            </a:r>
            <a:r>
              <a:rPr lang="en-US" sz="700" dirty="0" err="1"/>
              <a:t>Schmieder</a:t>
            </a:r>
            <a:r>
              <a:rPr lang="en-US" sz="700" dirty="0"/>
              <a:t> RE, McQueen M, et al. Renal outcomes with telmisartan, ramipril, or both, in people at high vascular risk (the ONTARGET study): a </a:t>
            </a:r>
            <a:r>
              <a:rPr lang="en-US" sz="700" dirty="0" err="1"/>
              <a:t>multicentre</a:t>
            </a:r>
            <a:r>
              <a:rPr lang="en-US" sz="700" dirty="0"/>
              <a:t>, </a:t>
            </a:r>
            <a:r>
              <a:rPr lang="en-US" sz="700" dirty="0" err="1"/>
              <a:t>randomised</a:t>
            </a:r>
            <a:r>
              <a:rPr lang="en-US" sz="700" dirty="0"/>
              <a:t>, double- blind, controlled trial. Lancet. 2008;372(9638):547-553.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6370694"/>
            <a:ext cx="53562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 marR="5080">
              <a:spcBef>
                <a:spcPts val="725"/>
              </a:spcBef>
            </a:pPr>
            <a:r>
              <a:rPr sz="800" b="1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800" b="1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Bakris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Burgess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E,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Weir</a:t>
            </a:r>
            <a:r>
              <a:rPr sz="8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M,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Davidai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Koval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S;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AMADEO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Investigators.</a:t>
            </a:r>
            <a:r>
              <a:rPr sz="8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is</a:t>
            </a:r>
            <a:r>
              <a:rPr sz="8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more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effective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than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losartan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reducing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proteinuria in</a:t>
            </a:r>
            <a:r>
              <a:rPr sz="800" kern="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diabetic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nephropathy.</a:t>
            </a:r>
            <a:r>
              <a:rPr sz="8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Kidney</a:t>
            </a:r>
            <a:r>
              <a:rPr sz="800" i="1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Int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2008;74(3):364-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369.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97614" y="594895"/>
            <a:ext cx="111252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spcBef>
                <a:spcPts val="95"/>
              </a:spcBef>
            </a:pPr>
            <a:r>
              <a:rPr sz="2000" b="0" dirty="0"/>
              <a:t>AMADEO:</a:t>
            </a:r>
            <a:r>
              <a:rPr sz="2000" b="0" spc="-105" dirty="0"/>
              <a:t> </a:t>
            </a:r>
            <a:r>
              <a:rPr lang="en-US" sz="2000" b="0" dirty="0"/>
              <a:t>MICARDIS® (telmisartan)</a:t>
            </a:r>
            <a:r>
              <a:rPr sz="2000" b="0" spc="-114" dirty="0"/>
              <a:t> </a:t>
            </a:r>
            <a:r>
              <a:rPr sz="2000" b="0" dirty="0"/>
              <a:t>is</a:t>
            </a:r>
            <a:r>
              <a:rPr sz="2000" b="0" spc="-110" dirty="0"/>
              <a:t> </a:t>
            </a:r>
            <a:r>
              <a:rPr sz="2000" b="0" dirty="0"/>
              <a:t>more</a:t>
            </a:r>
            <a:r>
              <a:rPr sz="2000" b="0" spc="-110" dirty="0"/>
              <a:t> </a:t>
            </a:r>
            <a:r>
              <a:rPr sz="2000" b="0" spc="-10" dirty="0"/>
              <a:t>effective </a:t>
            </a:r>
            <a:r>
              <a:rPr sz="2000" b="0" dirty="0"/>
              <a:t>than</a:t>
            </a:r>
            <a:r>
              <a:rPr sz="2000" b="0" spc="-110" dirty="0"/>
              <a:t> </a:t>
            </a:r>
            <a:r>
              <a:rPr sz="2000" b="0" dirty="0"/>
              <a:t>losartan</a:t>
            </a:r>
            <a:r>
              <a:rPr sz="2000" b="0" spc="-95" dirty="0"/>
              <a:t> </a:t>
            </a:r>
            <a:r>
              <a:rPr sz="2000" b="0" dirty="0"/>
              <a:t>at</a:t>
            </a:r>
            <a:r>
              <a:rPr sz="2000" b="0" spc="-105" dirty="0"/>
              <a:t> </a:t>
            </a:r>
            <a:r>
              <a:rPr sz="2000" b="0" dirty="0"/>
              <a:t>reducing</a:t>
            </a:r>
            <a:r>
              <a:rPr sz="2000" b="0" spc="-110" dirty="0"/>
              <a:t> </a:t>
            </a:r>
            <a:r>
              <a:rPr sz="2000" b="0" spc="-10" dirty="0">
                <a:uFill>
                  <a:solidFill>
                    <a:srgbClr val="1B6A24"/>
                  </a:solidFill>
                </a:uFill>
              </a:rPr>
              <a:t>proteinuria.</a:t>
            </a:r>
            <a:r>
              <a:rPr sz="2000" b="0" spc="-15" baseline="25132" dirty="0"/>
              <a:t>1</a:t>
            </a:r>
            <a:endParaRPr sz="2000" b="0" baseline="25132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4D76EF-60AD-759A-BC8D-62D73812AC42}"/>
              </a:ext>
            </a:extLst>
          </p:cNvPr>
          <p:cNvGrpSpPr/>
          <p:nvPr/>
        </p:nvGrpSpPr>
        <p:grpSpPr>
          <a:xfrm>
            <a:off x="3667454" y="1846151"/>
            <a:ext cx="7948242" cy="3312109"/>
            <a:chOff x="2185724" y="1700022"/>
            <a:chExt cx="7948242" cy="3312109"/>
          </a:xfrm>
        </p:grpSpPr>
        <p:sp>
          <p:nvSpPr>
            <p:cNvPr id="4" name="object 4"/>
            <p:cNvSpPr/>
            <p:nvPr/>
          </p:nvSpPr>
          <p:spPr>
            <a:xfrm>
              <a:off x="3244850" y="1825625"/>
              <a:ext cx="6807200" cy="2501900"/>
            </a:xfrm>
            <a:custGeom>
              <a:avLst/>
              <a:gdLst/>
              <a:ahLst/>
              <a:cxnLst/>
              <a:rect l="l" t="t" r="r" b="b"/>
              <a:pathLst>
                <a:path w="6807200" h="2501900">
                  <a:moveTo>
                    <a:pt x="0" y="0"/>
                  </a:moveTo>
                  <a:lnTo>
                    <a:pt x="0" y="2501900"/>
                  </a:lnTo>
                </a:path>
                <a:path w="6807200" h="2501900">
                  <a:moveTo>
                    <a:pt x="0" y="2501900"/>
                  </a:moveTo>
                  <a:lnTo>
                    <a:pt x="6807200" y="2501900"/>
                  </a:lnTo>
                </a:path>
              </a:pathLst>
            </a:custGeom>
            <a:ln w="12700">
              <a:solidFill>
                <a:srgbClr val="0E3713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2745739" y="1700022"/>
              <a:ext cx="421640" cy="13011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2400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11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2200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0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2000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11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1800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2745739" y="3132075"/>
              <a:ext cx="427990" cy="12668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905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1600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9050">
                <a:spcBef>
                  <a:spcPts val="111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1400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82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1200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>
                <a:spcBef>
                  <a:spcPts val="111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1000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185724" y="1789550"/>
              <a:ext cx="205184" cy="237236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gMean</a:t>
              </a:r>
              <a:r>
                <a:rPr sz="14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UPC</a:t>
              </a:r>
              <a:r>
                <a:rPr sz="14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(mg/g</a:t>
              </a:r>
              <a:r>
                <a:rPr sz="14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creatinine)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559049" y="4446015"/>
              <a:ext cx="70802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Baseline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143500" y="4448555"/>
              <a:ext cx="2235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13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352286" y="4336491"/>
              <a:ext cx="565785" cy="675640"/>
            </a:xfrm>
            <a:prstGeom prst="rect">
              <a:avLst/>
            </a:prstGeom>
          </p:spPr>
          <p:txBody>
            <a:bodyPr vert="horz" wrap="square" lIns="0" tIns="124460" rIns="0" bIns="0" rtlCol="0">
              <a:spAutoFit/>
            </a:bodyPr>
            <a:lstStyle/>
            <a:p>
              <a:pPr algn="ctr">
                <a:spcBef>
                  <a:spcPts val="980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>
                <a:spcBef>
                  <a:spcPts val="880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Weeks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7876540" y="4448555"/>
              <a:ext cx="2235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39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9258554" y="4448555"/>
              <a:ext cx="2235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52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9441181" y="3169157"/>
              <a:ext cx="69278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P=0.027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311902" y="1747519"/>
              <a:ext cx="15976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Telmisartan</a:t>
              </a:r>
              <a:r>
                <a:rPr sz="14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(n=407)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8364728" y="1747519"/>
              <a:ext cx="138049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Losartan</a:t>
              </a:r>
              <a:r>
                <a:rPr sz="1400" kern="0" spc="-9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(n=420)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16" name="object 16"/>
            <p:cNvGrpSpPr/>
            <p:nvPr/>
          </p:nvGrpSpPr>
          <p:grpSpPr>
            <a:xfrm>
              <a:off x="3865689" y="1823196"/>
              <a:ext cx="5557520" cy="1938020"/>
              <a:chOff x="2341689" y="1823196"/>
              <a:chExt cx="5557520" cy="1938020"/>
            </a:xfrm>
          </p:grpSpPr>
          <p:sp>
            <p:nvSpPr>
              <p:cNvPr id="17" name="object 17"/>
              <p:cNvSpPr/>
              <p:nvPr/>
            </p:nvSpPr>
            <p:spPr>
              <a:xfrm>
                <a:off x="6432549" y="1872742"/>
                <a:ext cx="3289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28929">
                    <a:moveTo>
                      <a:pt x="0" y="0"/>
                    </a:moveTo>
                    <a:lnTo>
                      <a:pt x="131318" y="0"/>
                    </a:lnTo>
                  </a:path>
                  <a:path w="328929">
                    <a:moveTo>
                      <a:pt x="210517" y="0"/>
                    </a:moveTo>
                    <a:lnTo>
                      <a:pt x="328802" y="0"/>
                    </a:lnTo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379977" y="1872742"/>
                <a:ext cx="3289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28929">
                    <a:moveTo>
                      <a:pt x="0" y="0"/>
                    </a:moveTo>
                    <a:lnTo>
                      <a:pt x="328802" y="0"/>
                    </a:lnTo>
                  </a:path>
                </a:pathLst>
              </a:custGeom>
              <a:ln w="22225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9" name="object 19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95992" y="1828355"/>
                <a:ext cx="98425" cy="98425"/>
              </a:xfrm>
              <a:prstGeom prst="rect">
                <a:avLst/>
              </a:prstGeom>
            </p:spPr>
          </p:pic>
          <p:sp>
            <p:nvSpPr>
              <p:cNvPr id="20" name="object 20"/>
              <p:cNvSpPr/>
              <p:nvPr/>
            </p:nvSpPr>
            <p:spPr>
              <a:xfrm>
                <a:off x="2392425" y="1834309"/>
                <a:ext cx="545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5454650" h="1425575">
                    <a:moveTo>
                      <a:pt x="4171442" y="79199"/>
                    </a:moveTo>
                    <a:lnTo>
                      <a:pt x="4250641" y="79199"/>
                    </a:lnTo>
                    <a:lnTo>
                      <a:pt x="4250641" y="0"/>
                    </a:lnTo>
                    <a:lnTo>
                      <a:pt x="4171442" y="0"/>
                    </a:lnTo>
                    <a:lnTo>
                      <a:pt x="4171442" y="79199"/>
                    </a:lnTo>
                    <a:close/>
                  </a:path>
                  <a:path w="5454650" h="1425575">
                    <a:moveTo>
                      <a:pt x="0" y="632665"/>
                    </a:moveTo>
                    <a:lnTo>
                      <a:pt x="1339723" y="1308559"/>
                    </a:lnTo>
                  </a:path>
                  <a:path w="5454650" h="1425575">
                    <a:moveTo>
                      <a:pt x="1339723" y="1308559"/>
                    </a:moveTo>
                    <a:lnTo>
                      <a:pt x="2716149" y="1425526"/>
                    </a:lnTo>
                  </a:path>
                  <a:path w="5454650" h="1425575">
                    <a:moveTo>
                      <a:pt x="2708910" y="1425526"/>
                    </a:moveTo>
                    <a:lnTo>
                      <a:pt x="4076700" y="1354787"/>
                    </a:lnTo>
                  </a:path>
                  <a:path w="5454650" h="1425575">
                    <a:moveTo>
                      <a:pt x="4076700" y="1354787"/>
                    </a:moveTo>
                    <a:lnTo>
                      <a:pt x="5454523" y="1275666"/>
                    </a:lnTo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2352801" y="2427399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79199" y="0"/>
                    </a:moveTo>
                    <a:lnTo>
                      <a:pt x="0" y="0"/>
                    </a:lnTo>
                    <a:lnTo>
                      <a:pt x="0" y="79199"/>
                    </a:lnTo>
                    <a:lnTo>
                      <a:pt x="79199" y="79199"/>
                    </a:lnTo>
                    <a:lnTo>
                      <a:pt x="7919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2352801" y="2427399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0" y="79199"/>
                    </a:moveTo>
                    <a:lnTo>
                      <a:pt x="79199" y="79199"/>
                    </a:lnTo>
                    <a:lnTo>
                      <a:pt x="79199" y="0"/>
                    </a:lnTo>
                    <a:lnTo>
                      <a:pt x="0" y="0"/>
                    </a:lnTo>
                    <a:lnTo>
                      <a:pt x="0" y="79199"/>
                    </a:lnTo>
                    <a:close/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692651" y="3103293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79199" y="0"/>
                    </a:moveTo>
                    <a:lnTo>
                      <a:pt x="0" y="0"/>
                    </a:lnTo>
                    <a:lnTo>
                      <a:pt x="0" y="79199"/>
                    </a:lnTo>
                    <a:lnTo>
                      <a:pt x="79199" y="79199"/>
                    </a:lnTo>
                    <a:lnTo>
                      <a:pt x="7919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3692651" y="3103293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0" y="79199"/>
                    </a:moveTo>
                    <a:lnTo>
                      <a:pt x="79199" y="79199"/>
                    </a:lnTo>
                    <a:lnTo>
                      <a:pt x="79199" y="0"/>
                    </a:lnTo>
                    <a:lnTo>
                      <a:pt x="0" y="0"/>
                    </a:lnTo>
                    <a:lnTo>
                      <a:pt x="0" y="79199"/>
                    </a:lnTo>
                    <a:close/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5070475" y="3220260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79199" y="0"/>
                    </a:moveTo>
                    <a:lnTo>
                      <a:pt x="0" y="0"/>
                    </a:lnTo>
                    <a:lnTo>
                      <a:pt x="0" y="79199"/>
                    </a:lnTo>
                    <a:lnTo>
                      <a:pt x="79199" y="79199"/>
                    </a:lnTo>
                    <a:lnTo>
                      <a:pt x="7919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5070475" y="3220260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0" y="79199"/>
                    </a:moveTo>
                    <a:lnTo>
                      <a:pt x="79199" y="79199"/>
                    </a:lnTo>
                    <a:lnTo>
                      <a:pt x="79199" y="0"/>
                    </a:lnTo>
                    <a:lnTo>
                      <a:pt x="0" y="0"/>
                    </a:lnTo>
                    <a:lnTo>
                      <a:pt x="0" y="79199"/>
                    </a:lnTo>
                    <a:close/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429501" y="3149521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79199" y="0"/>
                    </a:moveTo>
                    <a:lnTo>
                      <a:pt x="0" y="0"/>
                    </a:lnTo>
                    <a:lnTo>
                      <a:pt x="0" y="79199"/>
                    </a:lnTo>
                    <a:lnTo>
                      <a:pt x="79199" y="79199"/>
                    </a:lnTo>
                    <a:lnTo>
                      <a:pt x="7919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6429501" y="3149521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0" y="79199"/>
                    </a:moveTo>
                    <a:lnTo>
                      <a:pt x="79199" y="79199"/>
                    </a:lnTo>
                    <a:lnTo>
                      <a:pt x="79199" y="0"/>
                    </a:lnTo>
                    <a:lnTo>
                      <a:pt x="0" y="0"/>
                    </a:lnTo>
                    <a:lnTo>
                      <a:pt x="0" y="79199"/>
                    </a:lnTo>
                    <a:close/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7808848" y="3070273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79199" y="0"/>
                    </a:moveTo>
                    <a:lnTo>
                      <a:pt x="0" y="0"/>
                    </a:lnTo>
                    <a:lnTo>
                      <a:pt x="0" y="79199"/>
                    </a:lnTo>
                    <a:lnTo>
                      <a:pt x="79199" y="79199"/>
                    </a:lnTo>
                    <a:lnTo>
                      <a:pt x="7919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7808848" y="3070273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79375" h="79375">
                    <a:moveTo>
                      <a:pt x="0" y="79199"/>
                    </a:moveTo>
                    <a:lnTo>
                      <a:pt x="79199" y="79199"/>
                    </a:lnTo>
                    <a:lnTo>
                      <a:pt x="79199" y="0"/>
                    </a:lnTo>
                    <a:lnTo>
                      <a:pt x="0" y="0"/>
                    </a:lnTo>
                    <a:lnTo>
                      <a:pt x="0" y="79199"/>
                    </a:lnTo>
                    <a:close/>
                  </a:path>
                </a:pathLst>
              </a:custGeom>
              <a:ln w="22225">
                <a:solidFill>
                  <a:srgbClr val="88959F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2392425" y="2517775"/>
                <a:ext cx="5454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5454650" h="1193800">
                    <a:moveTo>
                      <a:pt x="0" y="0"/>
                    </a:moveTo>
                    <a:lnTo>
                      <a:pt x="1348359" y="892175"/>
                    </a:lnTo>
                  </a:path>
                  <a:path w="5454650" h="1193800">
                    <a:moveTo>
                      <a:pt x="1347470" y="892175"/>
                    </a:moveTo>
                    <a:lnTo>
                      <a:pt x="2716149" y="1012825"/>
                    </a:lnTo>
                  </a:path>
                  <a:path w="5454650" h="1193800">
                    <a:moveTo>
                      <a:pt x="2716657" y="1012825"/>
                    </a:moveTo>
                    <a:lnTo>
                      <a:pt x="4084828" y="1193800"/>
                    </a:lnTo>
                  </a:path>
                  <a:path w="5454650" h="1193800">
                    <a:moveTo>
                      <a:pt x="4081526" y="1193800"/>
                    </a:moveTo>
                    <a:lnTo>
                      <a:pt x="5454523" y="952500"/>
                    </a:lnTo>
                  </a:path>
                </a:pathLst>
              </a:custGeom>
              <a:ln w="22225">
                <a:solidFill>
                  <a:srgbClr val="39B549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32" name="object 3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44737" y="2468562"/>
                <a:ext cx="98425" cy="98425"/>
              </a:xfrm>
              <a:prstGeom prst="rect">
                <a:avLst/>
              </a:prstGeom>
            </p:spPr>
          </p:pic>
          <p:pic>
            <p:nvPicPr>
              <p:cNvPr id="33" name="object 3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84587" y="3360737"/>
                <a:ext cx="98425" cy="98425"/>
              </a:xfrm>
              <a:prstGeom prst="rect">
                <a:avLst/>
              </a:prstGeom>
            </p:spPr>
          </p:pic>
          <p:pic>
            <p:nvPicPr>
              <p:cNvPr id="34" name="object 34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59362" y="3481387"/>
                <a:ext cx="98425" cy="98425"/>
              </a:xfrm>
              <a:prstGeom prst="rect">
                <a:avLst/>
              </a:prstGeom>
            </p:spPr>
          </p:pic>
          <p:pic>
            <p:nvPicPr>
              <p:cNvPr id="35" name="object 3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21437" y="3662362"/>
                <a:ext cx="98425" cy="98425"/>
              </a:xfrm>
              <a:prstGeom prst="rect">
                <a:avLst/>
              </a:prstGeom>
            </p:spPr>
          </p:pic>
          <p:pic>
            <p:nvPicPr>
              <p:cNvPr id="36" name="object 36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97736" y="3421062"/>
                <a:ext cx="98425" cy="98425"/>
              </a:xfrm>
              <a:prstGeom prst="rect">
                <a:avLst/>
              </a:prstGeom>
            </p:spPr>
          </p:pic>
        </p:grpSp>
      </p:grpSp>
      <p:sp>
        <p:nvSpPr>
          <p:cNvPr id="43" name="object 43"/>
          <p:cNvSpPr/>
          <p:nvPr/>
        </p:nvSpPr>
        <p:spPr>
          <a:xfrm>
            <a:off x="9138843" y="6024289"/>
            <a:ext cx="1158240" cy="194310"/>
          </a:xfrm>
          <a:custGeom>
            <a:avLst/>
            <a:gdLst/>
            <a:ahLst/>
            <a:cxnLst/>
            <a:rect l="l" t="t" r="r" b="b"/>
            <a:pathLst>
              <a:path w="1158240" h="194310">
                <a:moveTo>
                  <a:pt x="1157833" y="0"/>
                </a:moveTo>
                <a:lnTo>
                  <a:pt x="0" y="0"/>
                </a:lnTo>
                <a:lnTo>
                  <a:pt x="0" y="193865"/>
                </a:lnTo>
                <a:lnTo>
                  <a:pt x="1157833" y="193865"/>
                </a:lnTo>
                <a:lnTo>
                  <a:pt x="1157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63B79744-68C1-4CAB-4879-15D9C584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31D94-63E4-5B3D-4117-958C83453D47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D99DDFF-FE4E-F6D2-AF28-F4B749E4B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845E3BC-4CBF-DFE2-D9DF-C761D7633839}"/>
              </a:ext>
            </a:extLst>
          </p:cNvPr>
          <p:cNvSpPr txBox="1"/>
          <p:nvPr/>
        </p:nvSpPr>
        <p:spPr>
          <a:xfrm>
            <a:off x="811850" y="5984386"/>
            <a:ext cx="6097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UPC = Urinary Protein to Creatinine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3ACB07-1C16-3C82-B1C4-6E26AE0007C6}"/>
              </a:ext>
            </a:extLst>
          </p:cNvPr>
          <p:cNvSpPr txBox="1"/>
          <p:nvPr/>
        </p:nvSpPr>
        <p:spPr>
          <a:xfrm>
            <a:off x="704732" y="5452775"/>
            <a:ext cx="10910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" marR="144145" algn="ctr">
              <a:lnSpc>
                <a:spcPct val="100000"/>
              </a:lnSpc>
              <a:spcBef>
                <a:spcPts val="1165"/>
              </a:spcBef>
              <a:tabLst>
                <a:tab pos="374015" algn="l"/>
                <a:tab pos="374650" algn="l"/>
                <a:tab pos="2719705" algn="l"/>
              </a:tabLst>
            </a:pP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Both</a:t>
            </a:r>
            <a:r>
              <a:rPr lang="en-US" sz="1200" spc="-4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MICARDIS® (telmisartan)</a:t>
            </a:r>
            <a:r>
              <a:rPr lang="en-US" sz="120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(29.8%; P&lt;0.0001)</a:t>
            </a:r>
            <a:r>
              <a:rPr lang="en-US" sz="120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and</a:t>
            </a:r>
            <a:r>
              <a:rPr lang="en-US" sz="120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losartan</a:t>
            </a:r>
            <a:r>
              <a:rPr lang="en-US" sz="120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(21.4%;</a:t>
            </a:r>
            <a:r>
              <a:rPr lang="en-US" sz="120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P&lt;0.0001)</a:t>
            </a:r>
            <a:r>
              <a:rPr lang="en-US" sz="120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significantly</a:t>
            </a:r>
            <a:r>
              <a:rPr lang="en-US" sz="120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0E3713"/>
                </a:solidFill>
                <a:latin typeface="Arial"/>
                <a:cs typeface="Arial"/>
              </a:rPr>
              <a:t>reduced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mean</a:t>
            </a:r>
            <a:r>
              <a:rPr lang="en-US" sz="120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UPC</a:t>
            </a:r>
            <a:r>
              <a:rPr lang="en-US" sz="120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at</a:t>
            </a:r>
            <a:r>
              <a:rPr lang="en-US" sz="120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0E3713"/>
                </a:solidFill>
                <a:latin typeface="Arial"/>
                <a:cs typeface="Arial"/>
              </a:rPr>
              <a:t>52</a:t>
            </a:r>
            <a:r>
              <a:rPr lang="en-US" sz="1200" spc="-10" dirty="0">
                <a:solidFill>
                  <a:srgbClr val="0E3713"/>
                </a:solidFill>
                <a:latin typeface="Arial"/>
                <a:cs typeface="Arial"/>
              </a:rPr>
              <a:t> weeks</a:t>
            </a:r>
            <a:r>
              <a:rPr lang="en-US" sz="1200" spc="-15" baseline="2645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lang="en-US" sz="1200" baseline="26455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E64C4-0DD1-B428-2DB6-1B67F8146A60}"/>
              </a:ext>
            </a:extLst>
          </p:cNvPr>
          <p:cNvSpPr txBox="1"/>
          <p:nvPr/>
        </p:nvSpPr>
        <p:spPr>
          <a:xfrm>
            <a:off x="704732" y="2600784"/>
            <a:ext cx="25884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The</a:t>
            </a:r>
            <a:r>
              <a:rPr lang="en-US" sz="160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reduction</a:t>
            </a:r>
            <a:r>
              <a:rPr lang="en-US" sz="160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lang="en-US" sz="160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UPC</a:t>
            </a:r>
            <a:r>
              <a:rPr lang="en-US" sz="160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from</a:t>
            </a:r>
            <a:r>
              <a:rPr lang="en-US" sz="160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baseline</a:t>
            </a:r>
            <a:r>
              <a:rPr lang="en-US" sz="160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was</a:t>
            </a:r>
            <a:r>
              <a:rPr lang="en-US" sz="160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greater</a:t>
            </a:r>
            <a:r>
              <a:rPr lang="en-US" sz="160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lang="en-US" sz="160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telmisartan</a:t>
            </a:r>
            <a:r>
              <a:rPr lang="en-US" sz="160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vs</a:t>
            </a:r>
            <a:r>
              <a:rPr lang="en-US" sz="160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E3713"/>
                </a:solidFill>
                <a:latin typeface="Arial"/>
                <a:cs typeface="Arial"/>
              </a:rPr>
              <a:t>losartan</a:t>
            </a:r>
            <a:r>
              <a:rPr lang="en-US" sz="160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0E3713"/>
                </a:solidFill>
                <a:latin typeface="Arial"/>
                <a:cs typeface="Arial"/>
              </a:rPr>
              <a:t>(P=0.03)</a:t>
            </a:r>
            <a:r>
              <a:rPr lang="en-US" sz="1200" spc="-15" baseline="2645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lang="en-US" sz="16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1966" y="3595739"/>
            <a:ext cx="68673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22960">
              <a:spcBef>
                <a:spcPts val="95"/>
              </a:spcBef>
            </a:pPr>
            <a:r>
              <a:rPr kern="0" dirty="0">
                <a:solidFill>
                  <a:srgbClr val="1781BF"/>
                </a:solidFill>
                <a:latin typeface="Arial"/>
                <a:cs typeface="Arial"/>
              </a:rPr>
              <a:t>New</a:t>
            </a:r>
            <a:r>
              <a:rPr kern="0" spc="-110" dirty="0">
                <a:solidFill>
                  <a:srgbClr val="1781BF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1781BF"/>
                </a:solidFill>
                <a:latin typeface="Arial"/>
                <a:cs typeface="Arial"/>
              </a:rPr>
              <a:t>Onset</a:t>
            </a:r>
            <a:r>
              <a:rPr kern="0" spc="-105" dirty="0">
                <a:solidFill>
                  <a:srgbClr val="1781BF"/>
                </a:solidFill>
                <a:latin typeface="Arial"/>
                <a:cs typeface="Arial"/>
              </a:rPr>
              <a:t> </a:t>
            </a:r>
            <a:r>
              <a:rPr kern="0" spc="-25" dirty="0">
                <a:solidFill>
                  <a:srgbClr val="1781BF"/>
                </a:solidFill>
                <a:latin typeface="Arial"/>
                <a:cs typeface="Arial"/>
              </a:rPr>
              <a:t>of </a:t>
            </a:r>
            <a:r>
              <a:rPr kern="0" dirty="0">
                <a:solidFill>
                  <a:srgbClr val="1781BF"/>
                </a:solidFill>
                <a:latin typeface="Arial"/>
                <a:cs typeface="Arial"/>
              </a:rPr>
              <a:t>Diabetes</a:t>
            </a:r>
            <a:r>
              <a:rPr kern="0" spc="-165" dirty="0">
                <a:solidFill>
                  <a:srgbClr val="1781BF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rgbClr val="1781BF"/>
                </a:solidFill>
                <a:latin typeface="Arial"/>
                <a:cs typeface="Arial"/>
              </a:rPr>
              <a:t>Reduction</a:t>
            </a:r>
            <a:endParaRPr kern="0" dirty="0">
              <a:solidFill>
                <a:srgbClr val="1781BF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56154" y="6283697"/>
            <a:ext cx="9084922" cy="542810"/>
            <a:chOff x="32153" y="6283697"/>
            <a:chExt cx="9084922" cy="5428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0883" y="6283697"/>
              <a:ext cx="1536192" cy="5428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53" y="6283697"/>
              <a:ext cx="1368298" cy="54281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 idx="4294967295"/>
          </p:nvPr>
        </p:nvSpPr>
        <p:spPr>
          <a:xfrm>
            <a:off x="-640080" y="3268698"/>
            <a:ext cx="120935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5690" marR="5080" indent="-198120">
              <a:spcBef>
                <a:spcPts val="100"/>
              </a:spcBef>
            </a:pPr>
            <a:r>
              <a:rPr sz="2000" spc="-10" dirty="0"/>
              <a:t>ANTIHYPERTENSIVE </a:t>
            </a:r>
            <a:r>
              <a:rPr sz="2000" dirty="0"/>
              <a:t>BEYOND</a:t>
            </a:r>
            <a:r>
              <a:rPr sz="2000" spc="-25" dirty="0"/>
              <a:t> </a:t>
            </a:r>
            <a:r>
              <a:rPr sz="2000" spc="-10" dirty="0"/>
              <a:t>BENEFITS</a:t>
            </a:r>
            <a:r>
              <a:rPr lang="en-US" sz="2000" spc="-10" dirty="0"/>
              <a:t>:</a:t>
            </a:r>
            <a:endParaRPr sz="2000" spc="-1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965BB-4C20-5FE4-8AF2-35C8B6B766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77" b="65421" l="23443" r="78352">
                        <a14:foregroundMark x1="39200" y1="64074" x2="39200" y2="64074"/>
                        <a14:foregroundMark x1="42000" y1="64167" x2="42000" y2="64167"/>
                      </a14:backgroundRemoval>
                    </a14:imgEffect>
                  </a14:imgLayer>
                </a14:imgProps>
              </a:ext>
            </a:extLst>
          </a:blip>
          <a:srcRect l="16580" t="9346" r="14784" b="28348"/>
          <a:stretch/>
        </p:blipFill>
        <p:spPr>
          <a:xfrm>
            <a:off x="2072640" y="2429921"/>
            <a:ext cx="2038119" cy="199815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33400" y="465708"/>
            <a:ext cx="11125200" cy="624338"/>
          </a:xfrm>
          <a:prstGeom prst="rect">
            <a:avLst/>
          </a:prstGeom>
        </p:spPr>
        <p:txBody>
          <a:bodyPr vert="horz" wrap="square" lIns="0" tIns="303276" rIns="0" bIns="0" rtlCol="0">
            <a:spAutoFit/>
          </a:bodyPr>
          <a:lstStyle/>
          <a:p>
            <a:pPr marL="38100" marR="30480">
              <a:lnSpc>
                <a:spcPts val="2690"/>
              </a:lnSpc>
              <a:spcBef>
                <a:spcPts val="750"/>
              </a:spcBef>
            </a:pPr>
            <a:r>
              <a:rPr sz="2000" b="0" dirty="0"/>
              <a:t>Network</a:t>
            </a:r>
            <a:r>
              <a:rPr sz="2000" b="0" spc="5" dirty="0"/>
              <a:t> </a:t>
            </a:r>
            <a:r>
              <a:rPr sz="2000" b="0" dirty="0"/>
              <a:t>meta-analysis</a:t>
            </a:r>
            <a:r>
              <a:rPr sz="2000" b="0" spc="10" dirty="0"/>
              <a:t> </a:t>
            </a:r>
            <a:r>
              <a:rPr sz="2000" b="0" dirty="0"/>
              <a:t>demonstrated</a:t>
            </a:r>
            <a:r>
              <a:rPr sz="2000" b="0" spc="10" dirty="0"/>
              <a:t> </a:t>
            </a:r>
            <a:r>
              <a:rPr sz="2000" b="0" dirty="0"/>
              <a:t>that</a:t>
            </a:r>
            <a:r>
              <a:rPr sz="2000" b="0" spc="-90" dirty="0"/>
              <a:t> </a:t>
            </a:r>
            <a:r>
              <a:rPr sz="2000" b="0" spc="-20" dirty="0"/>
              <a:t>ARBs </a:t>
            </a:r>
            <a:r>
              <a:rPr sz="2000" b="0" dirty="0"/>
              <a:t>are effective</a:t>
            </a:r>
            <a:r>
              <a:rPr sz="2000" b="0" spc="10" dirty="0"/>
              <a:t> </a:t>
            </a:r>
            <a:r>
              <a:rPr sz="2000" b="0" dirty="0"/>
              <a:t>at reducing</a:t>
            </a:r>
            <a:r>
              <a:rPr sz="2000" b="0" spc="15" dirty="0"/>
              <a:t> </a:t>
            </a:r>
            <a:r>
              <a:rPr sz="2000" b="0" dirty="0"/>
              <a:t>new-onset</a:t>
            </a:r>
            <a:r>
              <a:rPr sz="2000" b="0" spc="20" dirty="0"/>
              <a:t> </a:t>
            </a:r>
            <a:r>
              <a:rPr sz="2000" b="0" spc="-10" dirty="0"/>
              <a:t>diabetes</a:t>
            </a:r>
            <a:r>
              <a:rPr sz="2000" b="0" spc="-15" baseline="25525" dirty="0"/>
              <a:t>1</a:t>
            </a:r>
            <a:endParaRPr sz="2000" b="0" baseline="25525" dirty="0"/>
          </a:p>
        </p:txBody>
      </p:sp>
      <p:sp>
        <p:nvSpPr>
          <p:cNvPr id="7" name="object 7"/>
          <p:cNvSpPr txBox="1"/>
          <p:nvPr/>
        </p:nvSpPr>
        <p:spPr>
          <a:xfrm>
            <a:off x="1955166" y="1076946"/>
            <a:ext cx="8526145" cy="46487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9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2700" algn="ctr"/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Comparison</a:t>
            </a:r>
            <a:r>
              <a:rPr sz="14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antihypertensive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regimens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vs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initial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diuretic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from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22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trials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(n=143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153)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7E8503-DB19-D600-6D9B-5AE893F2EC65}"/>
              </a:ext>
            </a:extLst>
          </p:cNvPr>
          <p:cNvGrpSpPr/>
          <p:nvPr/>
        </p:nvGrpSpPr>
        <p:grpSpPr>
          <a:xfrm>
            <a:off x="2750835" y="1629091"/>
            <a:ext cx="7188962" cy="3592018"/>
            <a:chOff x="2535682" y="1771395"/>
            <a:chExt cx="7188962" cy="3592018"/>
          </a:xfrm>
        </p:grpSpPr>
        <p:grpSp>
          <p:nvGrpSpPr>
            <p:cNvPr id="8" name="object 8"/>
            <p:cNvGrpSpPr/>
            <p:nvPr/>
          </p:nvGrpSpPr>
          <p:grpSpPr>
            <a:xfrm>
              <a:off x="4199890" y="1771395"/>
              <a:ext cx="2070735" cy="3102610"/>
              <a:chOff x="2675889" y="1771395"/>
              <a:chExt cx="2070735" cy="310261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2675889" y="2527426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01" y="0"/>
                    </a:lnTo>
                  </a:path>
                </a:pathLst>
              </a:custGeom>
              <a:ln w="19050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2866262" y="1771395"/>
                <a:ext cx="1874520" cy="3102610"/>
              </a:xfrm>
              <a:custGeom>
                <a:avLst/>
                <a:gdLst/>
                <a:ahLst/>
                <a:cxnLst/>
                <a:rect l="l" t="t" r="r" b="b"/>
                <a:pathLst>
                  <a:path w="1874520" h="3102610">
                    <a:moveTo>
                      <a:pt x="1421638" y="0"/>
                    </a:moveTo>
                    <a:lnTo>
                      <a:pt x="1421638" y="3098927"/>
                    </a:lnTo>
                  </a:path>
                  <a:path w="1874520" h="3102610">
                    <a:moveTo>
                      <a:pt x="0" y="3035554"/>
                    </a:moveTo>
                    <a:lnTo>
                      <a:pt x="1874012" y="3035554"/>
                    </a:lnTo>
                  </a:path>
                  <a:path w="1874520" h="3102610">
                    <a:moveTo>
                      <a:pt x="1874012" y="3032252"/>
                    </a:moveTo>
                    <a:lnTo>
                      <a:pt x="1874012" y="3098927"/>
                    </a:lnTo>
                  </a:path>
                  <a:path w="1874520" h="3102610">
                    <a:moveTo>
                      <a:pt x="1208786" y="3035554"/>
                    </a:moveTo>
                    <a:lnTo>
                      <a:pt x="1208786" y="3102229"/>
                    </a:lnTo>
                  </a:path>
                  <a:path w="1874520" h="3102610">
                    <a:moveTo>
                      <a:pt x="692023" y="3032252"/>
                    </a:moveTo>
                    <a:lnTo>
                      <a:pt x="692023" y="3098927"/>
                    </a:lnTo>
                  </a:path>
                  <a:path w="1874520" h="3102610">
                    <a:moveTo>
                      <a:pt x="0" y="3032252"/>
                    </a:moveTo>
                    <a:lnTo>
                      <a:pt x="0" y="3098927"/>
                    </a:lnTo>
                  </a:path>
                </a:pathLst>
              </a:custGeom>
              <a:ln w="12700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1" name="object 11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21225" y="4544060"/>
                <a:ext cx="133350" cy="133350"/>
              </a:xfrm>
              <a:prstGeom prst="rect">
                <a:avLst/>
              </a:prstGeom>
            </p:spPr>
          </p:pic>
          <p:pic>
            <p:nvPicPr>
              <p:cNvPr id="12" name="object 1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7745" y="2459862"/>
                <a:ext cx="127127" cy="127000"/>
              </a:xfrm>
              <a:prstGeom prst="rect">
                <a:avLst/>
              </a:prstGeom>
            </p:spPr>
          </p:pic>
          <p:sp>
            <p:nvSpPr>
              <p:cNvPr id="13" name="object 13"/>
              <p:cNvSpPr/>
              <p:nvPr/>
            </p:nvSpPr>
            <p:spPr>
              <a:xfrm>
                <a:off x="3115309" y="2920491"/>
                <a:ext cx="1374140" cy="1289685"/>
              </a:xfrm>
              <a:custGeom>
                <a:avLst/>
                <a:gdLst/>
                <a:ahLst/>
                <a:cxnLst/>
                <a:rect l="l" t="t" r="r" b="b"/>
                <a:pathLst>
                  <a:path w="1374139" h="1289685">
                    <a:moveTo>
                      <a:pt x="594487" y="1289685"/>
                    </a:moveTo>
                    <a:lnTo>
                      <a:pt x="1373759" y="1289685"/>
                    </a:lnTo>
                  </a:path>
                  <a:path w="1374139" h="1289685">
                    <a:moveTo>
                      <a:pt x="229362" y="796671"/>
                    </a:moveTo>
                    <a:lnTo>
                      <a:pt x="1078864" y="796671"/>
                    </a:lnTo>
                  </a:path>
                  <a:path w="1374139" h="1289685">
                    <a:moveTo>
                      <a:pt x="194437" y="403987"/>
                    </a:moveTo>
                    <a:lnTo>
                      <a:pt x="957326" y="403987"/>
                    </a:lnTo>
                  </a:path>
                  <a:path w="1374139" h="1289685">
                    <a:moveTo>
                      <a:pt x="0" y="0"/>
                    </a:moveTo>
                    <a:lnTo>
                      <a:pt x="710564" y="0"/>
                    </a:lnTo>
                  </a:path>
                </a:pathLst>
              </a:custGeom>
              <a:ln w="19050">
                <a:solidFill>
                  <a:srgbClr val="1B6A24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4" name="object 1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00272" y="3649598"/>
                <a:ext cx="135127" cy="135127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76497" y="4114038"/>
                <a:ext cx="192277" cy="192405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95471" y="2852927"/>
                <a:ext cx="135127" cy="135255"/>
              </a:xfrm>
              <a:prstGeom prst="rect">
                <a:avLst/>
              </a:prstGeom>
            </p:spPr>
          </p:pic>
          <p:pic>
            <p:nvPicPr>
              <p:cNvPr id="17" name="object 17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96766" y="3228339"/>
                <a:ext cx="192405" cy="192405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4203192" y="4881117"/>
              <a:ext cx="37211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0.05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888229" y="4838903"/>
              <a:ext cx="1576070" cy="524510"/>
            </a:xfrm>
            <a:prstGeom prst="rect">
              <a:avLst/>
            </a:prstGeom>
          </p:spPr>
          <p:txBody>
            <a:bodyPr vert="horz" wrap="square" lIns="0" tIns="48894" rIns="0" bIns="0" rtlCol="0">
              <a:spAutoFit/>
            </a:bodyPr>
            <a:lstStyle/>
            <a:p>
              <a:pPr marL="12700">
                <a:spcBef>
                  <a:spcPts val="384"/>
                </a:spcBef>
                <a:tabLst>
                  <a:tab pos="523875" algn="l"/>
                  <a:tab pos="1216025" algn="l"/>
                </a:tabLst>
              </a:pP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0.70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0.90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1.26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797560">
                <a:spcBef>
                  <a:spcPts val="280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OR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535683" y="2402077"/>
              <a:ext cx="40957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ARB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535682" y="2789174"/>
              <a:ext cx="10642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ACE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inhibitor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535682" y="3199383"/>
              <a:ext cx="4000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CCB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535682" y="3587496"/>
              <a:ext cx="66802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Placebo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536445" y="4082288"/>
              <a:ext cx="749935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β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blocker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535682" y="4485385"/>
              <a:ext cx="6286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Diuretic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9024366" y="2402077"/>
              <a:ext cx="67310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&lt;0.0001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9024366" y="2785872"/>
              <a:ext cx="67310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&lt;0.0001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9225026" y="3194812"/>
              <a:ext cx="47053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0.002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9225026" y="3594608"/>
              <a:ext cx="470534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0.009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7254494" y="4082034"/>
              <a:ext cx="2470150" cy="8782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33655" algn="r">
                <a:spcBef>
                  <a:spcPts val="95"/>
                </a:spcBef>
                <a:tabLst>
                  <a:tab pos="2068830" algn="l"/>
                </a:tabLst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0.90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(0.75–1.09)</a:t>
              </a: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4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0.30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>
                <a:spcBef>
                  <a:spcPts val="35"/>
                </a:spcBef>
              </a:pPr>
              <a:endParaRPr sz="12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5080" algn="r">
                <a:spcBef>
                  <a:spcPts val="5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Referent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38100" algn="r">
                <a:spcBef>
                  <a:spcPts val="200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Incoherence=0.000017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7254494" y="1981962"/>
              <a:ext cx="104140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OR</a:t>
              </a:r>
              <a:r>
                <a:rPr sz="1400" b="1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(95%</a:t>
              </a:r>
              <a:r>
                <a:rPr sz="1400" b="1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25" dirty="0">
                  <a:solidFill>
                    <a:srgbClr val="0E3713"/>
                  </a:solidFill>
                  <a:latin typeface="Arial"/>
                  <a:cs typeface="Arial"/>
                </a:rPr>
                <a:t>CI)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9078976" y="1987804"/>
              <a:ext cx="64516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b="1" kern="0" dirty="0">
                  <a:solidFill>
                    <a:srgbClr val="0E3713"/>
                  </a:solidFill>
                  <a:latin typeface="Arial"/>
                  <a:cs typeface="Arial"/>
                </a:rPr>
                <a:t>P</a:t>
              </a:r>
              <a:r>
                <a:rPr sz="1400" b="1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value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7254494" y="2402077"/>
              <a:ext cx="13271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0.57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(0.46–0.72)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7254494" y="2785872"/>
              <a:ext cx="13271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0.67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(0.56–0.80)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7254494" y="3194812"/>
              <a:ext cx="13271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0.75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(0.62–0.90)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7254494" y="3594608"/>
              <a:ext cx="132715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400" kern="0" dirty="0">
                  <a:solidFill>
                    <a:srgbClr val="0E3713"/>
                  </a:solidFill>
                  <a:latin typeface="Arial"/>
                  <a:cs typeface="Arial"/>
                </a:rPr>
                <a:t>0.77</a:t>
              </a:r>
              <a:r>
                <a:rPr sz="14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(0.63–0.94)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235999" y="6045025"/>
            <a:ext cx="5524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Circle</a:t>
            </a:r>
            <a:r>
              <a:rPr sz="10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size</a:t>
            </a:r>
            <a:r>
              <a:rPr sz="10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is</a:t>
            </a:r>
            <a:r>
              <a:rPr sz="10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proportional to</a:t>
            </a:r>
            <a:r>
              <a:rPr sz="10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10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number</a:t>
            </a:r>
            <a:r>
              <a:rPr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10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10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who</a:t>
            </a:r>
            <a:r>
              <a:rPr sz="10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developed</a:t>
            </a:r>
            <a:r>
              <a:rPr sz="10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rgbClr val="080808"/>
                </a:solidFill>
                <a:latin typeface="Arial"/>
                <a:cs typeface="Arial"/>
              </a:rPr>
              <a:t>incident </a:t>
            </a:r>
            <a:r>
              <a:rPr sz="1000" kern="0" spc="-10" dirty="0">
                <a:solidFill>
                  <a:srgbClr val="080808"/>
                </a:solidFill>
                <a:latin typeface="Arial"/>
                <a:cs typeface="Arial"/>
              </a:rPr>
              <a:t>diabetes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243723" y="6120687"/>
            <a:ext cx="1213485" cy="207645"/>
          </a:xfrm>
          <a:custGeom>
            <a:avLst/>
            <a:gdLst/>
            <a:ahLst/>
            <a:cxnLst/>
            <a:rect l="l" t="t" r="r" b="b"/>
            <a:pathLst>
              <a:path w="1213484" h="207645">
                <a:moveTo>
                  <a:pt x="1212926" y="0"/>
                </a:moveTo>
                <a:lnTo>
                  <a:pt x="0" y="0"/>
                </a:lnTo>
                <a:lnTo>
                  <a:pt x="0" y="207636"/>
                </a:lnTo>
                <a:lnTo>
                  <a:pt x="1212926" y="207636"/>
                </a:lnTo>
                <a:lnTo>
                  <a:pt x="1212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23E6B1-D095-BF88-2C6F-8FE904B5F310}"/>
              </a:ext>
            </a:extLst>
          </p:cNvPr>
          <p:cNvSpPr txBox="1"/>
          <p:nvPr/>
        </p:nvSpPr>
        <p:spPr>
          <a:xfrm>
            <a:off x="383936" y="64717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1. Elliott WJ, Meyer PM. Incident diabetes in clinical trials of antihypertensive drugs: a network meta-analysis [published correction appears in Lancet. 2007 May 5;369(9572):1518]. Lancet. 2007;369(9557):201-207.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B11D68E6-D5B9-7FFA-A45A-CBACEAF2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5A48FA-F4DE-AA29-E5CE-13482DEE21A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BB4F0225-F350-EB5D-6D10-44D7BE81B4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803F166-2E89-E9A8-0525-E4030CD848A7}"/>
              </a:ext>
            </a:extLst>
          </p:cNvPr>
          <p:cNvSpPr txBox="1"/>
          <p:nvPr/>
        </p:nvSpPr>
        <p:spPr>
          <a:xfrm>
            <a:off x="2054566" y="5241861"/>
            <a:ext cx="8850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marR="425450" lvl="0" indent="-60960" algn="ctr" defTabSz="914400" eaLnBrk="1" fontAlgn="auto" latinLnBrk="0" hangingPunct="1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diuretic</a:t>
            </a:r>
            <a:r>
              <a:rPr kumimoji="0" lang="en-US" sz="1400" b="0" i="0" u="none" strike="noStrike" kern="0" cap="none" spc="-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regimen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lang="en-US" sz="1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reference,</a:t>
            </a:r>
            <a:r>
              <a:rPr kumimoji="0" lang="en-US" sz="1400" b="0" i="0" u="none" strike="noStrike" kern="0" cap="none" spc="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this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meta-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analysis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showed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lang="en-US" sz="1400" b="0" i="0" u="none" strike="noStrike" kern="0" cap="none" spc="-8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ARBs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400" b="0" i="0" u="none" strike="noStrike" kern="0" cap="none" spc="-9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ACE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inhibitors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antihypertensive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agents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least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associated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4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incident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diabetes</a:t>
            </a:r>
            <a:r>
              <a:rPr kumimoji="0" lang="en-US" sz="1400" b="0" i="0" u="none" strike="noStrike" kern="0" cap="none" spc="-15" normalizeH="0" baseline="26455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lang="en-US" sz="1400" b="0" i="0" u="none" strike="noStrike" kern="0" cap="none" spc="0" normalizeH="0" baseline="26455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85808" y="224145"/>
            <a:ext cx="9796338" cy="996683"/>
          </a:xfrm>
          <a:prstGeom prst="rect">
            <a:avLst/>
          </a:prstGeom>
        </p:spPr>
        <p:txBody>
          <a:bodyPr vert="horz" wrap="square" lIns="0" tIns="377444" rIns="0" bIns="0" rtlCol="0">
            <a:spAutoFit/>
          </a:bodyPr>
          <a:lstStyle/>
          <a:p>
            <a:pPr marL="38100" marR="30480">
              <a:lnSpc>
                <a:spcPts val="2400"/>
              </a:lnSpc>
              <a:spcBef>
                <a:spcPts val="680"/>
              </a:spcBef>
            </a:pPr>
            <a:r>
              <a:rPr sz="2000" b="0" dirty="0"/>
              <a:t>TRANSCEND</a:t>
            </a:r>
            <a:r>
              <a:rPr sz="2000" b="0" spc="-25" dirty="0"/>
              <a:t> </a:t>
            </a:r>
            <a:r>
              <a:rPr sz="2000" b="0" dirty="0"/>
              <a:t>and</a:t>
            </a:r>
            <a:r>
              <a:rPr sz="2000" b="0" spc="-30" dirty="0"/>
              <a:t> </a:t>
            </a:r>
            <a:r>
              <a:rPr sz="2000" b="0" dirty="0"/>
              <a:t>PRoFESS</a:t>
            </a:r>
            <a:r>
              <a:rPr sz="2000" b="0" spc="-15" dirty="0"/>
              <a:t> </a:t>
            </a:r>
            <a:r>
              <a:rPr sz="2000" b="0" dirty="0"/>
              <a:t>trials</a:t>
            </a:r>
            <a:r>
              <a:rPr sz="2000" b="0" spc="-10" dirty="0"/>
              <a:t> </a:t>
            </a:r>
            <a:r>
              <a:rPr sz="2000" b="0" dirty="0"/>
              <a:t>demonstrated</a:t>
            </a:r>
            <a:r>
              <a:rPr sz="2000" b="0" spc="-5" dirty="0"/>
              <a:t> </a:t>
            </a:r>
            <a:r>
              <a:rPr sz="2000" b="0" spc="-25" dirty="0"/>
              <a:t>the </a:t>
            </a:r>
            <a:r>
              <a:rPr sz="2000" b="0" dirty="0"/>
              <a:t>trend</a:t>
            </a:r>
            <a:r>
              <a:rPr sz="2000" b="0" spc="-10" dirty="0"/>
              <a:t> </a:t>
            </a:r>
            <a:r>
              <a:rPr sz="2000" b="0" dirty="0"/>
              <a:t>of</a:t>
            </a:r>
            <a:r>
              <a:rPr sz="2000" b="0" spc="10" dirty="0"/>
              <a:t> </a:t>
            </a:r>
            <a:r>
              <a:rPr lang="en-US" sz="2000" b="0" dirty="0"/>
              <a:t>MICARDIS® (telmisartan)</a:t>
            </a:r>
            <a:r>
              <a:rPr sz="2000" b="0" dirty="0"/>
              <a:t> to</a:t>
            </a:r>
            <a:r>
              <a:rPr sz="2000" b="0" spc="10" dirty="0"/>
              <a:t> </a:t>
            </a:r>
            <a:r>
              <a:rPr sz="2000" b="0" dirty="0"/>
              <a:t>reduce</a:t>
            </a:r>
            <a:r>
              <a:rPr sz="2000" b="0" spc="10" dirty="0"/>
              <a:t> </a:t>
            </a:r>
            <a:r>
              <a:rPr sz="2000" b="0" spc="-10" dirty="0"/>
              <a:t>new-</a:t>
            </a:r>
            <a:r>
              <a:rPr sz="2000" b="0" dirty="0"/>
              <a:t>onset</a:t>
            </a:r>
            <a:r>
              <a:rPr sz="2000" b="0" spc="-5" dirty="0"/>
              <a:t> </a:t>
            </a:r>
            <a:r>
              <a:rPr sz="2000" b="0" spc="-10" dirty="0"/>
              <a:t>diabetes</a:t>
            </a:r>
            <a:r>
              <a:rPr sz="2000" b="0" spc="-15" baseline="25252" dirty="0"/>
              <a:t>1,2</a:t>
            </a:r>
            <a:endParaRPr sz="2000" b="0" baseline="25252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90C63F-6EB5-7091-F09F-5106C21D9E8E}"/>
              </a:ext>
            </a:extLst>
          </p:cNvPr>
          <p:cNvGrpSpPr/>
          <p:nvPr/>
        </p:nvGrpSpPr>
        <p:grpSpPr>
          <a:xfrm>
            <a:off x="891329" y="1448277"/>
            <a:ext cx="4045108" cy="3765860"/>
            <a:chOff x="1916398" y="1370781"/>
            <a:chExt cx="4045108" cy="3765860"/>
          </a:xfrm>
        </p:grpSpPr>
        <p:sp>
          <p:nvSpPr>
            <p:cNvPr id="4" name="object 4"/>
            <p:cNvSpPr/>
            <p:nvPr/>
          </p:nvSpPr>
          <p:spPr>
            <a:xfrm>
              <a:off x="2644902" y="2403348"/>
              <a:ext cx="3316604" cy="2265680"/>
            </a:xfrm>
            <a:custGeom>
              <a:avLst/>
              <a:gdLst/>
              <a:ahLst/>
              <a:cxnLst/>
              <a:rect l="l" t="t" r="r" b="b"/>
              <a:pathLst>
                <a:path w="3316604" h="2265679">
                  <a:moveTo>
                    <a:pt x="60959" y="2212085"/>
                  </a:moveTo>
                  <a:lnTo>
                    <a:pt x="60959" y="0"/>
                  </a:lnTo>
                </a:path>
                <a:path w="3316604" h="2265679">
                  <a:moveTo>
                    <a:pt x="0" y="2212085"/>
                  </a:moveTo>
                  <a:lnTo>
                    <a:pt x="60959" y="2212085"/>
                  </a:lnTo>
                </a:path>
                <a:path w="3316604" h="2265679">
                  <a:moveTo>
                    <a:pt x="0" y="1474470"/>
                  </a:moveTo>
                  <a:lnTo>
                    <a:pt x="60959" y="1474470"/>
                  </a:lnTo>
                </a:path>
                <a:path w="3316604" h="2265679">
                  <a:moveTo>
                    <a:pt x="0" y="737615"/>
                  </a:moveTo>
                  <a:lnTo>
                    <a:pt x="60959" y="737615"/>
                  </a:lnTo>
                </a:path>
                <a:path w="3316604" h="2265679">
                  <a:moveTo>
                    <a:pt x="0" y="0"/>
                  </a:moveTo>
                  <a:lnTo>
                    <a:pt x="60959" y="0"/>
                  </a:lnTo>
                </a:path>
                <a:path w="3316604" h="2265679">
                  <a:moveTo>
                    <a:pt x="60959" y="2212085"/>
                  </a:moveTo>
                  <a:lnTo>
                    <a:pt x="3316224" y="2212085"/>
                  </a:lnTo>
                </a:path>
                <a:path w="3316604" h="2265679">
                  <a:moveTo>
                    <a:pt x="60959" y="2212085"/>
                  </a:moveTo>
                  <a:lnTo>
                    <a:pt x="60959" y="2265426"/>
                  </a:lnTo>
                </a:path>
                <a:path w="3316604" h="2265679">
                  <a:moveTo>
                    <a:pt x="1688591" y="2212085"/>
                  </a:moveTo>
                  <a:lnTo>
                    <a:pt x="1688591" y="2265426"/>
                  </a:lnTo>
                </a:path>
                <a:path w="3316604" h="2265679">
                  <a:moveTo>
                    <a:pt x="3316224" y="2212085"/>
                  </a:moveTo>
                  <a:lnTo>
                    <a:pt x="3316224" y="2265426"/>
                  </a:lnTo>
                </a:path>
              </a:pathLst>
            </a:custGeom>
            <a:ln w="9144">
              <a:solidFill>
                <a:srgbClr val="9ECF9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194305" y="2993136"/>
              <a:ext cx="650875" cy="262251"/>
            </a:xfrm>
            <a:prstGeom prst="rect">
              <a:avLst/>
            </a:prstGeom>
            <a:solidFill>
              <a:srgbClr val="6CC049"/>
            </a:solidFill>
          </p:spPr>
          <p:txBody>
            <a:bodyPr vert="horz" wrap="square" lIns="0" tIns="76835" rIns="0" bIns="0" rtlCol="0">
              <a:spAutoFit/>
            </a:bodyPr>
            <a:lstStyle/>
            <a:p>
              <a:pPr marL="135890">
                <a:spcBef>
                  <a:spcPts val="605"/>
                </a:spcBef>
              </a:pPr>
              <a:r>
                <a:rPr sz="12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11.0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821936" y="2727961"/>
              <a:ext cx="650875" cy="214160"/>
            </a:xfrm>
            <a:prstGeom prst="rect">
              <a:avLst/>
            </a:prstGeom>
            <a:solidFill>
              <a:srgbClr val="88959F"/>
            </a:solidFill>
          </p:spPr>
          <p:txBody>
            <a:bodyPr vert="horz" wrap="square" lIns="0" tIns="29209" rIns="0" bIns="0" rtlCol="0">
              <a:spAutoFit/>
            </a:bodyPr>
            <a:lstStyle/>
            <a:p>
              <a:pPr marL="127635">
                <a:spcBef>
                  <a:spcPts val="229"/>
                </a:spcBef>
              </a:pPr>
              <a:r>
                <a:rPr sz="12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12.8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405634" y="4463542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405634" y="3726435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292604" y="2989073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292604" y="2251711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15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042920" y="4693411"/>
              <a:ext cx="953769" cy="443230"/>
            </a:xfrm>
            <a:prstGeom prst="rect">
              <a:avLst/>
            </a:prstGeom>
          </p:spPr>
          <p:txBody>
            <a:bodyPr vert="horz" wrap="square" lIns="0" tIns="26669" rIns="0" bIns="0" rtlCol="0">
              <a:spAutoFit/>
            </a:bodyPr>
            <a:lstStyle/>
            <a:p>
              <a:pPr marL="118110" marR="5080" indent="-106045">
                <a:lnSpc>
                  <a:spcPts val="1610"/>
                </a:lnSpc>
                <a:spcBef>
                  <a:spcPts val="209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Telmisartan (n=2954)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776470" y="4693412"/>
              <a:ext cx="1130300" cy="437298"/>
            </a:xfrm>
            <a:prstGeom prst="rect">
              <a:avLst/>
            </a:prstGeom>
          </p:spPr>
          <p:txBody>
            <a:bodyPr vert="horz" wrap="square" lIns="0" tIns="26669" rIns="0" bIns="0" rtlCol="0">
              <a:spAutoFit/>
            </a:bodyPr>
            <a:lstStyle/>
            <a:p>
              <a:pPr marL="12700" marR="393065" indent="36830">
                <a:lnSpc>
                  <a:spcPts val="1610"/>
                </a:lnSpc>
                <a:spcBef>
                  <a:spcPts val="209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Placebo (n=2972)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916398" y="2534654"/>
              <a:ext cx="243656" cy="218249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870"/>
                </a:lnSpc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New</a:t>
              </a:r>
              <a:r>
                <a:rPr sz="16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onset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diabetes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119628" y="2330957"/>
              <a:ext cx="2356485" cy="181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HR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0.85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(0.71-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1.02);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P=0.081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1932432" y="1370781"/>
              <a:ext cx="3641090" cy="59695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spcBef>
                  <a:spcPts val="95"/>
                </a:spcBef>
              </a:pPr>
              <a:r>
                <a:rPr sz="1600" b="1" kern="0" spc="-10" dirty="0">
                  <a:solidFill>
                    <a:srgbClr val="6CC049"/>
                  </a:solidFill>
                  <a:latin typeface="Arial"/>
                  <a:cs typeface="Arial"/>
                </a:rPr>
                <a:t>TRANSCEND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8100">
                <a:spcBef>
                  <a:spcPts val="2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Patients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CAD,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PAD,</a:t>
              </a:r>
              <a:r>
                <a:rPr sz="11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cerebrovascular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8100"/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disease,</a:t>
              </a:r>
              <a:r>
                <a:rPr sz="1100" kern="0" spc="-6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or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diabetes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end-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organ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damage</a:t>
              </a:r>
              <a:r>
                <a:rPr sz="1100" kern="0" spc="-15" baseline="24691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100" kern="0" baseline="24691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EAE831D-445E-53E1-B876-BDA1F426AA03}"/>
              </a:ext>
            </a:extLst>
          </p:cNvPr>
          <p:cNvGrpSpPr/>
          <p:nvPr/>
        </p:nvGrpSpPr>
        <p:grpSpPr>
          <a:xfrm>
            <a:off x="7213583" y="1469384"/>
            <a:ext cx="4082320" cy="3750685"/>
            <a:chOff x="6373082" y="1385956"/>
            <a:chExt cx="4082320" cy="3750685"/>
          </a:xfrm>
        </p:grpSpPr>
        <p:sp>
          <p:nvSpPr>
            <p:cNvPr id="15" name="object 15"/>
            <p:cNvSpPr/>
            <p:nvPr/>
          </p:nvSpPr>
          <p:spPr>
            <a:xfrm>
              <a:off x="7026402" y="2401823"/>
              <a:ext cx="3429000" cy="2268220"/>
            </a:xfrm>
            <a:custGeom>
              <a:avLst/>
              <a:gdLst/>
              <a:ahLst/>
              <a:cxnLst/>
              <a:rect l="l" t="t" r="r" b="b"/>
              <a:pathLst>
                <a:path w="3429000" h="2268220">
                  <a:moveTo>
                    <a:pt x="60960" y="2213610"/>
                  </a:moveTo>
                  <a:lnTo>
                    <a:pt x="60960" y="0"/>
                  </a:lnTo>
                </a:path>
                <a:path w="3429000" h="2268220">
                  <a:moveTo>
                    <a:pt x="0" y="2213610"/>
                  </a:moveTo>
                  <a:lnTo>
                    <a:pt x="60960" y="2213610"/>
                  </a:lnTo>
                </a:path>
                <a:path w="3429000" h="2268220">
                  <a:moveTo>
                    <a:pt x="0" y="1770888"/>
                  </a:moveTo>
                  <a:lnTo>
                    <a:pt x="60960" y="1770888"/>
                  </a:lnTo>
                </a:path>
                <a:path w="3429000" h="2268220">
                  <a:moveTo>
                    <a:pt x="0" y="1328165"/>
                  </a:moveTo>
                  <a:lnTo>
                    <a:pt x="60960" y="1328165"/>
                  </a:lnTo>
                </a:path>
                <a:path w="3429000" h="2268220">
                  <a:moveTo>
                    <a:pt x="0" y="885443"/>
                  </a:moveTo>
                  <a:lnTo>
                    <a:pt x="60960" y="885443"/>
                  </a:lnTo>
                </a:path>
                <a:path w="3429000" h="2268220">
                  <a:moveTo>
                    <a:pt x="0" y="442722"/>
                  </a:moveTo>
                  <a:lnTo>
                    <a:pt x="60960" y="442722"/>
                  </a:lnTo>
                </a:path>
                <a:path w="3429000" h="2268220">
                  <a:moveTo>
                    <a:pt x="0" y="0"/>
                  </a:moveTo>
                  <a:lnTo>
                    <a:pt x="60960" y="0"/>
                  </a:lnTo>
                </a:path>
                <a:path w="3429000" h="2268220">
                  <a:moveTo>
                    <a:pt x="60960" y="2213610"/>
                  </a:moveTo>
                  <a:lnTo>
                    <a:pt x="3429000" y="2213610"/>
                  </a:lnTo>
                </a:path>
                <a:path w="3429000" h="2268220">
                  <a:moveTo>
                    <a:pt x="60960" y="2213610"/>
                  </a:moveTo>
                  <a:lnTo>
                    <a:pt x="60960" y="2267712"/>
                  </a:lnTo>
                </a:path>
                <a:path w="3429000" h="2268220">
                  <a:moveTo>
                    <a:pt x="1744979" y="2213610"/>
                  </a:moveTo>
                  <a:lnTo>
                    <a:pt x="1744979" y="2267712"/>
                  </a:lnTo>
                </a:path>
                <a:path w="3429000" h="2268220">
                  <a:moveTo>
                    <a:pt x="3429000" y="2213610"/>
                  </a:moveTo>
                  <a:lnTo>
                    <a:pt x="3429000" y="2267712"/>
                  </a:lnTo>
                </a:path>
              </a:pathLst>
            </a:custGeom>
            <a:ln w="9144">
              <a:solidFill>
                <a:srgbClr val="9ECF9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7592568" y="4084320"/>
              <a:ext cx="673735" cy="185948"/>
            </a:xfrm>
            <a:prstGeom prst="rect">
              <a:avLst/>
            </a:prstGeom>
            <a:solidFill>
              <a:srgbClr val="6CC049"/>
            </a:solidFill>
          </p:spPr>
          <p:txBody>
            <a:bodyPr vert="horz" wrap="square" lIns="0" tIns="1270" rIns="0" bIns="0" rtlCol="0">
              <a:spAutoFit/>
            </a:bodyPr>
            <a:lstStyle/>
            <a:p>
              <a:pPr marL="196215">
                <a:spcBef>
                  <a:spcPts val="10"/>
                </a:spcBef>
              </a:pPr>
              <a:r>
                <a:rPr sz="12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1.2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276589" y="3951732"/>
              <a:ext cx="673735" cy="196849"/>
            </a:xfrm>
            <a:prstGeom prst="rect">
              <a:avLst/>
            </a:prstGeom>
            <a:solidFill>
              <a:srgbClr val="88959F"/>
            </a:solidFill>
          </p:spPr>
          <p:txBody>
            <a:bodyPr vert="horz" wrap="square" lIns="0" tIns="12065" rIns="0" bIns="0" rtlCol="0">
              <a:spAutoFit/>
            </a:bodyPr>
            <a:lstStyle/>
            <a:p>
              <a:pPr marL="196215">
                <a:spcBef>
                  <a:spcPts val="95"/>
                </a:spcBef>
              </a:pPr>
              <a:r>
                <a:rPr sz="1200" kern="0" spc="-25" dirty="0">
                  <a:solidFill>
                    <a:srgbClr val="FFFFFF"/>
                  </a:solidFill>
                  <a:latin typeface="Arial"/>
                  <a:cs typeface="Arial"/>
                </a:rPr>
                <a:t>1.5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787389" y="4463542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6787389" y="4020821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787389" y="3578098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787389" y="3135376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3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787389" y="2692655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4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6787389" y="2249932"/>
              <a:ext cx="13906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5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7452868" y="4693411"/>
              <a:ext cx="953769" cy="443230"/>
            </a:xfrm>
            <a:prstGeom prst="rect">
              <a:avLst/>
            </a:prstGeom>
          </p:spPr>
          <p:txBody>
            <a:bodyPr vert="horz" wrap="square" lIns="0" tIns="26669" rIns="0" bIns="0" rtlCol="0">
              <a:spAutoFit/>
            </a:bodyPr>
            <a:lstStyle/>
            <a:p>
              <a:pPr marL="44450" marR="5080" indent="-32384">
                <a:lnSpc>
                  <a:spcPts val="1610"/>
                </a:lnSpc>
                <a:spcBef>
                  <a:spcPts val="209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Telmisartan (n=10,146)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9168639" y="4693411"/>
              <a:ext cx="1199515" cy="437298"/>
            </a:xfrm>
            <a:prstGeom prst="rect">
              <a:avLst/>
            </a:prstGeom>
          </p:spPr>
          <p:txBody>
            <a:bodyPr vert="horz" wrap="square" lIns="0" tIns="26669" rIns="0" bIns="0" rtlCol="0">
              <a:spAutoFit/>
            </a:bodyPr>
            <a:lstStyle/>
            <a:p>
              <a:pPr marL="12700" marR="314325" indent="111125">
                <a:lnSpc>
                  <a:spcPts val="1610"/>
                </a:lnSpc>
                <a:spcBef>
                  <a:spcPts val="209"/>
                </a:spcBef>
              </a:pPr>
              <a:r>
                <a:rPr sz="14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Placebo (n=10,186)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7616952" y="3619500"/>
              <a:ext cx="2256790" cy="181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HR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0.82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(0.65-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1.04);</a:t>
              </a:r>
              <a:r>
                <a:rPr sz="1100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P=0.10</a:t>
              </a:r>
              <a:endParaRPr sz="11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415063" y="1385956"/>
              <a:ext cx="3933190" cy="59695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spcBef>
                  <a:spcPts val="95"/>
                </a:spcBef>
              </a:pPr>
              <a:r>
                <a:rPr sz="1600" b="1" kern="0" spc="-10" dirty="0">
                  <a:solidFill>
                    <a:srgbClr val="6CC049"/>
                  </a:solidFill>
                  <a:latin typeface="Arial"/>
                  <a:cs typeface="Arial"/>
                </a:rPr>
                <a:t>PRoFESS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8100" marR="30480">
                <a:spcBef>
                  <a:spcPts val="20"/>
                </a:spcBef>
              </a:pP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Patients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ischemic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stroke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in</a:t>
              </a:r>
              <a:r>
                <a:rPr sz="1100" kern="0" spc="-4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previous</a:t>
              </a:r>
              <a:r>
                <a:rPr sz="1100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90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days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or</a:t>
              </a:r>
              <a:r>
                <a:rPr sz="11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120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days</a:t>
              </a:r>
              <a:r>
                <a:rPr sz="1100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sz="11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≥2</a:t>
              </a:r>
              <a:r>
                <a:rPr sz="1100" kern="0" spc="-3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additional</a:t>
              </a:r>
              <a:r>
                <a:rPr sz="11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rgbClr val="0E3713"/>
                  </a:solidFill>
                  <a:latin typeface="Arial"/>
                  <a:cs typeface="Arial"/>
                </a:rPr>
                <a:t>risk</a:t>
              </a:r>
              <a:r>
                <a:rPr sz="11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1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factors</a:t>
              </a:r>
              <a:r>
                <a:rPr sz="1100" kern="0" spc="-15" baseline="24691" dirty="0">
                  <a:solidFill>
                    <a:srgbClr val="0E3713"/>
                  </a:solidFill>
                  <a:latin typeface="Arial"/>
                  <a:cs typeface="Arial"/>
                </a:rPr>
                <a:t>2</a:t>
              </a:r>
              <a:endParaRPr sz="1100" kern="0" baseline="24691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373082" y="2534654"/>
              <a:ext cx="243656" cy="218249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870"/>
                </a:lnSpc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New</a:t>
              </a:r>
              <a:r>
                <a:rPr sz="1600" kern="0" spc="-4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onset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diabetes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282959" y="6203313"/>
            <a:ext cx="2617800" cy="197654"/>
            <a:chOff x="3758958" y="6203312"/>
            <a:chExt cx="2617800" cy="197654"/>
          </a:xfrm>
        </p:grpSpPr>
        <p:sp>
          <p:nvSpPr>
            <p:cNvPr id="34" name="object 34"/>
            <p:cNvSpPr/>
            <p:nvPr/>
          </p:nvSpPr>
          <p:spPr>
            <a:xfrm>
              <a:off x="3758958" y="6213641"/>
              <a:ext cx="1378585" cy="187325"/>
            </a:xfrm>
            <a:custGeom>
              <a:avLst/>
              <a:gdLst/>
              <a:ahLst/>
              <a:cxnLst/>
              <a:rect l="l" t="t" r="r" b="b"/>
              <a:pathLst>
                <a:path w="1378585" h="187325">
                  <a:moveTo>
                    <a:pt x="1378165" y="0"/>
                  </a:moveTo>
                  <a:lnTo>
                    <a:pt x="0" y="0"/>
                  </a:lnTo>
                  <a:lnTo>
                    <a:pt x="0" y="186979"/>
                  </a:lnTo>
                  <a:lnTo>
                    <a:pt x="1378165" y="186979"/>
                  </a:lnTo>
                  <a:lnTo>
                    <a:pt x="1378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273763" y="6203312"/>
              <a:ext cx="1102995" cy="194310"/>
            </a:xfrm>
            <a:custGeom>
              <a:avLst/>
              <a:gdLst/>
              <a:ahLst/>
              <a:cxnLst/>
              <a:rect l="l" t="t" r="r" b="b"/>
              <a:pathLst>
                <a:path w="1102995" h="194310">
                  <a:moveTo>
                    <a:pt x="1102753" y="0"/>
                  </a:moveTo>
                  <a:lnTo>
                    <a:pt x="0" y="0"/>
                  </a:lnTo>
                  <a:lnTo>
                    <a:pt x="0" y="193865"/>
                  </a:lnTo>
                  <a:lnTo>
                    <a:pt x="1102753" y="193865"/>
                  </a:lnTo>
                  <a:lnTo>
                    <a:pt x="1102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1474" y="5815738"/>
            <a:ext cx="121303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9160" marR="55880" indent="-2105660">
              <a:spcBef>
                <a:spcPts val="100"/>
              </a:spcBef>
            </a:pP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both</a:t>
            </a: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trials,</a:t>
            </a: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there was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nonsignificant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trend toward</a:t>
            </a: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lower</a:t>
            </a:r>
            <a:r>
              <a:rPr sz="14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rate of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new-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onset</a:t>
            </a:r>
            <a:r>
              <a:rPr sz="14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diabetes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associated</a:t>
            </a:r>
            <a:r>
              <a:rPr sz="14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4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0E3713"/>
                </a:solidFill>
                <a:latin typeface="Arial"/>
                <a:cs typeface="Arial"/>
              </a:rPr>
              <a:t>MICARDIS® (telmisartan)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0E3713"/>
                </a:solidFill>
                <a:latin typeface="Arial"/>
                <a:cs typeface="Arial"/>
              </a:rPr>
              <a:t>vs</a:t>
            </a:r>
            <a:r>
              <a:rPr sz="14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0E3713"/>
                </a:solidFill>
                <a:latin typeface="Arial"/>
                <a:cs typeface="Arial"/>
              </a:rPr>
              <a:t>placebo.</a:t>
            </a:r>
            <a:r>
              <a:rPr sz="1400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1,2</a:t>
            </a:r>
            <a:endParaRPr sz="1400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68A5D5CF-91F2-D211-B133-F2F213C9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B99B3D-F49A-CA93-E0BD-96886053CB44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E7B1F74-DC3D-B654-CC5F-9825EC7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8636397-1932-29EA-FBA0-F34042363323}"/>
              </a:ext>
            </a:extLst>
          </p:cNvPr>
          <p:cNvSpPr txBox="1"/>
          <p:nvPr/>
        </p:nvSpPr>
        <p:spPr>
          <a:xfrm>
            <a:off x="309771" y="6347332"/>
            <a:ext cx="6105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1. Telmisartan </a:t>
            </a:r>
            <a:r>
              <a:rPr lang="en-US" sz="700" dirty="0" err="1"/>
              <a:t>Randomised</a:t>
            </a:r>
            <a:r>
              <a:rPr lang="en-US" sz="700" dirty="0"/>
              <a:t> </a:t>
            </a:r>
            <a:r>
              <a:rPr lang="en-US" sz="700" dirty="0" err="1"/>
              <a:t>AssessmeNt</a:t>
            </a:r>
            <a:r>
              <a:rPr lang="en-US" sz="700" dirty="0"/>
              <a:t> Study in ACE </a:t>
            </a:r>
            <a:r>
              <a:rPr lang="en-US" sz="700" dirty="0" err="1"/>
              <a:t>iNtolerant</a:t>
            </a:r>
            <a:r>
              <a:rPr lang="en-US" sz="700" dirty="0"/>
              <a:t> subjects with cardiovascular Disease (TRANSCEND) Investigators, Yusuf S, Teo K, et al. Effects of the angiotensin-receptor blocker telmisartan on cardiovascular events in high-risk patients intolerant to angiotensin-converting enzyme inhibitors: a </a:t>
            </a:r>
            <a:r>
              <a:rPr lang="en-US" sz="700" dirty="0" err="1"/>
              <a:t>randomised</a:t>
            </a:r>
            <a:r>
              <a:rPr lang="en-US" sz="700" dirty="0"/>
              <a:t> controlled trial [published correction appears in Lancet. 2008 Oct 18;372(9647):1384]. Lancet. 2008;372(9644):1174-1183. 2. Yusuf S, Diener HC, Sacco RL, et al. Telmisartan to prevent recurrent stroke and cardiovascular events. N </a:t>
            </a:r>
            <a:r>
              <a:rPr lang="en-US" sz="700" dirty="0" err="1"/>
              <a:t>Engl</a:t>
            </a:r>
            <a:r>
              <a:rPr lang="en-US" sz="700" dirty="0"/>
              <a:t> J Med. 2008;359(12):1225-1237.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D5AF7-A2E5-DC04-374F-69ACD5B19707}"/>
              </a:ext>
            </a:extLst>
          </p:cNvPr>
          <p:cNvSpPr/>
          <p:nvPr/>
        </p:nvSpPr>
        <p:spPr>
          <a:xfrm>
            <a:off x="2169236" y="3332883"/>
            <a:ext cx="650875" cy="1341667"/>
          </a:xfrm>
          <a:prstGeom prst="rect">
            <a:avLst/>
          </a:prstGeom>
          <a:solidFill>
            <a:srgbClr val="6CC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0C0E80-40B5-0EBC-D551-BBF4AF3552BB}"/>
              </a:ext>
            </a:extLst>
          </p:cNvPr>
          <p:cNvSpPr/>
          <p:nvPr/>
        </p:nvSpPr>
        <p:spPr>
          <a:xfrm>
            <a:off x="3797137" y="3014581"/>
            <a:ext cx="650875" cy="1659969"/>
          </a:xfrm>
          <a:prstGeom prst="rect">
            <a:avLst/>
          </a:prstGeom>
          <a:solidFill>
            <a:srgbClr val="889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12E707-97DE-7503-EF77-CC4B80B011E1}"/>
              </a:ext>
            </a:extLst>
          </p:cNvPr>
          <p:cNvSpPr/>
          <p:nvPr/>
        </p:nvSpPr>
        <p:spPr>
          <a:xfrm>
            <a:off x="8433069" y="4349809"/>
            <a:ext cx="650875" cy="364375"/>
          </a:xfrm>
          <a:prstGeom prst="rect">
            <a:avLst/>
          </a:prstGeom>
          <a:solidFill>
            <a:srgbClr val="6CC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9F3976-8DCD-B92A-74DF-554C6523CCBA}"/>
              </a:ext>
            </a:extLst>
          </p:cNvPr>
          <p:cNvSpPr/>
          <p:nvPr/>
        </p:nvSpPr>
        <p:spPr>
          <a:xfrm>
            <a:off x="10130131" y="4226985"/>
            <a:ext cx="673734" cy="472369"/>
          </a:xfrm>
          <a:prstGeom prst="rect">
            <a:avLst/>
          </a:prstGeom>
          <a:solidFill>
            <a:srgbClr val="889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5044" y="6476555"/>
            <a:ext cx="5377815" cy="1603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spcBef>
                <a:spcPts val="195"/>
              </a:spcBef>
            </a:pP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Bloom BS.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Continuation</a:t>
            </a:r>
            <a:r>
              <a:rPr sz="8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initial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antihypertensive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medication after 1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year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therapy.</a:t>
            </a:r>
            <a:r>
              <a:rPr sz="800" kern="0" spc="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Clin</a:t>
            </a:r>
            <a:r>
              <a:rPr sz="800" i="1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Ther.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1998;20(4):671-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681.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52842" y="678992"/>
            <a:ext cx="1080924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2000" b="0" dirty="0"/>
              <a:t>ARBs are associated</a:t>
            </a:r>
            <a:r>
              <a:rPr sz="2000" b="0" spc="-20" dirty="0"/>
              <a:t> </a:t>
            </a:r>
            <a:r>
              <a:rPr sz="2000" b="0" dirty="0"/>
              <a:t>with higher</a:t>
            </a:r>
            <a:r>
              <a:rPr sz="2000" b="0" spc="-25" dirty="0"/>
              <a:t> </a:t>
            </a:r>
            <a:r>
              <a:rPr sz="2000" b="0" dirty="0"/>
              <a:t>levels</a:t>
            </a:r>
            <a:r>
              <a:rPr sz="2000" b="0" spc="5" dirty="0"/>
              <a:t> </a:t>
            </a:r>
            <a:r>
              <a:rPr sz="2000" b="0" spc="-25" dirty="0"/>
              <a:t>of </a:t>
            </a:r>
            <a:r>
              <a:rPr sz="2000" dirty="0">
                <a:uFill>
                  <a:solidFill>
                    <a:srgbClr val="1B6A24"/>
                  </a:solidFill>
                </a:uFill>
              </a:rPr>
              <a:t>persistence</a:t>
            </a:r>
            <a:r>
              <a:rPr sz="2000" b="0" spc="-10" dirty="0"/>
              <a:t> </a:t>
            </a:r>
            <a:r>
              <a:rPr sz="2000" b="0" dirty="0"/>
              <a:t>vs other antihypertensive</a:t>
            </a:r>
            <a:r>
              <a:rPr sz="2000" b="0" spc="-10" dirty="0"/>
              <a:t> agents</a:t>
            </a:r>
            <a:r>
              <a:rPr sz="2000" b="0" spc="-15" baseline="25745" dirty="0"/>
              <a:t>1</a:t>
            </a:r>
            <a:endParaRPr sz="2000" b="0" baseline="25745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3AF640-A45A-8DCE-F239-0F2AF32A5A07}"/>
              </a:ext>
            </a:extLst>
          </p:cNvPr>
          <p:cNvGrpSpPr/>
          <p:nvPr/>
        </p:nvGrpSpPr>
        <p:grpSpPr>
          <a:xfrm>
            <a:off x="4555045" y="1779019"/>
            <a:ext cx="7214870" cy="3788187"/>
            <a:chOff x="2493772" y="2071116"/>
            <a:chExt cx="7214870" cy="3788187"/>
          </a:xfrm>
        </p:grpSpPr>
        <p:grpSp>
          <p:nvGrpSpPr>
            <p:cNvPr id="4" name="object 4"/>
            <p:cNvGrpSpPr/>
            <p:nvPr/>
          </p:nvGrpSpPr>
          <p:grpSpPr>
            <a:xfrm>
              <a:off x="3275013" y="2404809"/>
              <a:ext cx="6341745" cy="3150235"/>
              <a:chOff x="1751012" y="2404808"/>
              <a:chExt cx="6341745" cy="3150235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2092452" y="2935223"/>
                <a:ext cx="4464050" cy="2556510"/>
              </a:xfrm>
              <a:custGeom>
                <a:avLst/>
                <a:gdLst/>
                <a:ahLst/>
                <a:cxnLst/>
                <a:rect l="l" t="t" r="r" b="b"/>
                <a:pathLst>
                  <a:path w="4464050" h="2556510">
                    <a:moveTo>
                      <a:pt x="697992" y="881646"/>
                    </a:moveTo>
                    <a:lnTo>
                      <a:pt x="0" y="881646"/>
                    </a:lnTo>
                    <a:lnTo>
                      <a:pt x="0" y="2556510"/>
                    </a:lnTo>
                    <a:lnTo>
                      <a:pt x="697992" y="2556510"/>
                    </a:lnTo>
                    <a:lnTo>
                      <a:pt x="697992" y="881646"/>
                    </a:lnTo>
                    <a:close/>
                  </a:path>
                  <a:path w="4464050" h="2556510">
                    <a:moveTo>
                      <a:pt x="1952993" y="661416"/>
                    </a:moveTo>
                    <a:lnTo>
                      <a:pt x="1255776" y="661416"/>
                    </a:lnTo>
                    <a:lnTo>
                      <a:pt x="1255776" y="2556510"/>
                    </a:lnTo>
                    <a:lnTo>
                      <a:pt x="1952993" y="2556510"/>
                    </a:lnTo>
                    <a:lnTo>
                      <a:pt x="1952993" y="661416"/>
                    </a:lnTo>
                    <a:close/>
                  </a:path>
                  <a:path w="4464050" h="2556510">
                    <a:moveTo>
                      <a:pt x="3208769" y="352806"/>
                    </a:moveTo>
                    <a:lnTo>
                      <a:pt x="2511552" y="352806"/>
                    </a:lnTo>
                    <a:lnTo>
                      <a:pt x="2511552" y="2556510"/>
                    </a:lnTo>
                    <a:lnTo>
                      <a:pt x="3208769" y="2556510"/>
                    </a:lnTo>
                    <a:lnTo>
                      <a:pt x="3208769" y="352806"/>
                    </a:lnTo>
                    <a:close/>
                  </a:path>
                  <a:path w="4464050" h="2556510">
                    <a:moveTo>
                      <a:pt x="4463796" y="0"/>
                    </a:moveTo>
                    <a:lnTo>
                      <a:pt x="3766566" y="0"/>
                    </a:lnTo>
                    <a:lnTo>
                      <a:pt x="3766566" y="2556510"/>
                    </a:lnTo>
                    <a:lnTo>
                      <a:pt x="4463796" y="2556510"/>
                    </a:lnTo>
                    <a:lnTo>
                      <a:pt x="4463796" y="0"/>
                    </a:lnTo>
                    <a:close/>
                  </a:path>
                </a:pathLst>
              </a:custGeom>
              <a:solidFill>
                <a:srgbClr val="B8C0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114794" y="2670809"/>
                <a:ext cx="697230" cy="2821305"/>
              </a:xfrm>
              <a:custGeom>
                <a:avLst/>
                <a:gdLst/>
                <a:ahLst/>
                <a:cxnLst/>
                <a:rect l="l" t="t" r="r" b="b"/>
                <a:pathLst>
                  <a:path w="697229" h="2821304">
                    <a:moveTo>
                      <a:pt x="697229" y="0"/>
                    </a:moveTo>
                    <a:lnTo>
                      <a:pt x="0" y="0"/>
                    </a:lnTo>
                    <a:lnTo>
                      <a:pt x="0" y="2820924"/>
                    </a:lnTo>
                    <a:lnTo>
                      <a:pt x="697229" y="2820924"/>
                    </a:lnTo>
                    <a:lnTo>
                      <a:pt x="697229" y="0"/>
                    </a:lnTo>
                    <a:close/>
                  </a:path>
                </a:pathLst>
              </a:custGeom>
              <a:solidFill>
                <a:srgbClr val="6CC049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1752600" y="2406395"/>
                <a:ext cx="6338570" cy="3147060"/>
              </a:xfrm>
              <a:custGeom>
                <a:avLst/>
                <a:gdLst/>
                <a:ahLst/>
                <a:cxnLst/>
                <a:rect l="l" t="t" r="r" b="b"/>
                <a:pathLst>
                  <a:path w="6338570" h="3147060">
                    <a:moveTo>
                      <a:pt x="60960" y="3085338"/>
                    </a:moveTo>
                    <a:lnTo>
                      <a:pt x="60960" y="0"/>
                    </a:lnTo>
                  </a:path>
                  <a:path w="6338570" h="3147060">
                    <a:moveTo>
                      <a:pt x="0" y="3085338"/>
                    </a:moveTo>
                    <a:lnTo>
                      <a:pt x="60960" y="3085338"/>
                    </a:lnTo>
                  </a:path>
                  <a:path w="6338570" h="3147060">
                    <a:moveTo>
                      <a:pt x="0" y="2644902"/>
                    </a:moveTo>
                    <a:lnTo>
                      <a:pt x="60960" y="2644902"/>
                    </a:lnTo>
                  </a:path>
                  <a:path w="6338570" h="3147060">
                    <a:moveTo>
                      <a:pt x="0" y="2203704"/>
                    </a:moveTo>
                    <a:lnTo>
                      <a:pt x="60960" y="2203704"/>
                    </a:lnTo>
                  </a:path>
                  <a:path w="6338570" h="3147060">
                    <a:moveTo>
                      <a:pt x="0" y="1763267"/>
                    </a:moveTo>
                    <a:lnTo>
                      <a:pt x="60960" y="1763267"/>
                    </a:lnTo>
                  </a:path>
                  <a:path w="6338570" h="3147060">
                    <a:moveTo>
                      <a:pt x="0" y="1322070"/>
                    </a:moveTo>
                    <a:lnTo>
                      <a:pt x="60960" y="1322070"/>
                    </a:lnTo>
                  </a:path>
                  <a:path w="6338570" h="3147060">
                    <a:moveTo>
                      <a:pt x="0" y="881633"/>
                    </a:moveTo>
                    <a:lnTo>
                      <a:pt x="60960" y="881633"/>
                    </a:lnTo>
                  </a:path>
                  <a:path w="6338570" h="3147060">
                    <a:moveTo>
                      <a:pt x="0" y="440436"/>
                    </a:moveTo>
                    <a:lnTo>
                      <a:pt x="60960" y="440436"/>
                    </a:lnTo>
                  </a:path>
                  <a:path w="6338570" h="3147060">
                    <a:moveTo>
                      <a:pt x="0" y="0"/>
                    </a:moveTo>
                    <a:lnTo>
                      <a:pt x="60960" y="0"/>
                    </a:lnTo>
                  </a:path>
                  <a:path w="6338570" h="3147060">
                    <a:moveTo>
                      <a:pt x="60960" y="3085338"/>
                    </a:moveTo>
                    <a:lnTo>
                      <a:pt x="6338316" y="3085338"/>
                    </a:lnTo>
                  </a:path>
                  <a:path w="6338570" h="3147060">
                    <a:moveTo>
                      <a:pt x="60960" y="3085338"/>
                    </a:moveTo>
                    <a:lnTo>
                      <a:pt x="60960" y="3147060"/>
                    </a:lnTo>
                  </a:path>
                  <a:path w="6338570" h="3147060">
                    <a:moveTo>
                      <a:pt x="1316736" y="3085338"/>
                    </a:moveTo>
                    <a:lnTo>
                      <a:pt x="1316736" y="3147060"/>
                    </a:lnTo>
                  </a:path>
                  <a:path w="6338570" h="3147060">
                    <a:moveTo>
                      <a:pt x="2571750" y="3085338"/>
                    </a:moveTo>
                    <a:lnTo>
                      <a:pt x="2571750" y="3147060"/>
                    </a:lnTo>
                  </a:path>
                  <a:path w="6338570" h="3147060">
                    <a:moveTo>
                      <a:pt x="3827526" y="3085338"/>
                    </a:moveTo>
                    <a:lnTo>
                      <a:pt x="3827526" y="3147060"/>
                    </a:lnTo>
                  </a:path>
                  <a:path w="6338570" h="3147060">
                    <a:moveTo>
                      <a:pt x="5083302" y="3085338"/>
                    </a:moveTo>
                    <a:lnTo>
                      <a:pt x="5083302" y="3147060"/>
                    </a:lnTo>
                  </a:path>
                  <a:path w="6338570" h="3147060">
                    <a:moveTo>
                      <a:pt x="6338316" y="3085338"/>
                    </a:moveTo>
                    <a:lnTo>
                      <a:pt x="6338316" y="3147060"/>
                    </a:lnTo>
                  </a:path>
                </a:pathLst>
              </a:custGeom>
              <a:ln w="3175">
                <a:solidFill>
                  <a:srgbClr val="0E3713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" name="object 8"/>
            <p:cNvSpPr txBox="1"/>
            <p:nvPr/>
          </p:nvSpPr>
          <p:spPr>
            <a:xfrm>
              <a:off x="3840226" y="3500629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38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095747" y="3280156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43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351270" y="2971546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50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7606791" y="2618740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58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862314" y="2354326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64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924302" y="3576829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40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924302" y="3136138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50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924302" y="2695194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60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924302" y="2254250"/>
              <a:ext cx="25146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70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566892" y="3109323"/>
              <a:ext cx="243656" cy="231838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870"/>
                </a:lnSpc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Compliance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at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year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(%)</a:t>
              </a:r>
              <a:endParaRPr sz="16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558023" y="2071116"/>
              <a:ext cx="1612900" cy="19684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1200" kern="0" dirty="0">
                  <a:solidFill>
                    <a:srgbClr val="0E3713"/>
                  </a:solidFill>
                  <a:latin typeface="Arial"/>
                  <a:cs typeface="Arial"/>
                </a:rPr>
                <a:t>P&lt;0.007</a:t>
              </a:r>
              <a:r>
                <a:rPr sz="12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rgbClr val="0E3713"/>
                  </a:solidFill>
                  <a:latin typeface="Arial"/>
                  <a:cs typeface="Arial"/>
                </a:rPr>
                <a:t>(n=21</a:t>
              </a:r>
              <a:r>
                <a:rPr sz="1200" kern="0" spc="-6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2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723)</a:t>
              </a:r>
              <a:endParaRPr sz="12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493772" y="4017773"/>
              <a:ext cx="7214870" cy="18415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43230">
                <a:spcBef>
                  <a:spcPts val="100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30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443230">
                <a:spcBef>
                  <a:spcPts val="1555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20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443230">
                <a:spcBef>
                  <a:spcPts val="1545"/>
                </a:spcBef>
              </a:pPr>
              <a:r>
                <a:rPr sz="1600" kern="0" spc="-25" dirty="0">
                  <a:solidFill>
                    <a:srgbClr val="0E3713"/>
                  </a:solidFill>
                  <a:latin typeface="Arial"/>
                  <a:cs typeface="Arial"/>
                </a:rPr>
                <a:t>10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556260">
                <a:lnSpc>
                  <a:spcPts val="1914"/>
                </a:lnSpc>
                <a:spcBef>
                  <a:spcPts val="1555"/>
                </a:spcBef>
              </a:pP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0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076325">
                <a:lnSpc>
                  <a:spcPts val="1914"/>
                </a:lnSpc>
                <a:tabLst>
                  <a:tab pos="2105660" algn="l"/>
                  <a:tab pos="3717290" algn="l"/>
                  <a:tab pos="4594225" algn="l"/>
                  <a:tab pos="6233795" algn="l"/>
                </a:tabLst>
              </a:pP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Diuretics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Beta-blockers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6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CCBs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	ACE</a:t>
              </a:r>
              <a:r>
                <a:rPr sz="1600"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sz="1600" kern="0" spc="-10" dirty="0">
                  <a:solidFill>
                    <a:srgbClr val="0E3713"/>
                  </a:solidFill>
                  <a:latin typeface="Arial"/>
                  <a:cs typeface="Arial"/>
                </a:rPr>
                <a:t>inhibitors</a:t>
              </a:r>
              <a:r>
                <a:rPr sz="1600" kern="0" dirty="0">
                  <a:solidFill>
                    <a:srgbClr val="0E3713"/>
                  </a:solidFill>
                  <a:latin typeface="Arial"/>
                  <a:cs typeface="Arial"/>
                </a:rPr>
                <a:t>	</a:t>
              </a:r>
              <a:r>
                <a:rPr sz="1600" kern="0" spc="-20" dirty="0">
                  <a:solidFill>
                    <a:srgbClr val="0E3713"/>
                  </a:solidFill>
                  <a:latin typeface="Arial"/>
                  <a:cs typeface="Arial"/>
                </a:rPr>
                <a:t>ARBs</a:t>
              </a:r>
              <a:endParaRPr sz="16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2842" y="5822227"/>
            <a:ext cx="929938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000" kern="0" baseline="30000" dirty="0">
                <a:latin typeface="+mj-lt"/>
                <a:cs typeface="Arial"/>
              </a:rPr>
              <a:t>*</a:t>
            </a:r>
            <a:r>
              <a:rPr sz="1000" kern="0" dirty="0">
                <a:latin typeface="+mj-lt"/>
                <a:cs typeface="Arial"/>
              </a:rPr>
              <a:t>This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was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a</a:t>
            </a:r>
            <a:r>
              <a:rPr sz="1000" kern="0" spc="-25" dirty="0">
                <a:latin typeface="+mj-lt"/>
                <a:cs typeface="Arial"/>
              </a:rPr>
              <a:t> </a:t>
            </a:r>
            <a:r>
              <a:rPr sz="1000" kern="0" dirty="0">
                <a:uFill>
                  <a:solidFill>
                    <a:srgbClr val="6CC049"/>
                  </a:solidFill>
                </a:uFill>
                <a:latin typeface="+mj-lt"/>
                <a:cs typeface="Arial"/>
              </a:rPr>
              <a:t>retrospective</a:t>
            </a:r>
            <a:r>
              <a:rPr sz="1000" kern="0" spc="-20" dirty="0">
                <a:uFill>
                  <a:solidFill>
                    <a:srgbClr val="6CC049"/>
                  </a:solidFill>
                </a:uFill>
                <a:latin typeface="+mj-lt"/>
                <a:cs typeface="Arial"/>
              </a:rPr>
              <a:t> </a:t>
            </a:r>
            <a:r>
              <a:rPr sz="1000" kern="0" dirty="0">
                <a:uFill>
                  <a:solidFill>
                    <a:srgbClr val="6CC049"/>
                  </a:solidFill>
                </a:uFill>
                <a:latin typeface="+mj-lt"/>
                <a:cs typeface="Arial"/>
              </a:rPr>
              <a:t>cohort</a:t>
            </a:r>
            <a:r>
              <a:rPr sz="1000" kern="0" spc="-15" dirty="0">
                <a:uFill>
                  <a:solidFill>
                    <a:srgbClr val="6CC049"/>
                  </a:solidFill>
                </a:uFill>
                <a:latin typeface="+mj-lt"/>
                <a:cs typeface="Arial"/>
              </a:rPr>
              <a:t> </a:t>
            </a:r>
            <a:r>
              <a:rPr sz="1000" kern="0" spc="-10" dirty="0">
                <a:uFill>
                  <a:solidFill>
                    <a:srgbClr val="6CC049"/>
                  </a:solidFill>
                </a:uFill>
                <a:latin typeface="+mj-lt"/>
                <a:cs typeface="Arial"/>
              </a:rPr>
              <a:t>study</a:t>
            </a:r>
            <a:r>
              <a:rPr sz="1000" kern="0" spc="-10" dirty="0">
                <a:latin typeface="+mj-lt"/>
                <a:cs typeface="Arial"/>
              </a:rPr>
              <a:t>,</a:t>
            </a:r>
            <a:r>
              <a:rPr sz="1000" kern="0" spc="-15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which</a:t>
            </a:r>
            <a:r>
              <a:rPr sz="1000" kern="0" spc="-3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included</a:t>
            </a:r>
            <a:r>
              <a:rPr sz="1000" kern="0" spc="-4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only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the</a:t>
            </a:r>
            <a:r>
              <a:rPr sz="1000" kern="0" spc="-25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records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of</a:t>
            </a:r>
            <a:r>
              <a:rPr sz="1000" kern="0" spc="-15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patients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who</a:t>
            </a:r>
            <a:r>
              <a:rPr sz="1000" kern="0" spc="-20" dirty="0">
                <a:latin typeface="+mj-lt"/>
                <a:cs typeface="Arial"/>
              </a:rPr>
              <a:t> were </a:t>
            </a:r>
            <a:r>
              <a:rPr sz="1000" kern="0" dirty="0">
                <a:latin typeface="+mj-lt"/>
                <a:cs typeface="Arial"/>
              </a:rPr>
              <a:t>naïve</a:t>
            </a:r>
            <a:r>
              <a:rPr sz="1000" kern="0" spc="-4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to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antihypertensive</a:t>
            </a:r>
            <a:r>
              <a:rPr sz="1000" kern="0" spc="-25" dirty="0">
                <a:latin typeface="+mj-lt"/>
                <a:cs typeface="Arial"/>
              </a:rPr>
              <a:t> </a:t>
            </a:r>
            <a:r>
              <a:rPr sz="1000" kern="0" spc="-10" dirty="0">
                <a:latin typeface="+mj-lt"/>
                <a:cs typeface="Arial"/>
              </a:rPr>
              <a:t>therapy.</a:t>
            </a:r>
            <a:r>
              <a:rPr sz="1000" kern="0" spc="-25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Data</a:t>
            </a:r>
            <a:r>
              <a:rPr sz="1000" kern="0" spc="-3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were</a:t>
            </a:r>
            <a:r>
              <a:rPr sz="1000" kern="0" spc="-3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from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the</a:t>
            </a:r>
            <a:r>
              <a:rPr sz="1000" kern="0" spc="-25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longitudinal</a:t>
            </a:r>
            <a:r>
              <a:rPr sz="1000" kern="0" spc="-35" dirty="0">
                <a:latin typeface="+mj-lt"/>
                <a:cs typeface="Arial"/>
              </a:rPr>
              <a:t> </a:t>
            </a:r>
            <a:r>
              <a:rPr sz="1000" kern="0" dirty="0">
                <a:latin typeface="+mj-lt"/>
                <a:cs typeface="Arial"/>
              </a:rPr>
              <a:t>Merck-Medco</a:t>
            </a:r>
            <a:r>
              <a:rPr sz="1000" kern="0" spc="-20" dirty="0">
                <a:latin typeface="+mj-lt"/>
                <a:cs typeface="Arial"/>
              </a:rPr>
              <a:t> </a:t>
            </a:r>
            <a:r>
              <a:rPr sz="1000" kern="0" spc="-10" dirty="0">
                <a:latin typeface="+mj-lt"/>
                <a:cs typeface="Arial"/>
              </a:rPr>
              <a:t>(Waverly,</a:t>
            </a:r>
            <a:r>
              <a:rPr lang="en-US" sz="1000" kern="0" spc="-10" dirty="0">
                <a:latin typeface="+mj-lt"/>
                <a:cs typeface="Arial"/>
              </a:rPr>
              <a:t> </a:t>
            </a:r>
            <a:r>
              <a:rPr lang="en-US" sz="1000" kern="0" dirty="0">
                <a:latin typeface="+mj-lt"/>
                <a:cs typeface="Arial"/>
              </a:rPr>
              <a:t>New</a:t>
            </a:r>
            <a:r>
              <a:rPr lang="en-US" sz="1000" kern="0" spc="-25" dirty="0">
                <a:latin typeface="+mj-lt"/>
                <a:cs typeface="Arial"/>
              </a:rPr>
              <a:t> </a:t>
            </a:r>
            <a:r>
              <a:rPr lang="en-US" sz="1000" kern="0" dirty="0">
                <a:latin typeface="+mj-lt"/>
                <a:cs typeface="Arial"/>
              </a:rPr>
              <a:t>Jersey)</a:t>
            </a:r>
            <a:r>
              <a:rPr lang="en-US" sz="1000" kern="0" spc="-10" dirty="0">
                <a:latin typeface="+mj-lt"/>
                <a:cs typeface="Arial"/>
              </a:rPr>
              <a:t> </a:t>
            </a:r>
            <a:r>
              <a:rPr lang="en-US" sz="1000" kern="0" dirty="0">
                <a:latin typeface="+mj-lt"/>
                <a:cs typeface="Arial"/>
              </a:rPr>
              <a:t>Disease</a:t>
            </a:r>
            <a:r>
              <a:rPr lang="en-US" sz="1000" kern="0" spc="-25" dirty="0">
                <a:latin typeface="+mj-lt"/>
                <a:cs typeface="Arial"/>
              </a:rPr>
              <a:t> </a:t>
            </a:r>
            <a:r>
              <a:rPr lang="en-US" sz="1000" kern="0" spc="-10" dirty="0">
                <a:latin typeface="+mj-lt"/>
                <a:cs typeface="Arial"/>
              </a:rPr>
              <a:t>Management.</a:t>
            </a:r>
            <a:r>
              <a:rPr lang="en-US" sz="1000" kern="0" spc="-10" baseline="30000" dirty="0">
                <a:latin typeface="+mj-lt"/>
                <a:cs typeface="Arial"/>
              </a:rPr>
              <a:t>1</a:t>
            </a:r>
            <a:endParaRPr lang="en-US" sz="1000" kern="0" baseline="12626" dirty="0">
              <a:latin typeface="+mj-lt"/>
              <a:cs typeface="Calibri"/>
            </a:endParaRPr>
          </a:p>
          <a:p>
            <a:pPr marL="12700" marR="5080">
              <a:spcBef>
                <a:spcPts val="100"/>
              </a:spcBef>
            </a:pP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282E8328-EC5B-17B7-F7ED-FB91871D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5C56B6-0E6B-DA1A-99C1-60DFB96E9CB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E332DF2-DC0F-2E4F-C531-6DDF397E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9AF3E60-94B9-8BBB-67D2-3B7299800D55}"/>
              </a:ext>
            </a:extLst>
          </p:cNvPr>
          <p:cNvSpPr txBox="1"/>
          <p:nvPr/>
        </p:nvSpPr>
        <p:spPr>
          <a:xfrm>
            <a:off x="1143000" y="2952692"/>
            <a:ext cx="3105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1 year, a significant number of patients continued on ARB therapy vs other antihypertensive regimes.1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CD91F6-DF1D-C8F9-EF66-78BB49B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390" y="6229847"/>
            <a:ext cx="624922" cy="1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53413-E89A-9148-8004-827DD23B4A92}"/>
              </a:ext>
            </a:extLst>
          </p:cNvPr>
          <p:cNvCxnSpPr>
            <a:cxnSpLocks/>
          </p:cNvCxnSpPr>
          <p:nvPr/>
        </p:nvCxnSpPr>
        <p:spPr>
          <a:xfrm>
            <a:off x="2381250" y="5973855"/>
            <a:ext cx="74295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1FCAFC1-A80A-D6BA-DB3D-EBC30028A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8594938" y="6171244"/>
            <a:ext cx="2390027" cy="309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891E5-F997-9E13-FFE4-E482807F93A6}"/>
              </a:ext>
            </a:extLst>
          </p:cNvPr>
          <p:cNvSpPr txBox="1"/>
          <p:nvPr/>
        </p:nvSpPr>
        <p:spPr>
          <a:xfrm>
            <a:off x="500688" y="6171244"/>
            <a:ext cx="809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1. Hassanein, M., Akbar, M.A., et al. 2022. Management of Diabetes and Hypertension within the Gulf Region: Updates on Treatment Practices and Therapies. </a:t>
            </a:r>
            <a:r>
              <a:rPr lang="en-US" sz="800" i="1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Diabetes Therapy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4" action="ppaction://hlinkfile"/>
              </a:rPr>
              <a:t>, pp.1-28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</a:rPr>
              <a:t>. 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2.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 action="ppaction://hlinkfile"/>
              </a:rPr>
              <a:t> 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Chobanian, A.V.,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Bakris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, G.L., Black, H.R., Cushman, W.C., Green, L.A., Izzo Jr, J.L., Jones, D.W.,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Materson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, B.J., </a:t>
            </a:r>
            <a:r>
              <a:rPr lang="en-US" sz="800" dirty="0" err="1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Oparil</a:t>
            </a:r>
            <a:r>
              <a:rPr lang="en-US" sz="800" dirty="0">
                <a:solidFill>
                  <a:srgbClr val="222222"/>
                </a:solidFill>
                <a:latin typeface="Calibri Light" panose="020F0302020204030204"/>
                <a:hlinkClick r:id="rId5" action="ppaction://hlinkfile"/>
              </a:rPr>
              <a:t>, S., Wright Jr, J.T. and Roccella, E.J., 2003. Seventh report of the joint national committee on prevention, detection, evaluation, and treatment of high blood pressure. hypertension, 42(6), pp.1206-1252.</a:t>
            </a:r>
            <a:endParaRPr lang="en-US" sz="800" dirty="0">
              <a:solidFill>
                <a:srgbClr val="222222"/>
              </a:solidFill>
              <a:latin typeface="Calibri Light" panose="020F03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DD7B7-4FCC-8E12-31EB-B72BD6E6381B}"/>
              </a:ext>
            </a:extLst>
          </p:cNvPr>
          <p:cNvGrpSpPr/>
          <p:nvPr/>
        </p:nvGrpSpPr>
        <p:grpSpPr>
          <a:xfrm>
            <a:off x="2145256" y="2209056"/>
            <a:ext cx="7180729" cy="3063642"/>
            <a:chOff x="6881282" y="2266788"/>
            <a:chExt cx="10275181" cy="18782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7EA5A0-CD86-4CE3-AF87-5D0E9B06A3DE}"/>
                </a:ext>
              </a:extLst>
            </p:cNvPr>
            <p:cNvSpPr txBox="1"/>
            <p:nvPr/>
          </p:nvSpPr>
          <p:spPr>
            <a:xfrm>
              <a:off x="7082440" y="3123627"/>
              <a:ext cx="8739318" cy="183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endParaRPr lang="en-US" sz="1350" dirty="0">
                <a:solidFill>
                  <a:srgbClr val="9A3582"/>
                </a:solidFill>
                <a:latin typeface="AdvSTONE-R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11FE13-C660-58E8-1FE2-36B7AF54E13C}"/>
                </a:ext>
              </a:extLst>
            </p:cNvPr>
            <p:cNvSpPr/>
            <p:nvPr/>
          </p:nvSpPr>
          <p:spPr>
            <a:xfrm>
              <a:off x="6881282" y="2266788"/>
              <a:ext cx="10275181" cy="1878217"/>
            </a:xfrm>
            <a:prstGeom prst="rect">
              <a:avLst/>
            </a:prstGeom>
            <a:noFill/>
            <a:ln>
              <a:solidFill>
                <a:srgbClr val="9A35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82A428-60AF-3D8C-FA47-451D3C6E23DB}"/>
              </a:ext>
            </a:extLst>
          </p:cNvPr>
          <p:cNvSpPr txBox="1"/>
          <p:nvPr/>
        </p:nvSpPr>
        <p:spPr>
          <a:xfrm>
            <a:off x="2145256" y="1205785"/>
            <a:ext cx="63573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500" dirty="0">
                <a:solidFill>
                  <a:srgbClr val="9A3582"/>
                </a:solidFill>
                <a:latin typeface="Calibri" panose="020F0502020204030204"/>
              </a:rPr>
              <a:t>The reasons for the high proportion of patients with not reaching their BP goals although receiving treatment are varied, but include</a:t>
            </a:r>
            <a:r>
              <a:rPr lang="en-US" sz="1500" b="1" dirty="0">
                <a:solidFill>
                  <a:srgbClr val="9A3582"/>
                </a:solidFill>
                <a:latin typeface="Calibri" panose="020F0502020204030204"/>
              </a:rPr>
              <a:t>: </a:t>
            </a:r>
            <a:r>
              <a:rPr lang="en-US" sz="1500" b="1" baseline="30000" dirty="0">
                <a:solidFill>
                  <a:srgbClr val="9A3582"/>
                </a:solidFill>
                <a:latin typeface="Calibri" panose="020F0502020204030204"/>
              </a:rPr>
              <a:t>1,2</a:t>
            </a:r>
            <a:endParaRPr lang="en-US" sz="1500" dirty="0">
              <a:solidFill>
                <a:srgbClr val="9A3582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25399-68C1-2A31-9ADA-50C9CFEB23A9}"/>
              </a:ext>
            </a:extLst>
          </p:cNvPr>
          <p:cNvSpPr txBox="1"/>
          <p:nvPr/>
        </p:nvSpPr>
        <p:spPr>
          <a:xfrm>
            <a:off x="3365576" y="2467664"/>
            <a:ext cx="4570655" cy="2475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defTabSz="685800">
              <a:lnSpc>
                <a:spcPct val="300000"/>
              </a:lnSpc>
              <a:buFontTx/>
              <a:buAutoNum type="arabicPeriod"/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Adherence problems</a:t>
            </a:r>
          </a:p>
          <a:p>
            <a:pPr marL="257175" indent="-257175" defTabSz="685800">
              <a:lnSpc>
                <a:spcPct val="300000"/>
              </a:lnSpc>
              <a:buFontTx/>
              <a:buAutoNum type="arabicPeriod"/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Treatment doses that are too low</a:t>
            </a:r>
          </a:p>
          <a:p>
            <a:pPr marL="257175" indent="-257175" defTabSz="685800">
              <a:lnSpc>
                <a:spcPct val="300000"/>
              </a:lnSpc>
              <a:buFontTx/>
              <a:buAutoNum type="arabicPeriod"/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An absence of synergy between the treatments used </a:t>
            </a:r>
          </a:p>
          <a:p>
            <a:pPr marL="257175" indent="-257175" defTabSz="685800">
              <a:lnSpc>
                <a:spcPct val="300000"/>
              </a:lnSpc>
              <a:buFontTx/>
              <a:buAutoNum type="arabicPeriod"/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Clinical inertia</a:t>
            </a:r>
          </a:p>
        </p:txBody>
      </p:sp>
    </p:spTree>
    <p:extLst>
      <p:ext uri="{BB962C8B-B14F-4D97-AF65-F5344CB8AC3E}">
        <p14:creationId xmlns:p14="http://schemas.microsoft.com/office/powerpoint/2010/main" val="2699278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59668" y="600646"/>
            <a:ext cx="11125200" cy="475387"/>
          </a:xfrm>
          <a:prstGeom prst="rect">
            <a:avLst/>
          </a:prstGeom>
        </p:spPr>
        <p:txBody>
          <a:bodyPr vert="horz" wrap="square" lIns="0" tIns="196469" rIns="0" bIns="0" rtlCol="0">
            <a:spAutoFit/>
          </a:bodyPr>
          <a:lstStyle/>
          <a:p>
            <a:pPr marL="38100" marR="30480">
              <a:spcBef>
                <a:spcPts val="95"/>
              </a:spcBef>
            </a:pPr>
            <a:r>
              <a:rPr sz="1800" b="0" dirty="0"/>
              <a:t>Further</a:t>
            </a:r>
            <a:r>
              <a:rPr sz="1800" b="0" spc="-105" dirty="0"/>
              <a:t> </a:t>
            </a:r>
            <a:r>
              <a:rPr sz="1800" b="0" dirty="0"/>
              <a:t>research</a:t>
            </a:r>
            <a:r>
              <a:rPr sz="1800" b="0" spc="-100" dirty="0"/>
              <a:t> </a:t>
            </a:r>
            <a:r>
              <a:rPr sz="1800" b="0" dirty="0"/>
              <a:t>highlights</a:t>
            </a:r>
            <a:r>
              <a:rPr sz="1800" b="0" spc="-100" dirty="0"/>
              <a:t> </a:t>
            </a:r>
            <a:r>
              <a:rPr sz="1800" b="0" dirty="0"/>
              <a:t>additional</a:t>
            </a:r>
            <a:r>
              <a:rPr sz="1800" b="0" spc="-95" dirty="0"/>
              <a:t> </a:t>
            </a:r>
            <a:r>
              <a:rPr sz="1800" b="0" spc="-10" dirty="0"/>
              <a:t>distinguishing </a:t>
            </a:r>
            <a:r>
              <a:rPr sz="1800" b="0" dirty="0"/>
              <a:t>features</a:t>
            </a:r>
            <a:r>
              <a:rPr sz="1800" b="0" spc="-30" dirty="0"/>
              <a:t> </a:t>
            </a:r>
            <a:r>
              <a:rPr sz="1800" b="0" dirty="0"/>
              <a:t>of</a:t>
            </a:r>
            <a:r>
              <a:rPr sz="1800" b="0" spc="-40" dirty="0"/>
              <a:t> </a:t>
            </a:r>
            <a:r>
              <a:rPr lang="en-US" sz="1800" b="0" dirty="0"/>
              <a:t>MICARDIS® (telmisartan)</a:t>
            </a:r>
            <a:r>
              <a:rPr sz="1800" b="0" spc="-20" dirty="0"/>
              <a:t> </a:t>
            </a:r>
            <a:r>
              <a:rPr sz="1800" b="0" dirty="0"/>
              <a:t>in</a:t>
            </a:r>
            <a:r>
              <a:rPr sz="1800" b="0" spc="-40" dirty="0"/>
              <a:t> </a:t>
            </a:r>
            <a:r>
              <a:rPr sz="1800" b="0" dirty="0">
                <a:uFill>
                  <a:solidFill>
                    <a:srgbClr val="1B6A24"/>
                  </a:solidFill>
                </a:uFill>
              </a:rPr>
              <a:t>CV</a:t>
            </a:r>
            <a:r>
              <a:rPr sz="1800" b="0" spc="-40" dirty="0">
                <a:uFill>
                  <a:solidFill>
                    <a:srgbClr val="1B6A24"/>
                  </a:solidFill>
                </a:uFill>
              </a:rPr>
              <a:t> </a:t>
            </a:r>
            <a:r>
              <a:rPr sz="1800" b="0" spc="-20" dirty="0">
                <a:uFill>
                  <a:solidFill>
                    <a:srgbClr val="1B6A24"/>
                  </a:solidFill>
                </a:uFill>
              </a:rPr>
              <a:t>protection</a:t>
            </a:r>
            <a:r>
              <a:rPr sz="1800" b="0" spc="-30" baseline="26143" dirty="0"/>
              <a:t>1-</a:t>
            </a:r>
            <a:r>
              <a:rPr sz="1800" b="0" spc="-75" baseline="26143" dirty="0"/>
              <a:t>3</a:t>
            </a:r>
            <a:endParaRPr sz="1800" b="0" baseline="26143" dirty="0"/>
          </a:p>
        </p:txBody>
      </p:sp>
      <p:sp>
        <p:nvSpPr>
          <p:cNvPr id="4" name="object 4"/>
          <p:cNvSpPr txBox="1"/>
          <p:nvPr/>
        </p:nvSpPr>
        <p:spPr>
          <a:xfrm>
            <a:off x="3777742" y="1914652"/>
            <a:ext cx="463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kern="0" dirty="0">
                <a:solidFill>
                  <a:srgbClr val="0E3713"/>
                </a:solidFill>
                <a:latin typeface="Arial"/>
                <a:cs typeface="Arial"/>
              </a:rPr>
              <a:t>Mouse</a:t>
            </a:r>
            <a:r>
              <a:rPr b="1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0E3713"/>
                </a:solidFill>
                <a:latin typeface="Arial"/>
                <a:cs typeface="Arial"/>
              </a:rPr>
              <a:t>model</a:t>
            </a:r>
            <a:r>
              <a:rPr b="1" kern="0" spc="-6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b="1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0E3713"/>
                </a:solidFill>
                <a:latin typeface="Arial"/>
                <a:cs typeface="Arial"/>
              </a:rPr>
              <a:t>advanced</a:t>
            </a:r>
            <a:r>
              <a:rPr b="1" kern="0" spc="-5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b="1" kern="0" spc="-10" dirty="0">
                <a:solidFill>
                  <a:srgbClr val="0E3713"/>
                </a:solidFill>
                <a:latin typeface="Arial"/>
                <a:cs typeface="Arial"/>
              </a:rPr>
              <a:t>atherosclerosis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4842" y="5076981"/>
            <a:ext cx="97778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ctr">
              <a:spcBef>
                <a:spcPts val="100"/>
              </a:spcBef>
            </a:pPr>
            <a:r>
              <a:rPr sz="1600" b="1" kern="0" spc="-10" dirty="0">
                <a:latin typeface="Arial"/>
                <a:cs typeface="Arial"/>
              </a:rPr>
              <a:t>Anti-</a:t>
            </a:r>
            <a:r>
              <a:rPr sz="1600" b="1" kern="0" dirty="0">
                <a:latin typeface="Arial"/>
                <a:cs typeface="Arial"/>
              </a:rPr>
              <a:t>inflammatory</a:t>
            </a:r>
            <a:r>
              <a:rPr sz="1600" b="1" kern="0" spc="-35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and</a:t>
            </a:r>
            <a:r>
              <a:rPr sz="1600" b="1" kern="0" spc="-45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antioxidant</a:t>
            </a:r>
            <a:r>
              <a:rPr sz="1600" b="1" kern="0" spc="-30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properties</a:t>
            </a:r>
            <a:r>
              <a:rPr sz="1600" b="1" kern="0" spc="-30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of</a:t>
            </a:r>
            <a:r>
              <a:rPr sz="1600" b="1" kern="0" spc="-40" dirty="0">
                <a:latin typeface="Arial"/>
                <a:cs typeface="Arial"/>
              </a:rPr>
              <a:t> </a:t>
            </a:r>
            <a:r>
              <a:rPr sz="1600" b="1" kern="0" dirty="0">
                <a:latin typeface="Arial"/>
                <a:cs typeface="Arial"/>
              </a:rPr>
              <a:t>telmisartan</a:t>
            </a:r>
            <a:r>
              <a:rPr sz="1600" b="1" kern="0" spc="-3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may</a:t>
            </a:r>
            <a:r>
              <a:rPr sz="1600" kern="0" spc="-35" dirty="0">
                <a:latin typeface="Arial"/>
                <a:cs typeface="Arial"/>
              </a:rPr>
              <a:t> </a:t>
            </a:r>
            <a:r>
              <a:rPr sz="1600" kern="0" spc="-10" dirty="0">
                <a:latin typeface="Arial"/>
                <a:cs typeface="Arial"/>
              </a:rPr>
              <a:t>contribute </a:t>
            </a:r>
            <a:r>
              <a:rPr sz="1600" kern="0" dirty="0">
                <a:latin typeface="Arial"/>
                <a:cs typeface="Arial"/>
              </a:rPr>
              <a:t>to</a:t>
            </a:r>
            <a:r>
              <a:rPr sz="1600" kern="0" spc="-2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its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therapeutic</a:t>
            </a:r>
            <a:r>
              <a:rPr sz="1600" kern="0" spc="-2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properties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and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indicate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distinct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properties</a:t>
            </a:r>
            <a:r>
              <a:rPr sz="1600" kern="0" spc="-2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of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this</a:t>
            </a:r>
            <a:r>
              <a:rPr sz="1600" kern="0" spc="-11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ARB</a:t>
            </a:r>
            <a:r>
              <a:rPr sz="1600" kern="0" spc="-10" dirty="0">
                <a:latin typeface="Arial"/>
                <a:cs typeface="Arial"/>
              </a:rPr>
              <a:t> </a:t>
            </a:r>
            <a:r>
              <a:rPr sz="1600" kern="0" spc="-20" dirty="0">
                <a:latin typeface="Arial"/>
                <a:cs typeface="Arial"/>
              </a:rPr>
              <a:t>both </a:t>
            </a:r>
            <a:r>
              <a:rPr sz="1600" kern="0" dirty="0">
                <a:latin typeface="Arial"/>
                <a:cs typeface="Arial"/>
              </a:rPr>
              <a:t>within</a:t>
            </a:r>
            <a:r>
              <a:rPr sz="1600" kern="0" spc="-3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its</a:t>
            </a:r>
            <a:r>
              <a:rPr sz="1600" kern="0" spc="-1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class</a:t>
            </a:r>
            <a:r>
              <a:rPr sz="1600" kern="0" spc="-1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and</a:t>
            </a:r>
            <a:r>
              <a:rPr sz="1600" kern="0" spc="-3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within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the</a:t>
            </a:r>
            <a:r>
              <a:rPr sz="1600" kern="0" spc="-15" dirty="0">
                <a:latin typeface="Arial"/>
                <a:cs typeface="Arial"/>
              </a:rPr>
              <a:t> </a:t>
            </a:r>
            <a:r>
              <a:rPr sz="1600" kern="0" spc="-10" dirty="0">
                <a:latin typeface="Arial"/>
                <a:cs typeface="Arial"/>
              </a:rPr>
              <a:t>RAS-</a:t>
            </a:r>
            <a:r>
              <a:rPr sz="1600" kern="0" dirty="0">
                <a:latin typeface="Arial"/>
                <a:cs typeface="Arial"/>
              </a:rPr>
              <a:t>blocking</a:t>
            </a:r>
            <a:r>
              <a:rPr sz="1600" kern="0" spc="-20" dirty="0">
                <a:latin typeface="Arial"/>
                <a:cs typeface="Arial"/>
              </a:rPr>
              <a:t> </a:t>
            </a:r>
            <a:r>
              <a:rPr sz="1600" kern="0" spc="-10" dirty="0">
                <a:latin typeface="Arial"/>
                <a:cs typeface="Arial"/>
              </a:rPr>
              <a:t>agents</a:t>
            </a:r>
            <a:r>
              <a:rPr sz="1600" kern="0" spc="-114" dirty="0">
                <a:latin typeface="Arial"/>
                <a:cs typeface="Arial"/>
              </a:rPr>
              <a:t> </a:t>
            </a:r>
            <a:r>
              <a:rPr sz="1600" kern="0" spc="-37" baseline="25462" dirty="0">
                <a:latin typeface="Arial"/>
                <a:cs typeface="Arial"/>
              </a:rPr>
              <a:t>2,3</a:t>
            </a:r>
            <a:endParaRPr sz="1600" kern="0" baseline="25462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077" y="1192744"/>
            <a:ext cx="1032849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400" b="1" kern="0" dirty="0">
                <a:latin typeface="Arial"/>
                <a:cs typeface="Arial"/>
              </a:rPr>
              <a:t>Study</a:t>
            </a:r>
            <a:r>
              <a:rPr sz="1400" b="1" kern="0" spc="-60" dirty="0">
                <a:latin typeface="Arial"/>
                <a:cs typeface="Arial"/>
              </a:rPr>
              <a:t> </a:t>
            </a:r>
            <a:r>
              <a:rPr sz="1400" b="1" kern="0" spc="-10" dirty="0">
                <a:latin typeface="Arial"/>
                <a:cs typeface="Arial"/>
              </a:rPr>
              <a:t>objective</a:t>
            </a:r>
            <a:r>
              <a:rPr lang="en-US" sz="1400" b="1" kern="0" spc="-10" dirty="0">
                <a:latin typeface="Arial"/>
                <a:cs typeface="Arial"/>
              </a:rPr>
              <a:t>: </a:t>
            </a:r>
            <a:r>
              <a:rPr lang="en-US" sz="1400" kern="0" spc="-10" dirty="0">
                <a:latin typeface="Arial"/>
                <a:cs typeface="Arial"/>
              </a:rPr>
              <a:t>e</a:t>
            </a:r>
            <a:r>
              <a:rPr sz="1400" kern="0" dirty="0">
                <a:latin typeface="Arial"/>
                <a:cs typeface="Arial"/>
              </a:rPr>
              <a:t>valuate</a:t>
            </a:r>
            <a:r>
              <a:rPr sz="1400" kern="0" spc="-30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the</a:t>
            </a:r>
            <a:r>
              <a:rPr sz="1400" kern="0" spc="-25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underlying</a:t>
            </a:r>
            <a:r>
              <a:rPr sz="1400" kern="0" spc="-35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mechanisms</a:t>
            </a:r>
            <a:r>
              <a:rPr sz="1400" kern="0" spc="-25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of</a:t>
            </a:r>
            <a:r>
              <a:rPr sz="1400" kern="0" spc="-20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telmisartan</a:t>
            </a:r>
            <a:r>
              <a:rPr sz="1400" kern="0" spc="-35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vs</a:t>
            </a:r>
            <a:r>
              <a:rPr sz="1400" kern="0" spc="-20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ramipril</a:t>
            </a:r>
            <a:r>
              <a:rPr sz="1400" kern="0" spc="-25" dirty="0">
                <a:latin typeface="Arial"/>
                <a:cs typeface="Arial"/>
              </a:rPr>
              <a:t> </a:t>
            </a:r>
            <a:r>
              <a:rPr sz="1400" kern="0" dirty="0">
                <a:latin typeface="Arial"/>
                <a:cs typeface="Arial"/>
              </a:rPr>
              <a:t>on</a:t>
            </a:r>
            <a:r>
              <a:rPr sz="1400" kern="0" spc="-20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advanced</a:t>
            </a:r>
            <a:r>
              <a:rPr sz="1400" kern="0" spc="-35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atherosclerotic</a:t>
            </a:r>
            <a:r>
              <a:rPr sz="1400" kern="0" spc="-30" dirty="0">
                <a:latin typeface="Arial"/>
                <a:cs typeface="Arial"/>
              </a:rPr>
              <a:t> </a:t>
            </a:r>
            <a:r>
              <a:rPr sz="1400" kern="0" spc="-10" dirty="0">
                <a:latin typeface="Arial"/>
                <a:cs typeface="Arial"/>
              </a:rPr>
              <a:t>lesions.</a:t>
            </a:r>
            <a:r>
              <a:rPr sz="1350" kern="0" spc="-15" baseline="24691" dirty="0">
                <a:latin typeface="Arial"/>
                <a:cs typeface="Arial"/>
              </a:rPr>
              <a:t>1</a:t>
            </a:r>
            <a:endParaRPr sz="1350" kern="0" baseline="24691" dirty="0">
              <a:latin typeface="Arial"/>
              <a:cs typeface="Arial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DC8E2624-93E1-A34B-F22B-87D768E5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3142D0-D977-A8FD-3C8E-149A0B8BE24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44DC394-CFD6-EAD7-C37F-ACD63BE7E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51574C-2117-EF3F-86E6-D2A9D33E1419}"/>
              </a:ext>
            </a:extLst>
          </p:cNvPr>
          <p:cNvGrpSpPr/>
          <p:nvPr/>
        </p:nvGrpSpPr>
        <p:grpSpPr>
          <a:xfrm>
            <a:off x="1334842" y="2672573"/>
            <a:ext cx="2826386" cy="1380888"/>
            <a:chOff x="1742242" y="2383302"/>
            <a:chExt cx="2826386" cy="1380888"/>
          </a:xfrm>
        </p:grpSpPr>
        <p:sp>
          <p:nvSpPr>
            <p:cNvPr id="5" name="object 5"/>
            <p:cNvSpPr txBox="1"/>
            <p:nvPr/>
          </p:nvSpPr>
          <p:spPr>
            <a:xfrm>
              <a:off x="1750180" y="2506374"/>
              <a:ext cx="2810510" cy="1134745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204470" marR="197485" algn="ctr">
                <a:spcBef>
                  <a:spcPts val="100"/>
                </a:spcBef>
              </a:pPr>
              <a:r>
                <a:rPr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Atherosclerotic</a:t>
              </a:r>
              <a:r>
                <a:rPr b="1" kern="0" spc="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lesion </a:t>
              </a:r>
              <a:r>
                <a:rPr b="1" kern="0" dirty="0">
                  <a:solidFill>
                    <a:srgbClr val="0E3713"/>
                  </a:solidFill>
                  <a:latin typeface="Arial"/>
                  <a:cs typeface="Arial"/>
                </a:rPr>
                <a:t>size</a:t>
              </a:r>
              <a:r>
                <a:rPr b="1" kern="0" spc="-3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reduction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:</a:t>
              </a:r>
              <a:endParaRPr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45440" marR="338455" algn="ctr"/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38%</a:t>
              </a:r>
              <a:r>
                <a:rPr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kern="0" spc="-1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telmisartan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vs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18%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with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 ramipril</a:t>
              </a:r>
              <a:r>
                <a:rPr kern="0" spc="-15" baseline="25462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kern="0" baseline="25462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3E2633-42B8-6659-04F7-B044CD7A01D5}"/>
                </a:ext>
              </a:extLst>
            </p:cNvPr>
            <p:cNvSpPr/>
            <p:nvPr/>
          </p:nvSpPr>
          <p:spPr>
            <a:xfrm>
              <a:off x="1742242" y="2383302"/>
              <a:ext cx="2826386" cy="138088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C3D449-0271-D79D-7FBF-9FBC2D0BA62A}"/>
              </a:ext>
            </a:extLst>
          </p:cNvPr>
          <p:cNvGrpSpPr/>
          <p:nvPr/>
        </p:nvGrpSpPr>
        <p:grpSpPr>
          <a:xfrm>
            <a:off x="4469317" y="2672573"/>
            <a:ext cx="2842260" cy="1380888"/>
            <a:chOff x="4810569" y="2383302"/>
            <a:chExt cx="2842260" cy="1380888"/>
          </a:xfrm>
        </p:grpSpPr>
        <p:sp>
          <p:nvSpPr>
            <p:cNvPr id="9" name="object 9"/>
            <p:cNvSpPr/>
            <p:nvPr/>
          </p:nvSpPr>
          <p:spPr>
            <a:xfrm>
              <a:off x="4826444" y="2488146"/>
              <a:ext cx="2810510" cy="1134745"/>
            </a:xfrm>
            <a:custGeom>
              <a:avLst/>
              <a:gdLst/>
              <a:ahLst/>
              <a:cxnLst/>
              <a:rect l="l" t="t" r="r" b="b"/>
              <a:pathLst>
                <a:path w="2810510" h="1134745">
                  <a:moveTo>
                    <a:pt x="0" y="1134529"/>
                  </a:moveTo>
                  <a:lnTo>
                    <a:pt x="2810383" y="1134529"/>
                  </a:lnTo>
                  <a:lnTo>
                    <a:pt x="2810383" y="0"/>
                  </a:lnTo>
                  <a:lnTo>
                    <a:pt x="0" y="0"/>
                  </a:lnTo>
                  <a:lnTo>
                    <a:pt x="0" y="1134529"/>
                  </a:lnTo>
                  <a:close/>
                </a:path>
              </a:pathLst>
            </a:custGeom>
            <a:noFill/>
            <a:ln w="19050">
              <a:noFill/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810569" y="2625344"/>
              <a:ext cx="284226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3035" marR="144145" indent="-1905" algn="ctr">
                <a:spcBef>
                  <a:spcPts val="100"/>
                </a:spcBef>
              </a:pPr>
              <a:r>
                <a:rPr b="1" kern="0" dirty="0">
                  <a:solidFill>
                    <a:srgbClr val="0E3713"/>
                  </a:solidFill>
                  <a:latin typeface="Arial"/>
                  <a:cs typeface="Arial"/>
                </a:rPr>
                <a:t>Signs</a:t>
              </a:r>
              <a:r>
                <a:rPr b="1" kern="0" spc="-2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b="1" kern="0" dirty="0">
                  <a:solidFill>
                    <a:srgbClr val="0E3713"/>
                  </a:solidFill>
                  <a:latin typeface="Arial"/>
                  <a:cs typeface="Arial"/>
                </a:rPr>
                <a:t>of</a:t>
              </a:r>
              <a:r>
                <a:rPr b="1"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plaque </a:t>
              </a:r>
              <a:r>
                <a:rPr b="1" kern="0" dirty="0">
                  <a:solidFill>
                    <a:srgbClr val="0E3713"/>
                  </a:solidFill>
                  <a:latin typeface="Arial"/>
                  <a:cs typeface="Arial"/>
                </a:rPr>
                <a:t>instability</a:t>
              </a:r>
              <a:r>
                <a:rPr b="1" kern="0" spc="-5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reduced</a:t>
              </a:r>
              <a:r>
                <a:rPr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spc="-25" dirty="0">
                  <a:solidFill>
                    <a:srgbClr val="0E3713"/>
                  </a:solidFill>
                  <a:latin typeface="Arial"/>
                  <a:cs typeface="Arial"/>
                </a:rPr>
                <a:t>in 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telmisartan-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treated</a:t>
              </a:r>
              <a:r>
                <a:rPr kern="0" spc="100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mice</a:t>
              </a:r>
              <a:r>
                <a:rPr kern="0" spc="-15" baseline="25462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kern="0" baseline="25462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C6075C-31EF-EF3E-AB34-A18AE252D57A}"/>
                </a:ext>
              </a:extLst>
            </p:cNvPr>
            <p:cNvSpPr/>
            <p:nvPr/>
          </p:nvSpPr>
          <p:spPr>
            <a:xfrm>
              <a:off x="4818506" y="2383302"/>
              <a:ext cx="2826386" cy="138088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783C68-F3F7-BE63-2BD8-BCDC718A3354}"/>
              </a:ext>
            </a:extLst>
          </p:cNvPr>
          <p:cNvGrpSpPr/>
          <p:nvPr/>
        </p:nvGrpSpPr>
        <p:grpSpPr>
          <a:xfrm>
            <a:off x="7463552" y="2672573"/>
            <a:ext cx="3178048" cy="1380888"/>
            <a:chOff x="7870952" y="2383302"/>
            <a:chExt cx="3178048" cy="1380888"/>
          </a:xfrm>
        </p:grpSpPr>
        <p:sp>
          <p:nvSpPr>
            <p:cNvPr id="6" name="object 6"/>
            <p:cNvSpPr txBox="1"/>
            <p:nvPr/>
          </p:nvSpPr>
          <p:spPr>
            <a:xfrm>
              <a:off x="7870952" y="2551808"/>
              <a:ext cx="3178048" cy="1043876"/>
            </a:xfrm>
            <a:prstGeom prst="rect">
              <a:avLst/>
            </a:prstGeom>
            <a:ln w="19050">
              <a:noFill/>
            </a:ln>
          </p:spPr>
          <p:txBody>
            <a:bodyPr vert="horz" wrap="square" lIns="0" tIns="149860" rIns="0" bIns="0" rtlCol="0">
              <a:spAutoFit/>
            </a:bodyPr>
            <a:lstStyle/>
            <a:p>
              <a:pPr marL="168910" marR="160020" indent="-635" algn="ctr">
                <a:spcBef>
                  <a:spcPts val="1180"/>
                </a:spcBef>
              </a:pPr>
              <a:r>
                <a:rPr b="1" kern="0" dirty="0">
                  <a:solidFill>
                    <a:srgbClr val="0E3713"/>
                  </a:solidFill>
                  <a:latin typeface="Arial"/>
                  <a:cs typeface="Arial"/>
                </a:rPr>
                <a:t>Fewer</a:t>
              </a:r>
              <a:r>
                <a:rPr b="1" kern="0" spc="-5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b="1" kern="0" spc="-10" dirty="0">
                  <a:solidFill>
                    <a:srgbClr val="0E3713"/>
                  </a:solidFill>
                  <a:latin typeface="Arial"/>
                  <a:cs typeface="Arial"/>
                </a:rPr>
                <a:t>macrophages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in</a:t>
              </a:r>
              <a:r>
                <a:rPr kern="0" spc="-5" dirty="0">
                  <a:solidFill>
                    <a:srgbClr val="0E3713"/>
                  </a:solidFill>
                  <a:latin typeface="Arial"/>
                  <a:cs typeface="Arial"/>
                </a:rPr>
                <a:t> </a:t>
              </a:r>
              <a:r>
                <a:rPr kern="0" dirty="0">
                  <a:solidFill>
                    <a:srgbClr val="0E3713"/>
                  </a:solidFill>
                  <a:latin typeface="Arial"/>
                  <a:cs typeface="Arial"/>
                </a:rPr>
                <a:t>telmisartan-</a:t>
              </a:r>
              <a:r>
                <a:rPr kern="0" spc="-10" dirty="0">
                  <a:solidFill>
                    <a:srgbClr val="0E3713"/>
                  </a:solidFill>
                  <a:latin typeface="Arial"/>
                  <a:cs typeface="Arial"/>
                </a:rPr>
                <a:t>treated mice</a:t>
              </a:r>
              <a:r>
                <a:rPr kern="0" spc="-15" baseline="25462" dirty="0">
                  <a:solidFill>
                    <a:srgbClr val="0E3713"/>
                  </a:solidFill>
                  <a:latin typeface="Arial"/>
                  <a:cs typeface="Arial"/>
                </a:rPr>
                <a:t>1</a:t>
              </a:r>
              <a:endParaRPr lang="en-US" kern="0" spc="-15" baseline="25462" dirty="0">
                <a:solidFill>
                  <a:srgbClr val="0E3713"/>
                </a:solidFill>
                <a:latin typeface="Arial"/>
                <a:cs typeface="Arial"/>
              </a:endParaRPr>
            </a:p>
            <a:p>
              <a:pPr marL="168910" marR="160020" indent="-635" algn="ctr">
                <a:spcBef>
                  <a:spcPts val="1180"/>
                </a:spcBef>
              </a:pPr>
              <a:endParaRPr lang="en-US" kern="0" spc="-15" baseline="25462" dirty="0">
                <a:solidFill>
                  <a:srgbClr val="0E3713"/>
                </a:solidFill>
                <a:latin typeface="Arial"/>
                <a:cs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B0A4DF-6730-5AB2-D8B1-BAEB1FDBBB9D}"/>
                </a:ext>
              </a:extLst>
            </p:cNvPr>
            <p:cNvSpPr/>
            <p:nvPr/>
          </p:nvSpPr>
          <p:spPr>
            <a:xfrm>
              <a:off x="8046783" y="2383302"/>
              <a:ext cx="2826386" cy="138088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3D81AF-5A54-0380-F733-298A12B0541B}"/>
              </a:ext>
            </a:extLst>
          </p:cNvPr>
          <p:cNvSpPr txBox="1"/>
          <p:nvPr/>
        </p:nvSpPr>
        <p:spPr>
          <a:xfrm>
            <a:off x="729742" y="6312609"/>
            <a:ext cx="643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1.Blessing, E.,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+mj-lt"/>
              </a:rPr>
              <a:t>Preusch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 M.,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+mj-lt"/>
              </a:rPr>
              <a:t>Kranzhöfer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 R.et. al., 2008. Anti-atherosclerotic properties of telmisartan in advanced atherosclerotic lesions in apolipoprotein E deficient mice.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+mj-lt"/>
              </a:rPr>
              <a:t>Atherosclerosis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+mj-lt"/>
              </a:rPr>
              <a:t>199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(2), pp.295-303. 2. Unger, T., 2012. Preclinical and clinical effects of RAS inhibition with a focus on telmisartan.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+mj-lt"/>
              </a:rPr>
              <a:t>International Scholarly Research Notices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+mj-lt"/>
              </a:rPr>
              <a:t>2012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. 3.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+mj-lt"/>
              </a:rPr>
              <a:t>Cianchetti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 S., Del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+mj-lt"/>
              </a:rPr>
              <a:t>Fiorentino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 A.,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+mj-lt"/>
              </a:rPr>
              <a:t>Colognato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 R., et. al., 2008. Anti-inflammatory and anti-oxidant properties of telmisartan in cultured human umbilical vein endothelial cells.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+mj-lt"/>
              </a:rPr>
              <a:t>Atherosclerosis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+mj-lt"/>
              </a:rPr>
              <a:t>198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+mj-lt"/>
              </a:rPr>
              <a:t>(1), pp.22-28.</a:t>
            </a:r>
            <a:endParaRPr lang="en-US" sz="600" dirty="0">
              <a:latin typeface="+mj-lt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21CB06A7-86F8-6542-1B5F-C76CCFEC0DCC}"/>
              </a:ext>
            </a:extLst>
          </p:cNvPr>
          <p:cNvSpPr txBox="1"/>
          <p:nvPr/>
        </p:nvSpPr>
        <p:spPr>
          <a:xfrm>
            <a:off x="578077" y="5967190"/>
            <a:ext cx="72358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</a:pPr>
            <a:r>
              <a:rPr lang="en-US" sz="1000" kern="0" dirty="0">
                <a:solidFill>
                  <a:srgbClr val="0F3713"/>
                </a:solidFill>
                <a:latin typeface="+mj-lt"/>
                <a:cs typeface="Arial"/>
              </a:rPr>
              <a:t>ACE: angiotensin converting enzyme, ARB: angiotensin receptor blockers, CV: cardiovascular, RAS : renin- angiotensin system  </a:t>
            </a:r>
            <a:endParaRPr sz="1000" kern="0" baseline="24691" dirty="0">
              <a:solidFill>
                <a:sysClr val="windowText" lastClr="000000"/>
              </a:solidFill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153" y="6283696"/>
            <a:ext cx="1368298" cy="5428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77361" y="3081782"/>
            <a:ext cx="886968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0970">
              <a:spcBef>
                <a:spcPts val="95"/>
              </a:spcBef>
            </a:pPr>
            <a:r>
              <a:rPr lang="en-US" dirty="0">
                <a:solidFill>
                  <a:srgbClr val="6CC049"/>
                </a:solidFill>
              </a:rPr>
              <a:t>6. </a:t>
            </a:r>
            <a:r>
              <a:rPr dirty="0">
                <a:solidFill>
                  <a:srgbClr val="6CC049"/>
                </a:solidFill>
              </a:rPr>
              <a:t>SINGLE</a:t>
            </a:r>
            <a:r>
              <a:rPr spc="-160" dirty="0">
                <a:solidFill>
                  <a:srgbClr val="6CC049"/>
                </a:solidFill>
              </a:rPr>
              <a:t> </a:t>
            </a:r>
            <a:r>
              <a:rPr spc="-20" dirty="0">
                <a:solidFill>
                  <a:srgbClr val="6CC049"/>
                </a:solidFill>
              </a:rPr>
              <a:t>PILLS </a:t>
            </a:r>
            <a:r>
              <a:rPr spc="-40" dirty="0">
                <a:solidFill>
                  <a:srgbClr val="6CC049"/>
                </a:solidFill>
              </a:rPr>
              <a:t>COMBINATION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4883" y="6283697"/>
            <a:ext cx="1536192" cy="54281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93004" y="605603"/>
            <a:ext cx="7640215" cy="586299"/>
          </a:xfrm>
          <a:custGeom>
            <a:avLst/>
            <a:gdLst/>
            <a:ahLst/>
            <a:cxnLst/>
            <a:rect l="l" t="t" r="r" b="b"/>
            <a:pathLst>
              <a:path w="8785225" h="1035050">
                <a:moveTo>
                  <a:pt x="8612720" y="0"/>
                </a:moveTo>
                <a:lnTo>
                  <a:pt x="172516" y="0"/>
                </a:lnTo>
                <a:lnTo>
                  <a:pt x="126656" y="6160"/>
                </a:lnTo>
                <a:lnTo>
                  <a:pt x="85445" y="23546"/>
                </a:lnTo>
                <a:lnTo>
                  <a:pt x="50530" y="50514"/>
                </a:lnTo>
                <a:lnTo>
                  <a:pt x="23554" y="85419"/>
                </a:lnTo>
                <a:lnTo>
                  <a:pt x="6162" y="126617"/>
                </a:lnTo>
                <a:lnTo>
                  <a:pt x="0" y="172465"/>
                </a:lnTo>
                <a:lnTo>
                  <a:pt x="0" y="862457"/>
                </a:lnTo>
                <a:lnTo>
                  <a:pt x="6162" y="908314"/>
                </a:lnTo>
                <a:lnTo>
                  <a:pt x="23554" y="949536"/>
                </a:lnTo>
                <a:lnTo>
                  <a:pt x="50530" y="984472"/>
                </a:lnTo>
                <a:lnTo>
                  <a:pt x="85445" y="1011470"/>
                </a:lnTo>
                <a:lnTo>
                  <a:pt x="126656" y="1028879"/>
                </a:lnTo>
                <a:lnTo>
                  <a:pt x="172516" y="1035050"/>
                </a:lnTo>
                <a:lnTo>
                  <a:pt x="8612720" y="1035050"/>
                </a:lnTo>
                <a:lnTo>
                  <a:pt x="8658569" y="1028879"/>
                </a:lnTo>
                <a:lnTo>
                  <a:pt x="8699767" y="1011470"/>
                </a:lnTo>
                <a:lnTo>
                  <a:pt x="8734672" y="984472"/>
                </a:lnTo>
                <a:lnTo>
                  <a:pt x="8761640" y="949536"/>
                </a:lnTo>
                <a:lnTo>
                  <a:pt x="8779026" y="908314"/>
                </a:lnTo>
                <a:lnTo>
                  <a:pt x="8785186" y="862457"/>
                </a:lnTo>
                <a:lnTo>
                  <a:pt x="8785186" y="172465"/>
                </a:lnTo>
                <a:lnTo>
                  <a:pt x="8779026" y="126617"/>
                </a:lnTo>
                <a:lnTo>
                  <a:pt x="8761640" y="85419"/>
                </a:lnTo>
                <a:lnTo>
                  <a:pt x="8734672" y="50514"/>
                </a:lnTo>
                <a:lnTo>
                  <a:pt x="8699767" y="23546"/>
                </a:lnTo>
                <a:lnTo>
                  <a:pt x="8658569" y="6160"/>
                </a:lnTo>
                <a:lnTo>
                  <a:pt x="8612720" y="0"/>
                </a:lnTo>
                <a:close/>
              </a:path>
            </a:pathLst>
          </a:custGeom>
          <a:solidFill>
            <a:srgbClr val="112946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9358" y="1301333"/>
            <a:ext cx="2343785" cy="298159"/>
          </a:xfrm>
          <a:prstGeom prst="rect">
            <a:avLst/>
          </a:prstGeom>
          <a:noFill/>
        </p:spPr>
        <p:txBody>
          <a:bodyPr vert="horz" wrap="square" lIns="0" tIns="81915" rIns="0" bIns="0" rtlCol="0">
            <a:spAutoFit/>
          </a:bodyPr>
          <a:lstStyle/>
          <a:p>
            <a:pPr marL="164465" algn="ctr">
              <a:spcBef>
                <a:spcPts val="645"/>
              </a:spcBef>
            </a:pPr>
            <a:r>
              <a:rPr sz="1400" kern="0" dirty="0">
                <a:solidFill>
                  <a:srgbClr val="112946"/>
                </a:solidFill>
                <a:latin typeface="Arial"/>
                <a:cs typeface="Arial"/>
              </a:rPr>
              <a:t>Thiazide</a:t>
            </a:r>
            <a:r>
              <a:rPr sz="1400" kern="0" spc="-6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rgbClr val="112946"/>
                </a:solidFill>
                <a:latin typeface="Arial"/>
                <a:cs typeface="Arial"/>
              </a:rPr>
              <a:t>diuretics</a:t>
            </a:r>
            <a:r>
              <a:rPr sz="1400" kern="0" spc="-15" baseline="25462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  <a:endParaRPr sz="1400" kern="0" baseline="25462" dirty="0">
              <a:solidFill>
                <a:srgbClr val="112946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18177" y="4613147"/>
            <a:ext cx="1760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spcBef>
                <a:spcPts val="100"/>
              </a:spcBef>
            </a:pPr>
            <a:r>
              <a:rPr sz="1400" kern="0" spc="-20" dirty="0">
                <a:solidFill>
                  <a:srgbClr val="112946"/>
                </a:solidFill>
                <a:latin typeface="Arial"/>
                <a:cs typeface="Arial"/>
              </a:rPr>
              <a:t>ACE-</a:t>
            </a:r>
            <a:r>
              <a:rPr sz="1400" kern="0" spc="-10" dirty="0">
                <a:solidFill>
                  <a:srgbClr val="112946"/>
                </a:solidFill>
                <a:latin typeface="Arial"/>
                <a:cs typeface="Arial"/>
              </a:rPr>
              <a:t>inhibitors</a:t>
            </a:r>
            <a:r>
              <a:rPr sz="1400" kern="0" spc="-15" baseline="25462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  <a:endParaRPr sz="1400" kern="0" baseline="25462" dirty="0">
              <a:solidFill>
                <a:srgbClr val="112946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4304" y="2232981"/>
            <a:ext cx="1774189" cy="226344"/>
          </a:xfrm>
          <a:prstGeom prst="rect">
            <a:avLst/>
          </a:prstGeom>
          <a:noFill/>
        </p:spPr>
        <p:txBody>
          <a:bodyPr vert="horz" wrap="square" lIns="0" tIns="10795" rIns="0" bIns="0" rtlCol="0">
            <a:spAutoFit/>
          </a:bodyPr>
          <a:lstStyle/>
          <a:p>
            <a:pPr marL="304165">
              <a:spcBef>
                <a:spcPts val="85"/>
              </a:spcBef>
            </a:pPr>
            <a:r>
              <a:rPr sz="1400" kern="0" spc="-10" dirty="0">
                <a:solidFill>
                  <a:srgbClr val="112946"/>
                </a:solidFill>
                <a:latin typeface="Symbol"/>
                <a:cs typeface="Symbol"/>
              </a:rPr>
              <a:t></a:t>
            </a:r>
            <a:r>
              <a:rPr sz="1400" kern="0" spc="-10" dirty="0">
                <a:solidFill>
                  <a:srgbClr val="112946"/>
                </a:solidFill>
                <a:latin typeface="Arial"/>
                <a:cs typeface="Arial"/>
              </a:rPr>
              <a:t>-blockers</a:t>
            </a:r>
            <a:r>
              <a:rPr sz="1400" kern="0" spc="-15" baseline="25462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  <a:endParaRPr sz="1400" kern="0" baseline="25462" dirty="0">
              <a:solidFill>
                <a:srgbClr val="112946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4943" y="3778698"/>
            <a:ext cx="3445725" cy="283411"/>
          </a:xfrm>
          <a:prstGeom prst="rect">
            <a:avLst/>
          </a:prstGeom>
          <a:noFill/>
        </p:spPr>
        <p:txBody>
          <a:bodyPr vert="horz" wrap="square" lIns="0" tIns="67310" rIns="0" bIns="0" rtlCol="0">
            <a:spAutoFit/>
          </a:bodyPr>
          <a:lstStyle/>
          <a:p>
            <a:pPr marL="53975" marR="46990" indent="709295">
              <a:spcBef>
                <a:spcPts val="530"/>
              </a:spcBef>
            </a:pPr>
            <a:r>
              <a:rPr sz="1400" kern="0" spc="-10" dirty="0">
                <a:solidFill>
                  <a:srgbClr val="112946"/>
                </a:solidFill>
                <a:latin typeface="Arial"/>
                <a:cs typeface="Arial"/>
              </a:rPr>
              <a:t>Other antihypertensives</a:t>
            </a:r>
            <a:r>
              <a:rPr sz="1400" kern="0" spc="-15" baseline="25462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  <a:endParaRPr sz="1400" kern="0" baseline="25462" dirty="0">
              <a:solidFill>
                <a:srgbClr val="112946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79073" y="1783892"/>
            <a:ext cx="8179432" cy="4189299"/>
            <a:chOff x="708520" y="1732152"/>
            <a:chExt cx="8179432" cy="4189299"/>
          </a:xfrm>
        </p:grpSpPr>
        <p:sp>
          <p:nvSpPr>
            <p:cNvPr id="13" name="object 13"/>
            <p:cNvSpPr/>
            <p:nvPr/>
          </p:nvSpPr>
          <p:spPr>
            <a:xfrm>
              <a:off x="3328924" y="1732152"/>
              <a:ext cx="1243330" cy="625475"/>
            </a:xfrm>
            <a:custGeom>
              <a:avLst/>
              <a:gdLst/>
              <a:ahLst/>
              <a:cxnLst/>
              <a:rect l="l" t="t" r="r" b="b"/>
              <a:pathLst>
                <a:path w="1243329" h="625475">
                  <a:moveTo>
                    <a:pt x="0" y="624967"/>
                  </a:moveTo>
                  <a:lnTo>
                    <a:pt x="1242822" y="0"/>
                  </a:lnTo>
                </a:path>
              </a:pathLst>
            </a:custGeom>
            <a:ln w="38100">
              <a:solidFill>
                <a:srgbClr val="0066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328924" y="2357119"/>
              <a:ext cx="1243330" cy="2132330"/>
            </a:xfrm>
            <a:custGeom>
              <a:avLst/>
              <a:gdLst/>
              <a:ahLst/>
              <a:cxnLst/>
              <a:rect l="l" t="t" r="r" b="b"/>
              <a:pathLst>
                <a:path w="1243329" h="2132329">
                  <a:moveTo>
                    <a:pt x="0" y="0"/>
                  </a:moveTo>
                  <a:lnTo>
                    <a:pt x="0" y="1559559"/>
                  </a:lnTo>
                </a:path>
                <a:path w="1243329" h="2132329">
                  <a:moveTo>
                    <a:pt x="1242822" y="2131822"/>
                  </a:moveTo>
                  <a:lnTo>
                    <a:pt x="0" y="1559559"/>
                  </a:lnTo>
                </a:path>
              </a:pathLst>
            </a:custGeom>
            <a:ln w="381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571746" y="1732152"/>
              <a:ext cx="1242060" cy="2757170"/>
            </a:xfrm>
            <a:custGeom>
              <a:avLst/>
              <a:gdLst/>
              <a:ahLst/>
              <a:cxnLst/>
              <a:rect l="l" t="t" r="r" b="b"/>
              <a:pathLst>
                <a:path w="1242060" h="2757170">
                  <a:moveTo>
                    <a:pt x="1241678" y="624967"/>
                  </a:moveTo>
                  <a:lnTo>
                    <a:pt x="0" y="0"/>
                  </a:lnTo>
                </a:path>
                <a:path w="1242060" h="2757170">
                  <a:moveTo>
                    <a:pt x="1241678" y="624967"/>
                  </a:moveTo>
                  <a:lnTo>
                    <a:pt x="1241678" y="2184527"/>
                  </a:lnTo>
                </a:path>
                <a:path w="1242060" h="2757170">
                  <a:moveTo>
                    <a:pt x="0" y="2756789"/>
                  </a:moveTo>
                  <a:lnTo>
                    <a:pt x="1241678" y="2184527"/>
                  </a:lnTo>
                </a:path>
                <a:path w="1242060" h="2757170">
                  <a:moveTo>
                    <a:pt x="0" y="0"/>
                  </a:moveTo>
                  <a:lnTo>
                    <a:pt x="0" y="2756789"/>
                  </a:lnTo>
                </a:path>
                <a:path w="1242060" h="2757170">
                  <a:moveTo>
                    <a:pt x="0" y="0"/>
                  </a:moveTo>
                  <a:lnTo>
                    <a:pt x="1241678" y="2184527"/>
                  </a:lnTo>
                </a:path>
              </a:pathLst>
            </a:custGeom>
            <a:ln w="3810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28924" y="2357119"/>
              <a:ext cx="2484755" cy="1559560"/>
            </a:xfrm>
            <a:custGeom>
              <a:avLst/>
              <a:gdLst/>
              <a:ahLst/>
              <a:cxnLst/>
              <a:rect l="l" t="t" r="r" b="b"/>
              <a:pathLst>
                <a:path w="2484754" h="1559560">
                  <a:moveTo>
                    <a:pt x="0" y="0"/>
                  </a:moveTo>
                  <a:lnTo>
                    <a:pt x="2484501" y="1559559"/>
                  </a:lnTo>
                </a:path>
                <a:path w="2484754" h="1559560">
                  <a:moveTo>
                    <a:pt x="0" y="1559559"/>
                  </a:moveTo>
                  <a:lnTo>
                    <a:pt x="2484501" y="1559559"/>
                  </a:lnTo>
                </a:path>
              </a:pathLst>
            </a:custGeom>
            <a:ln w="381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71746" y="2357119"/>
              <a:ext cx="1242060" cy="2132330"/>
            </a:xfrm>
            <a:custGeom>
              <a:avLst/>
              <a:gdLst/>
              <a:ahLst/>
              <a:cxnLst/>
              <a:rect l="l" t="t" r="r" b="b"/>
              <a:pathLst>
                <a:path w="1242060" h="2132329">
                  <a:moveTo>
                    <a:pt x="0" y="2131822"/>
                  </a:moveTo>
                  <a:lnTo>
                    <a:pt x="1241678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328924" y="1732152"/>
              <a:ext cx="2484755" cy="2757170"/>
            </a:xfrm>
            <a:custGeom>
              <a:avLst/>
              <a:gdLst/>
              <a:ahLst/>
              <a:cxnLst/>
              <a:rect l="l" t="t" r="r" b="b"/>
              <a:pathLst>
                <a:path w="2484754" h="2757170">
                  <a:moveTo>
                    <a:pt x="1242822" y="2756789"/>
                  </a:moveTo>
                  <a:lnTo>
                    <a:pt x="0" y="624967"/>
                  </a:lnTo>
                </a:path>
                <a:path w="2484754" h="2757170">
                  <a:moveTo>
                    <a:pt x="0" y="624967"/>
                  </a:moveTo>
                  <a:lnTo>
                    <a:pt x="2484501" y="624967"/>
                  </a:lnTo>
                </a:path>
                <a:path w="2484754" h="2757170">
                  <a:moveTo>
                    <a:pt x="0" y="2184527"/>
                  </a:moveTo>
                  <a:lnTo>
                    <a:pt x="2484501" y="624967"/>
                  </a:lnTo>
                </a:path>
                <a:path w="2484754" h="2757170">
                  <a:moveTo>
                    <a:pt x="0" y="2184527"/>
                  </a:moveTo>
                  <a:lnTo>
                    <a:pt x="1242822" y="0"/>
                  </a:lnTo>
                </a:path>
              </a:pathLst>
            </a:custGeom>
            <a:ln w="381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08520" y="5080250"/>
              <a:ext cx="8179432" cy="841201"/>
            </a:xfrm>
            <a:custGeom>
              <a:avLst/>
              <a:gdLst>
                <a:gd name="connsiteX0" fmla="*/ 7710411 w 7868272"/>
                <a:gd name="connsiteY0" fmla="*/ 0 h 946873"/>
                <a:gd name="connsiteX1" fmla="*/ 157822 w 7868272"/>
                <a:gd name="connsiteY1" fmla="*/ 0 h 946873"/>
                <a:gd name="connsiteX2" fmla="*/ 107934 w 7868272"/>
                <a:gd name="connsiteY2" fmla="*/ 8040 h 946873"/>
                <a:gd name="connsiteX3" fmla="*/ 64610 w 7868272"/>
                <a:gd name="connsiteY3" fmla="*/ 30431 h 946873"/>
                <a:gd name="connsiteX4" fmla="*/ 30447 w 7868272"/>
                <a:gd name="connsiteY4" fmla="*/ 64574 h 946873"/>
                <a:gd name="connsiteX5" fmla="*/ 8044 w 7868272"/>
                <a:gd name="connsiteY5" fmla="*/ 107874 h 946873"/>
                <a:gd name="connsiteX6" fmla="*/ 0 w 7868272"/>
                <a:gd name="connsiteY6" fmla="*/ 157734 h 946873"/>
                <a:gd name="connsiteX7" fmla="*/ 0 w 7868272"/>
                <a:gd name="connsiteY7" fmla="*/ 789051 h 946873"/>
                <a:gd name="connsiteX8" fmla="*/ 8044 w 7868272"/>
                <a:gd name="connsiteY8" fmla="*/ 838934 h 946873"/>
                <a:gd name="connsiteX9" fmla="*/ 30447 w 7868272"/>
                <a:gd name="connsiteY9" fmla="*/ 882257 h 946873"/>
                <a:gd name="connsiteX10" fmla="*/ 64610 w 7868272"/>
                <a:gd name="connsiteY10" fmla="*/ 916422 h 946873"/>
                <a:gd name="connsiteX11" fmla="*/ 107934 w 7868272"/>
                <a:gd name="connsiteY11" fmla="*/ 938827 h 946873"/>
                <a:gd name="connsiteX12" fmla="*/ 157822 w 7868272"/>
                <a:gd name="connsiteY12" fmla="*/ 946873 h 946873"/>
                <a:gd name="connsiteX13" fmla="*/ 7710411 w 7868272"/>
                <a:gd name="connsiteY13" fmla="*/ 946873 h 946873"/>
                <a:gd name="connsiteX14" fmla="*/ 7760283 w 7868272"/>
                <a:gd name="connsiteY14" fmla="*/ 938827 h 946873"/>
                <a:gd name="connsiteX15" fmla="*/ 7803615 w 7868272"/>
                <a:gd name="connsiteY15" fmla="*/ 916422 h 946873"/>
                <a:gd name="connsiteX16" fmla="*/ 7837796 w 7868272"/>
                <a:gd name="connsiteY16" fmla="*/ 882257 h 946873"/>
                <a:gd name="connsiteX17" fmla="*/ 7860218 w 7868272"/>
                <a:gd name="connsiteY17" fmla="*/ 838934 h 946873"/>
                <a:gd name="connsiteX18" fmla="*/ 7868272 w 7868272"/>
                <a:gd name="connsiteY18" fmla="*/ 789051 h 946873"/>
                <a:gd name="connsiteX19" fmla="*/ 7868272 w 7868272"/>
                <a:gd name="connsiteY19" fmla="*/ 157734 h 946873"/>
                <a:gd name="connsiteX20" fmla="*/ 7860218 w 7868272"/>
                <a:gd name="connsiteY20" fmla="*/ 107874 h 946873"/>
                <a:gd name="connsiteX21" fmla="*/ 7837796 w 7868272"/>
                <a:gd name="connsiteY21" fmla="*/ 64574 h 946873"/>
                <a:gd name="connsiteX22" fmla="*/ 7803615 w 7868272"/>
                <a:gd name="connsiteY22" fmla="*/ 30431 h 946873"/>
                <a:gd name="connsiteX23" fmla="*/ 7760283 w 7868272"/>
                <a:gd name="connsiteY23" fmla="*/ 8040 h 946873"/>
                <a:gd name="connsiteX24" fmla="*/ 7710411 w 7868272"/>
                <a:gd name="connsiteY24" fmla="*/ 0 h 946873"/>
                <a:gd name="connsiteX0" fmla="*/ 1838933 w 7868272"/>
                <a:gd name="connsiteY0" fmla="*/ 23325 h 946873"/>
                <a:gd name="connsiteX1" fmla="*/ 1311389 w 7868272"/>
                <a:gd name="connsiteY1" fmla="*/ 0 h 946873"/>
                <a:gd name="connsiteX2" fmla="*/ 3278365 w 7868272"/>
                <a:gd name="connsiteY2" fmla="*/ 0 h 946873"/>
                <a:gd name="connsiteX3" fmla="*/ 1838933 w 7868272"/>
                <a:gd name="connsiteY3" fmla="*/ 23325 h 94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8272" h="946873">
                  <a:moveTo>
                    <a:pt x="7710411" y="0"/>
                  </a:moveTo>
                  <a:lnTo>
                    <a:pt x="157822" y="0"/>
                  </a:lnTo>
                  <a:lnTo>
                    <a:pt x="107934" y="8040"/>
                  </a:lnTo>
                  <a:lnTo>
                    <a:pt x="64610" y="30431"/>
                  </a:lnTo>
                  <a:lnTo>
                    <a:pt x="30447" y="64574"/>
                  </a:lnTo>
                  <a:lnTo>
                    <a:pt x="8044" y="107874"/>
                  </a:lnTo>
                  <a:lnTo>
                    <a:pt x="0" y="157734"/>
                  </a:lnTo>
                  <a:lnTo>
                    <a:pt x="0" y="789051"/>
                  </a:lnTo>
                  <a:lnTo>
                    <a:pt x="8044" y="838934"/>
                  </a:lnTo>
                  <a:lnTo>
                    <a:pt x="30447" y="882257"/>
                  </a:lnTo>
                  <a:lnTo>
                    <a:pt x="64610" y="916422"/>
                  </a:lnTo>
                  <a:lnTo>
                    <a:pt x="107934" y="938827"/>
                  </a:lnTo>
                  <a:lnTo>
                    <a:pt x="157822" y="946873"/>
                  </a:lnTo>
                  <a:lnTo>
                    <a:pt x="7710411" y="946873"/>
                  </a:lnTo>
                  <a:lnTo>
                    <a:pt x="7760283" y="938827"/>
                  </a:lnTo>
                  <a:lnTo>
                    <a:pt x="7803615" y="916422"/>
                  </a:lnTo>
                  <a:lnTo>
                    <a:pt x="7837796" y="882257"/>
                  </a:lnTo>
                  <a:lnTo>
                    <a:pt x="7860218" y="838934"/>
                  </a:lnTo>
                  <a:lnTo>
                    <a:pt x="7868272" y="789051"/>
                  </a:lnTo>
                  <a:lnTo>
                    <a:pt x="7868272" y="157734"/>
                  </a:lnTo>
                  <a:lnTo>
                    <a:pt x="7860218" y="107874"/>
                  </a:lnTo>
                  <a:lnTo>
                    <a:pt x="7837796" y="64574"/>
                  </a:lnTo>
                  <a:lnTo>
                    <a:pt x="7803615" y="30431"/>
                  </a:lnTo>
                  <a:lnTo>
                    <a:pt x="7760283" y="8040"/>
                  </a:lnTo>
                  <a:lnTo>
                    <a:pt x="7710411" y="0"/>
                  </a:lnTo>
                  <a:close/>
                </a:path>
                <a:path w="7868272" h="946873">
                  <a:moveTo>
                    <a:pt x="1838933" y="23325"/>
                  </a:moveTo>
                  <a:lnTo>
                    <a:pt x="1311389" y="0"/>
                  </a:lnTo>
                  <a:lnTo>
                    <a:pt x="3278365" y="0"/>
                  </a:lnTo>
                  <a:lnTo>
                    <a:pt x="1838933" y="23325"/>
                  </a:lnTo>
                  <a:close/>
                </a:path>
              </a:pathLst>
            </a:custGeom>
            <a:solidFill>
              <a:srgbClr val="112946"/>
            </a:solidFill>
          </p:spPr>
          <p:txBody>
            <a:bodyPr wrap="square" lIns="0" tIns="0" rIns="0" bIns="0" rtlCol="0"/>
            <a:lstStyle/>
            <a:p>
              <a:endParaRPr sz="16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75758" y="3694389"/>
            <a:ext cx="2407362" cy="283411"/>
          </a:xfrm>
          <a:prstGeom prst="rect">
            <a:avLst/>
          </a:prstGeom>
          <a:noFill/>
        </p:spPr>
        <p:txBody>
          <a:bodyPr vert="horz" wrap="square" lIns="0" tIns="67310" rIns="0" bIns="0" rtlCol="0">
            <a:spAutoFit/>
          </a:bodyPr>
          <a:lstStyle/>
          <a:p>
            <a:pPr marL="203200" marR="194945" indent="238760">
              <a:spcBef>
                <a:spcPts val="530"/>
              </a:spcBef>
            </a:pPr>
            <a:r>
              <a:rPr sz="1400" kern="0" spc="-20" dirty="0">
                <a:solidFill>
                  <a:srgbClr val="112946"/>
                </a:solidFill>
                <a:latin typeface="Arial"/>
                <a:cs typeface="Arial"/>
              </a:rPr>
              <a:t>Calcium antagonists</a:t>
            </a:r>
            <a:r>
              <a:rPr lang="en-US" sz="1400" kern="0" spc="-2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1400" kern="0" spc="-20" baseline="30000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37426" y="2092885"/>
            <a:ext cx="3021079" cy="261610"/>
          </a:xfrm>
          <a:prstGeom prst="rect">
            <a:avLst/>
          </a:prstGeom>
          <a:noFill/>
        </p:spPr>
        <p:txBody>
          <a:bodyPr vert="horz" wrap="square" lIns="0" tIns="45720" rIns="0" bIns="0" rtlCol="0">
            <a:spAutoFit/>
          </a:bodyPr>
          <a:lstStyle/>
          <a:p>
            <a:pPr marL="759460" marR="107314" indent="-643255">
              <a:spcBef>
                <a:spcPts val="360"/>
              </a:spcBef>
            </a:pPr>
            <a:r>
              <a:rPr sz="1400" kern="0" spc="-20" dirty="0">
                <a:solidFill>
                  <a:srgbClr val="112946"/>
                </a:solidFill>
                <a:latin typeface="Arial"/>
                <a:cs typeface="Arial"/>
              </a:rPr>
              <a:t>Angiotensin-</a:t>
            </a:r>
            <a:r>
              <a:rPr sz="1400" kern="0" spc="-10" dirty="0">
                <a:solidFill>
                  <a:srgbClr val="112946"/>
                </a:solidFill>
                <a:latin typeface="Arial"/>
                <a:cs typeface="Arial"/>
              </a:rPr>
              <a:t>receptor blockers</a:t>
            </a:r>
            <a:r>
              <a:rPr sz="1400" kern="0" spc="-15" baseline="25462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  <a:endParaRPr sz="1400" kern="0" baseline="25462" dirty="0">
              <a:solidFill>
                <a:srgbClr val="112946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843102" y="720690"/>
            <a:ext cx="674001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0" marR="5080" indent="-1085850">
              <a:spcBef>
                <a:spcPts val="100"/>
              </a:spcBef>
            </a:pPr>
            <a:r>
              <a:rPr sz="2000" b="0" dirty="0">
                <a:solidFill>
                  <a:srgbClr val="FFFFFF"/>
                </a:solidFill>
              </a:rPr>
              <a:t>ESH/ESC</a:t>
            </a:r>
            <a:r>
              <a:rPr sz="2000" b="0" spc="-35" dirty="0">
                <a:solidFill>
                  <a:srgbClr val="FFFFFF"/>
                </a:solidFill>
              </a:rPr>
              <a:t> </a:t>
            </a:r>
            <a:r>
              <a:rPr sz="2000" b="0" dirty="0">
                <a:solidFill>
                  <a:srgbClr val="FFFFFF"/>
                </a:solidFill>
              </a:rPr>
              <a:t>recommendations</a:t>
            </a:r>
            <a:r>
              <a:rPr sz="2000" b="0" spc="10" dirty="0">
                <a:solidFill>
                  <a:srgbClr val="FFFFFF"/>
                </a:solidFill>
              </a:rPr>
              <a:t> </a:t>
            </a:r>
            <a:r>
              <a:rPr sz="2000" b="0" dirty="0">
                <a:solidFill>
                  <a:srgbClr val="FFFFFF"/>
                </a:solidFill>
              </a:rPr>
              <a:t>for</a:t>
            </a:r>
            <a:r>
              <a:rPr sz="2000" b="0" spc="-5" dirty="0">
                <a:solidFill>
                  <a:srgbClr val="FFFFFF"/>
                </a:solidFill>
              </a:rPr>
              <a:t> </a:t>
            </a:r>
            <a:r>
              <a:rPr sz="2000" b="0" spc="-10" dirty="0">
                <a:solidFill>
                  <a:srgbClr val="FFFFFF"/>
                </a:solidFill>
              </a:rPr>
              <a:t>triple </a:t>
            </a:r>
            <a:r>
              <a:rPr sz="2000" b="0" dirty="0">
                <a:solidFill>
                  <a:srgbClr val="FFFFFF"/>
                </a:solidFill>
              </a:rPr>
              <a:t>combination</a:t>
            </a:r>
            <a:r>
              <a:rPr sz="2000" b="0" spc="15" dirty="0">
                <a:solidFill>
                  <a:srgbClr val="FFFFFF"/>
                </a:solidFill>
              </a:rPr>
              <a:t> </a:t>
            </a:r>
            <a:r>
              <a:rPr sz="2000" b="0" spc="-10" dirty="0">
                <a:solidFill>
                  <a:srgbClr val="FFFFFF"/>
                </a:solidFill>
              </a:rPr>
              <a:t>therapy</a:t>
            </a:r>
            <a:endParaRPr sz="2000" b="0" dirty="0"/>
          </a:p>
        </p:txBody>
      </p:sp>
      <p:sp>
        <p:nvSpPr>
          <p:cNvPr id="24" name="object 24"/>
          <p:cNvSpPr txBox="1"/>
          <p:nvPr/>
        </p:nvSpPr>
        <p:spPr>
          <a:xfrm>
            <a:off x="2285412" y="5282995"/>
            <a:ext cx="7966754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spcBef>
                <a:spcPts val="100"/>
              </a:spcBef>
            </a:pP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whose</a:t>
            </a: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BP</a:t>
            </a:r>
            <a:r>
              <a:rPr sz="14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4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not controlled by</a:t>
            </a:r>
            <a:r>
              <a:rPr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two-drug</a:t>
            </a:r>
            <a:r>
              <a:rPr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combination therapy, </a:t>
            </a:r>
            <a:r>
              <a:rPr sz="1400" kern="0" spc="-25" dirty="0">
                <a:solidFill>
                  <a:srgbClr val="FFC000"/>
                </a:solidFill>
                <a:latin typeface="Arial"/>
                <a:cs typeface="Arial"/>
              </a:rPr>
              <a:t>the </a:t>
            </a:r>
            <a:r>
              <a:rPr sz="1400" kern="0" dirty="0">
                <a:solidFill>
                  <a:srgbClr val="FFC000"/>
                </a:solidFill>
                <a:latin typeface="Arial"/>
                <a:cs typeface="Arial"/>
              </a:rPr>
              <a:t>logical</a:t>
            </a:r>
            <a:r>
              <a:rPr sz="1400" kern="0" spc="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C000"/>
                </a:solidFill>
                <a:latin typeface="Arial"/>
                <a:cs typeface="Arial"/>
              </a:rPr>
              <a:t>option</a:t>
            </a:r>
            <a:r>
              <a:rPr sz="1400" kern="0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C000"/>
                </a:solidFill>
                <a:latin typeface="Arial"/>
                <a:cs typeface="Arial"/>
              </a:rPr>
              <a:t>is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to increase treatment to three-drug</a:t>
            </a:r>
            <a:r>
              <a:rPr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combination</a:t>
            </a:r>
            <a:r>
              <a:rPr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rial"/>
                <a:cs typeface="Arial"/>
              </a:rPr>
              <a:t>therapy: </a:t>
            </a:r>
            <a:r>
              <a:rPr sz="1400" kern="0" spc="-10" dirty="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lang="en-US" sz="1400" kern="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sz="1400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RAS</a:t>
            </a:r>
            <a:r>
              <a:rPr lang="en-US"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blocker,</a:t>
            </a:r>
            <a:r>
              <a:rPr lang="en-US"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sz="1400" kern="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CCB,</a:t>
            </a:r>
            <a:r>
              <a:rPr lang="en-US" sz="1400" kern="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sz="1400" kern="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sz="1400" kern="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kern="0" spc="-10" dirty="0">
                <a:solidFill>
                  <a:srgbClr val="FFFFFF"/>
                </a:solidFill>
                <a:latin typeface="Arial"/>
                <a:cs typeface="Arial"/>
              </a:rPr>
              <a:t>diuretic.</a:t>
            </a:r>
            <a:r>
              <a:rPr lang="en-US" sz="1400" kern="0" spc="-15" baseline="2645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lang="en-US" sz="1400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 indent="170180">
              <a:spcBef>
                <a:spcPts val="100"/>
              </a:spcBef>
            </a:pP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337426" y="4452873"/>
            <a:ext cx="333375" cy="500380"/>
            <a:chOff x="5813425" y="4452873"/>
            <a:chExt cx="333375" cy="500380"/>
          </a:xfrm>
        </p:grpSpPr>
        <p:sp>
          <p:nvSpPr>
            <p:cNvPr id="34" name="object 34"/>
            <p:cNvSpPr/>
            <p:nvPr/>
          </p:nvSpPr>
          <p:spPr>
            <a:xfrm>
              <a:off x="5816854" y="4462398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32969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49E38"/>
              </a:solidFill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813425" y="4606416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329564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49E3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816854" y="4752974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32969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813425" y="4943728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329564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6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17359" y="4350004"/>
            <a:ext cx="2550795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preferred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combinations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5560" marR="5080" indent="-635">
              <a:lnSpc>
                <a:spcPts val="1260"/>
              </a:lnSpc>
              <a:spcBef>
                <a:spcPts val="10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useful</a:t>
            </a:r>
            <a:r>
              <a:rPr sz="10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combination</a:t>
            </a:r>
            <a:r>
              <a:rPr sz="10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(with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some</a:t>
            </a:r>
            <a:r>
              <a:rPr sz="10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limitations)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Possible but less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well-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tested</a:t>
            </a:r>
            <a:r>
              <a:rPr sz="10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combinations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53340">
              <a:spcBef>
                <a:spcPts val="114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not</a:t>
            </a:r>
            <a:r>
              <a:rPr sz="10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recommended</a:t>
            </a:r>
            <a:r>
              <a:rPr sz="10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combination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6540" y="6322949"/>
            <a:ext cx="6641351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:</a:t>
            </a:r>
            <a:r>
              <a:rPr sz="7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1.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Mancia</a:t>
            </a:r>
            <a:r>
              <a:rPr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G, Fagard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R,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Narkiewicz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K,</a:t>
            </a:r>
            <a:r>
              <a:rPr sz="7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2013</a:t>
            </a:r>
            <a:r>
              <a:rPr sz="7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ESH/ESC</a:t>
            </a:r>
            <a:r>
              <a:rPr sz="7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Practice</a:t>
            </a:r>
            <a:r>
              <a:rPr sz="7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Guidelines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Management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Arterial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 err="1">
                <a:solidFill>
                  <a:sysClr val="windowText" lastClr="000000"/>
                </a:solidFill>
                <a:latin typeface="Arial"/>
                <a:cs typeface="Arial"/>
              </a:rPr>
              <a:t>Hypertension.</a:t>
            </a:r>
            <a:r>
              <a:rPr sz="700" i="1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Blood</a:t>
            </a:r>
            <a:r>
              <a:rPr sz="700" i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Press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2014;23(1):3-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16.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2.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Williams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B, Mancia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G,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Spiering</a:t>
            </a:r>
            <a:r>
              <a:rPr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W,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et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al.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2018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ESC/ESH</a:t>
            </a:r>
            <a:r>
              <a:rPr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Guidelines</a:t>
            </a:r>
            <a:r>
              <a:rPr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for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management of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arterial</a:t>
            </a:r>
            <a:r>
              <a:rPr sz="700" kern="0" spc="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hypertension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[published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correction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appears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Eur Heart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J. 2019</a:t>
            </a:r>
            <a:r>
              <a:rPr sz="7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Feb</a:t>
            </a:r>
            <a:r>
              <a:rPr sz="7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1;40(5):475].</a:t>
            </a:r>
            <a:r>
              <a:rPr sz="7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Eur</a:t>
            </a:r>
            <a:r>
              <a:rPr sz="7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Heart</a:t>
            </a:r>
            <a:r>
              <a:rPr sz="7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</a:t>
            </a:r>
            <a:r>
              <a:rPr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.</a:t>
            </a:r>
            <a:r>
              <a:rPr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2018;39(33):3021-3104.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E77DD5D1-2336-A897-5A1B-6CBC0CE0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B9B5D5-CA5D-66CA-E448-C5A4F57FF8AA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AF6C24F-29DC-92E1-731C-6CA2FB902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F289A-4027-255C-55A7-43AED4087D1A}"/>
              </a:ext>
            </a:extLst>
          </p:cNvPr>
          <p:cNvSpPr txBox="1"/>
          <p:nvPr/>
        </p:nvSpPr>
        <p:spPr>
          <a:xfrm>
            <a:off x="305592" y="6017545"/>
            <a:ext cx="60974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CCB: calcium channel blocker, RAS : renin- angiotensin system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37493" y="561329"/>
            <a:ext cx="86296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0" dirty="0"/>
              <a:t>CCB</a:t>
            </a:r>
            <a:r>
              <a:rPr sz="2000" b="0" spc="-10" dirty="0"/>
              <a:t> </a:t>
            </a:r>
            <a:r>
              <a:rPr sz="2000" b="0" dirty="0"/>
              <a:t>+</a:t>
            </a:r>
            <a:r>
              <a:rPr sz="2000" b="0" spc="-110" dirty="0"/>
              <a:t> </a:t>
            </a:r>
            <a:r>
              <a:rPr sz="2000" b="0" spc="-20" dirty="0"/>
              <a:t>ARB:</a:t>
            </a:r>
            <a:r>
              <a:rPr lang="en-US" sz="2000" b="0" spc="-20" dirty="0"/>
              <a:t> </a:t>
            </a:r>
            <a:r>
              <a:rPr sz="2000" b="0" dirty="0"/>
              <a:t>The Synergies</a:t>
            </a:r>
            <a:r>
              <a:rPr sz="2000" b="0" spc="5" dirty="0"/>
              <a:t> </a:t>
            </a:r>
            <a:r>
              <a:rPr sz="2000" b="0" dirty="0"/>
              <a:t>of</a:t>
            </a:r>
            <a:r>
              <a:rPr sz="2000" b="0" spc="5" dirty="0"/>
              <a:t> </a:t>
            </a:r>
            <a:r>
              <a:rPr sz="2000" b="0" dirty="0"/>
              <a:t>Counter-</a:t>
            </a:r>
            <a:r>
              <a:rPr sz="2000" b="0" spc="-10" dirty="0"/>
              <a:t>Regulation</a:t>
            </a:r>
            <a:endParaRPr sz="2000" b="0" dirty="0"/>
          </a:p>
        </p:txBody>
      </p:sp>
      <p:sp>
        <p:nvSpPr>
          <p:cNvPr id="40" name="object 40"/>
          <p:cNvSpPr txBox="1"/>
          <p:nvPr/>
        </p:nvSpPr>
        <p:spPr>
          <a:xfrm>
            <a:off x="350137" y="6334918"/>
            <a:ext cx="7349308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560">
              <a:spcBef>
                <a:spcPts val="95"/>
              </a:spcBef>
            </a:pP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500" b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Lin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Y,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Ma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L.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Blood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pressure lowering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effect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calcium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channel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blockers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on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perioperative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hypertension: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systematic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review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meta-analysis.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10" dirty="0">
                <a:solidFill>
                  <a:srgbClr val="080808"/>
                </a:solidFill>
                <a:latin typeface="Arial"/>
                <a:cs typeface="Arial"/>
              </a:rPr>
              <a:t>Medicine</a:t>
            </a:r>
            <a:r>
              <a:rPr sz="500" i="1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10" dirty="0">
                <a:solidFill>
                  <a:srgbClr val="080808"/>
                </a:solidFill>
                <a:latin typeface="Arial"/>
                <a:cs typeface="Arial"/>
              </a:rPr>
              <a:t>(Baltimore)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2018;97(48):e13152.</a:t>
            </a:r>
            <a:r>
              <a:rPr sz="500" kern="0" spc="1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2.</a:t>
            </a:r>
            <a:r>
              <a:rPr sz="500" b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Mistry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NB,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Westheim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AS,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Kjeldsen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SE.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angiotensin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receptor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antagonist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valsartan: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a review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literature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focus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clinical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trials.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Expert</a:t>
            </a:r>
            <a:r>
              <a:rPr sz="500" i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Opin </a:t>
            </a:r>
            <a:r>
              <a:rPr sz="500" i="1" kern="0" spc="-10" dirty="0">
                <a:solidFill>
                  <a:srgbClr val="080808"/>
                </a:solidFill>
                <a:latin typeface="Arial"/>
                <a:cs typeface="Arial"/>
              </a:rPr>
              <a:t>Pharmacother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2006;7(5):575-581.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3.</a:t>
            </a:r>
            <a:r>
              <a:rPr sz="5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Bühler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FR, Bolli</a:t>
            </a:r>
            <a:r>
              <a:rPr sz="5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Kiowski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W,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Erne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Hulthén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UL,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Block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LH.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Renin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profiling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to select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antihypertensive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baseline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drugs.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Renin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inhibitors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high-renin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calcium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entry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blockers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for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low-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renin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patients.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Am</a:t>
            </a:r>
            <a:r>
              <a:rPr sz="500" i="1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500" i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Med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1984;77(2A):36-42.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4.</a:t>
            </a:r>
            <a:r>
              <a:rPr sz="500" b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Sueta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D,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Tabata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N,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Hokimoto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Clinical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roles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calcium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channel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blockers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in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ischemic heart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diseases.</a:t>
            </a:r>
            <a:r>
              <a:rPr sz="5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10" dirty="0">
                <a:solidFill>
                  <a:srgbClr val="080808"/>
                </a:solidFill>
                <a:latin typeface="Arial"/>
                <a:cs typeface="Arial"/>
              </a:rPr>
              <a:t>Hypertens</a:t>
            </a:r>
            <a:r>
              <a:rPr sz="500" i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20" dirty="0">
                <a:solidFill>
                  <a:srgbClr val="080808"/>
                </a:solidFill>
                <a:latin typeface="Arial"/>
                <a:cs typeface="Arial"/>
              </a:rPr>
              <a:t>Res.</a:t>
            </a:r>
            <a:r>
              <a:rPr lang="en-US" sz="5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2017;40(5):423-428.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5.</a:t>
            </a:r>
            <a:r>
              <a:rPr sz="5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Oparil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Weber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M.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Angiotensin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receptor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blocker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and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dihydropyridine</a:t>
            </a:r>
            <a:r>
              <a:rPr sz="500" kern="0" spc="4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calcium</a:t>
            </a:r>
            <a:r>
              <a:rPr sz="5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channel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blocker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combinations: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 an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emerging strategy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hypertension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therapy.</a:t>
            </a:r>
            <a:r>
              <a:rPr sz="500" kern="0" spc="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10" dirty="0">
                <a:solidFill>
                  <a:srgbClr val="080808"/>
                </a:solidFill>
                <a:latin typeface="Arial"/>
                <a:cs typeface="Arial"/>
              </a:rPr>
              <a:t>Postgrad</a:t>
            </a:r>
            <a:r>
              <a:rPr sz="500" i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i="1" kern="0" spc="-20" dirty="0">
                <a:solidFill>
                  <a:srgbClr val="080808"/>
                </a:solidFill>
                <a:latin typeface="Arial"/>
                <a:cs typeface="Arial"/>
              </a:rPr>
              <a:t>Med.</a:t>
            </a:r>
            <a:r>
              <a:rPr sz="500" i="1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2009;121(2):25-39.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6.</a:t>
            </a:r>
            <a:r>
              <a:rPr sz="5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Brown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MJ.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Renin: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friend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or foe?. </a:t>
            </a:r>
            <a:r>
              <a:rPr sz="500" i="1" kern="0" dirty="0">
                <a:solidFill>
                  <a:srgbClr val="080808"/>
                </a:solidFill>
                <a:latin typeface="Arial"/>
                <a:cs typeface="Arial"/>
              </a:rPr>
              <a:t>Heart.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2007;93(9):1026-1033. </a:t>
            </a:r>
            <a:r>
              <a:rPr sz="500" b="1" kern="0" dirty="0">
                <a:solidFill>
                  <a:srgbClr val="080808"/>
                </a:solidFill>
                <a:latin typeface="Arial"/>
                <a:cs typeface="Arial"/>
              </a:rPr>
              <a:t>7.</a:t>
            </a:r>
            <a:r>
              <a:rPr sz="5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Sica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DA.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Rationale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for</a:t>
            </a:r>
            <a:r>
              <a:rPr sz="5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fixed-dose combinations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5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treatment</a:t>
            </a:r>
            <a:r>
              <a:rPr sz="5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hypertension: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5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dirty="0">
                <a:solidFill>
                  <a:srgbClr val="080808"/>
                </a:solidFill>
                <a:latin typeface="Arial"/>
                <a:cs typeface="Arial"/>
              </a:rPr>
              <a:t>cycle</a:t>
            </a:r>
            <a:r>
              <a:rPr sz="5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repeats. Drugs.</a:t>
            </a:r>
            <a:r>
              <a:rPr sz="5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2002;62(3):443-462.</a:t>
            </a:r>
            <a:r>
              <a:rPr sz="500" kern="0" spc="1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500" kern="0" spc="-10" dirty="0">
                <a:solidFill>
                  <a:srgbClr val="080808"/>
                </a:solidFill>
                <a:latin typeface="Arial"/>
                <a:cs typeface="Arial"/>
              </a:rPr>
              <a:t>doi:10.2165/00003495-200262030-00003.</a:t>
            </a:r>
            <a:endParaRPr sz="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6E986DE5-3685-FEBF-06EF-E556CCC9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7681FA5-1245-CBDF-E850-E757B65F8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58B9E9C-0014-DD18-47F2-48FF58BC4321}"/>
              </a:ext>
            </a:extLst>
          </p:cNvPr>
          <p:cNvGrpSpPr/>
          <p:nvPr/>
        </p:nvGrpSpPr>
        <p:grpSpPr>
          <a:xfrm>
            <a:off x="1371600" y="1443201"/>
            <a:ext cx="9906000" cy="4789347"/>
            <a:chOff x="1848255" y="1248604"/>
            <a:chExt cx="9906000" cy="47893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1BF933-B013-F8B3-E0C5-F2588D32B8B7}"/>
                </a:ext>
              </a:extLst>
            </p:cNvPr>
            <p:cNvGrpSpPr/>
            <p:nvPr/>
          </p:nvGrpSpPr>
          <p:grpSpPr>
            <a:xfrm>
              <a:off x="8237752" y="1273754"/>
              <a:ext cx="2378265" cy="1938057"/>
              <a:chOff x="4205319" y="1700047"/>
              <a:chExt cx="2378265" cy="1938057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4205319" y="1700047"/>
                <a:ext cx="2361852" cy="1468120"/>
              </a:xfrm>
              <a:custGeom>
                <a:avLst/>
                <a:gdLst/>
                <a:ahLst/>
                <a:cxnLst/>
                <a:rect l="l" t="t" r="r" b="b"/>
                <a:pathLst>
                  <a:path w="3904615" h="1474470">
                    <a:moveTo>
                      <a:pt x="3904488" y="0"/>
                    </a:moveTo>
                    <a:lnTo>
                      <a:pt x="0" y="0"/>
                    </a:lnTo>
                    <a:lnTo>
                      <a:pt x="0" y="1389938"/>
                    </a:lnTo>
                    <a:lnTo>
                      <a:pt x="0" y="1474216"/>
                    </a:lnTo>
                    <a:lnTo>
                      <a:pt x="3904488" y="1474216"/>
                    </a:lnTo>
                    <a:lnTo>
                      <a:pt x="3904488" y="1389938"/>
                    </a:lnTo>
                    <a:lnTo>
                      <a:pt x="3904488" y="0"/>
                    </a:lnTo>
                    <a:close/>
                  </a:path>
                </a:pathLst>
              </a:custGeom>
              <a:solidFill>
                <a:srgbClr val="EE413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4437475" y="1747843"/>
                <a:ext cx="2146109" cy="189026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b="1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ARB</a:t>
                </a:r>
                <a:endParaRPr sz="16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183515" indent="-171450">
                  <a:buFont typeface="Arial" panose="020B0604020202020204" pitchFamily="34" charset="0"/>
                  <a:buChar char="•"/>
                  <a:tabLst>
                    <a:tab pos="185420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Balanced</a:t>
                </a:r>
                <a:r>
                  <a:rPr sz="1200" kern="0" spc="-3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dilatation</a:t>
                </a:r>
                <a:r>
                  <a:rPr sz="1200" kern="0" spc="-2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of</a:t>
                </a:r>
                <a:r>
                  <a:rPr sz="1200" kern="0" spc="-3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arteries</a:t>
                </a:r>
                <a:r>
                  <a:rPr sz="1200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 and</a:t>
                </a:r>
                <a:r>
                  <a:rPr lang="en-US" sz="1200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Veins</a:t>
                </a:r>
                <a:r>
                  <a:rPr lang="en-US"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</a:p>
              <a:p>
                <a:pPr marL="183515" indent="-171450">
                  <a:buFont typeface="Arial" panose="020B0604020202020204" pitchFamily="34" charset="0"/>
                  <a:buChar char="•"/>
                  <a:tabLst>
                    <a:tab pos="185420" algn="l"/>
                  </a:tabLst>
                </a:pPr>
                <a:r>
                  <a:rPr lang="en-US"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Attenuates</a:t>
                </a:r>
                <a:r>
                  <a:rPr lang="en-US" sz="1200" kern="0" spc="-4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peripheral</a:t>
                </a:r>
                <a:r>
                  <a:rPr lang="en-US" sz="1200" kern="0" spc="-5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oedema</a:t>
                </a:r>
                <a:r>
                  <a:rPr lang="en-US"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5</a:t>
                </a:r>
              </a:p>
              <a:p>
                <a:pPr marL="183515" indent="-171450">
                  <a:buFont typeface="Arial" panose="020B0604020202020204" pitchFamily="34" charset="0"/>
                  <a:buChar char="•"/>
                  <a:tabLst>
                    <a:tab pos="185420" algn="l"/>
                  </a:tabLst>
                </a:pPr>
                <a:r>
                  <a:rPr lang="en-US"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Effective</a:t>
                </a:r>
                <a:r>
                  <a:rPr lang="en-US" sz="1200" kern="0" spc="-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in</a:t>
                </a:r>
                <a:r>
                  <a:rPr lang="en-US" sz="1200" kern="0" spc="-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high-</a:t>
                </a:r>
                <a:r>
                  <a:rPr lang="en-US"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renin</a:t>
                </a:r>
                <a:r>
                  <a:rPr lang="en-US" sz="1200" kern="0" spc="-2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patients</a:t>
                </a:r>
                <a:r>
                  <a:rPr lang="en-US"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6</a:t>
                </a:r>
                <a:endParaRPr lang="en-US"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12065">
                  <a:tabLst>
                    <a:tab pos="185420" algn="l"/>
                  </a:tabLst>
                </a:pPr>
                <a:endParaRPr lang="en-US"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183515" indent="-171450">
                  <a:buFont typeface="Arial" panose="020B0604020202020204" pitchFamily="34" charset="0"/>
                  <a:buChar char="•"/>
                  <a:tabLst>
                    <a:tab pos="185420" algn="l"/>
                  </a:tabLst>
                </a:pPr>
                <a:endParaRPr lang="en-US"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184785" indent="-172720">
                  <a:buFont typeface="Symbol"/>
                  <a:buChar char=""/>
                  <a:tabLst>
                    <a:tab pos="185420" algn="l"/>
                  </a:tabLst>
                </a:pPr>
                <a:endParaRPr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419C33-9835-3340-6084-C246BFD6EAE5}"/>
                </a:ext>
              </a:extLst>
            </p:cNvPr>
            <p:cNvGrpSpPr/>
            <p:nvPr/>
          </p:nvGrpSpPr>
          <p:grpSpPr>
            <a:xfrm>
              <a:off x="8246191" y="2737649"/>
              <a:ext cx="2322010" cy="1197610"/>
              <a:chOff x="8048879" y="1989391"/>
              <a:chExt cx="2322010" cy="1197610"/>
            </a:xfrm>
          </p:grpSpPr>
          <p:grpSp>
            <p:nvGrpSpPr>
              <p:cNvPr id="3" name="object 3"/>
              <p:cNvGrpSpPr/>
              <p:nvPr/>
            </p:nvGrpSpPr>
            <p:grpSpPr>
              <a:xfrm>
                <a:off x="8048879" y="1989391"/>
                <a:ext cx="2322010" cy="1197610"/>
                <a:chOff x="6524879" y="1989391"/>
                <a:chExt cx="2322010" cy="1197610"/>
              </a:xfrm>
            </p:grpSpPr>
            <p:sp>
              <p:nvSpPr>
                <p:cNvPr id="5" name="object 5"/>
                <p:cNvSpPr/>
                <p:nvPr/>
              </p:nvSpPr>
              <p:spPr>
                <a:xfrm>
                  <a:off x="6524879" y="2014982"/>
                  <a:ext cx="2322010" cy="104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825" h="1197610">
                      <a:moveTo>
                        <a:pt x="2155825" y="0"/>
                      </a:moveTo>
                      <a:lnTo>
                        <a:pt x="0" y="0"/>
                      </a:lnTo>
                      <a:lnTo>
                        <a:pt x="0" y="1197165"/>
                      </a:lnTo>
                      <a:lnTo>
                        <a:pt x="2155825" y="1197165"/>
                      </a:lnTo>
                      <a:lnTo>
                        <a:pt x="2155825" y="0"/>
                      </a:lnTo>
                      <a:close/>
                    </a:path>
                  </a:pathLst>
                </a:custGeom>
                <a:solidFill>
                  <a:srgbClr val="EE4135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" name="object 6"/>
                <p:cNvSpPr/>
                <p:nvPr/>
              </p:nvSpPr>
              <p:spPr>
                <a:xfrm>
                  <a:off x="6524879" y="1989391"/>
                  <a:ext cx="2155825" cy="1197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825" h="1197610">
                      <a:moveTo>
                        <a:pt x="0" y="1197165"/>
                      </a:moveTo>
                      <a:lnTo>
                        <a:pt x="2155825" y="1197165"/>
                      </a:lnTo>
                      <a:lnTo>
                        <a:pt x="2155825" y="0"/>
                      </a:lnTo>
                      <a:lnTo>
                        <a:pt x="0" y="0"/>
                      </a:lnTo>
                      <a:lnTo>
                        <a:pt x="0" y="1197165"/>
                      </a:lnTo>
                      <a:close/>
                    </a:path>
                  </a:pathLst>
                </a:custGeom>
                <a:ln w="9525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object 19"/>
              <p:cNvSpPr txBox="1"/>
              <p:nvPr/>
            </p:nvSpPr>
            <p:spPr>
              <a:xfrm>
                <a:off x="8231956" y="2066570"/>
                <a:ext cx="521970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b="1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ARB</a:t>
                </a:r>
                <a:endParaRPr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8206557" y="2340890"/>
                <a:ext cx="1795145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22250" indent="-184785">
                  <a:spcBef>
                    <a:spcPts val="100"/>
                  </a:spcBef>
                  <a:buFont typeface="Symbol"/>
                  <a:buChar char=""/>
                  <a:tabLst>
                    <a:tab pos="222885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RAS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 blockade</a:t>
                </a:r>
                <a:r>
                  <a:rPr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222250" marR="78105" indent="-184785">
                  <a:buFont typeface="Symbol"/>
                  <a:buChar char=""/>
                  <a:tabLst>
                    <a:tab pos="222885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CHF</a:t>
                </a:r>
                <a:r>
                  <a:rPr sz="1200" kern="0" spc="-1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and</a:t>
                </a:r>
                <a:r>
                  <a:rPr sz="1200" kern="0" spc="-1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renal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benefits</a:t>
                </a:r>
                <a:r>
                  <a:rPr sz="1200" kern="0" spc="-4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7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5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5" name="object 25"/>
            <p:cNvSpPr txBox="1"/>
            <p:nvPr/>
          </p:nvSpPr>
          <p:spPr>
            <a:xfrm>
              <a:off x="3779319" y="5300751"/>
              <a:ext cx="5726430" cy="39433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1445" marR="125730" indent="-1270" algn="ctr">
                <a:spcBef>
                  <a:spcPts val="95"/>
                </a:spcBef>
              </a:pPr>
              <a:r>
                <a:rPr sz="1200" kern="0" spc="-10" dirty="0">
                  <a:solidFill>
                    <a:srgbClr val="112946"/>
                  </a:solidFill>
                  <a:latin typeface="Arial"/>
                  <a:cs typeface="Arial"/>
                </a:rPr>
                <a:t>Synergistic </a:t>
              </a:r>
              <a:r>
                <a:rPr sz="1200" kern="0" dirty="0">
                  <a:solidFill>
                    <a:srgbClr val="112946"/>
                  </a:solidFill>
                  <a:latin typeface="Arial"/>
                  <a:cs typeface="Arial"/>
                </a:rPr>
                <a:t>BP</a:t>
              </a:r>
              <a:r>
                <a:rPr sz="1200" kern="0" spc="-45" dirty="0">
                  <a:solidFill>
                    <a:srgbClr val="112946"/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rgbClr val="112946"/>
                  </a:solidFill>
                  <a:latin typeface="Arial"/>
                  <a:cs typeface="Arial"/>
                </a:rPr>
                <a:t>reduction</a:t>
              </a:r>
              <a:r>
                <a:rPr lang="en-US" sz="1200" kern="0" dirty="0">
                  <a:solidFill>
                    <a:srgbClr val="112946"/>
                  </a:solidFill>
                  <a:latin typeface="Arial"/>
                  <a:cs typeface="Arial"/>
                </a:rPr>
                <a:t> </a:t>
              </a:r>
            </a:p>
            <a:p>
              <a:pPr marL="131445" marR="125730" indent="-1270" algn="ctr">
                <a:spcBef>
                  <a:spcPts val="95"/>
                </a:spcBef>
              </a:pPr>
              <a:r>
                <a:rPr sz="1200" kern="0" spc="-10" dirty="0">
                  <a:solidFill>
                    <a:srgbClr val="112946"/>
                  </a:solidFill>
                  <a:latin typeface="Arial"/>
                  <a:cs typeface="Arial"/>
                </a:rPr>
                <a:t>Complementary </a:t>
              </a:r>
              <a:r>
                <a:rPr sz="1200" kern="0" dirty="0">
                  <a:solidFill>
                    <a:srgbClr val="112946"/>
                  </a:solidFill>
                  <a:latin typeface="Arial"/>
                  <a:cs typeface="Arial"/>
                </a:rPr>
                <a:t>clinical</a:t>
              </a:r>
              <a:r>
                <a:rPr sz="1200" kern="0" spc="-75" dirty="0">
                  <a:solidFill>
                    <a:srgbClr val="112946"/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rgbClr val="112946"/>
                  </a:solidFill>
                  <a:latin typeface="Arial"/>
                  <a:cs typeface="Arial"/>
                </a:rPr>
                <a:t>benefits</a:t>
              </a:r>
              <a:endParaRPr sz="1200" kern="0" dirty="0">
                <a:solidFill>
                  <a:srgbClr val="112946"/>
                </a:solidFill>
                <a:latin typeface="Arial"/>
                <a:cs typeface="Arial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6A93D3-D083-673F-EB83-3267A6C2AFB8}"/>
                </a:ext>
              </a:extLst>
            </p:cNvPr>
            <p:cNvGrpSpPr/>
            <p:nvPr/>
          </p:nvGrpSpPr>
          <p:grpSpPr>
            <a:xfrm>
              <a:off x="3779319" y="4207481"/>
              <a:ext cx="5726430" cy="1028040"/>
              <a:chOff x="3779319" y="4207481"/>
              <a:chExt cx="5726430" cy="1028040"/>
            </a:xfrm>
          </p:grpSpPr>
          <p:sp>
            <p:nvSpPr>
              <p:cNvPr id="9" name="object 9"/>
              <p:cNvSpPr/>
              <p:nvPr/>
            </p:nvSpPr>
            <p:spPr>
              <a:xfrm>
                <a:off x="3779319" y="4207481"/>
                <a:ext cx="572643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726430" h="6350">
                    <a:moveTo>
                      <a:pt x="0" y="0"/>
                    </a:moveTo>
                    <a:lnTo>
                      <a:pt x="5726430" y="6096"/>
                    </a:lnTo>
                  </a:path>
                </a:pathLst>
              </a:custGeom>
              <a:ln w="76200">
                <a:solidFill>
                  <a:srgbClr val="7B7B7B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5841485" y="4218215"/>
                <a:ext cx="1463988" cy="1017306"/>
              </a:xfrm>
              <a:custGeom>
                <a:avLst/>
                <a:gdLst/>
                <a:ahLst/>
                <a:cxnLst/>
                <a:rect l="l" t="t" r="r" b="b"/>
                <a:pathLst>
                  <a:path w="2279015" h="1963420">
                    <a:moveTo>
                      <a:pt x="1139444" y="0"/>
                    </a:moveTo>
                    <a:lnTo>
                      <a:pt x="0" y="1963064"/>
                    </a:lnTo>
                    <a:lnTo>
                      <a:pt x="2278888" y="1963064"/>
                    </a:lnTo>
                    <a:lnTo>
                      <a:pt x="1139444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6379875" y="4753061"/>
                <a:ext cx="44958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spcBef>
                    <a:spcPts val="100"/>
                  </a:spcBef>
                </a:pPr>
                <a:r>
                  <a:rPr b="1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BP</a:t>
                </a:r>
                <a:endParaRPr sz="24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9F873F-09D8-A2D1-B215-5EBBE32A88A8}"/>
                </a:ext>
              </a:extLst>
            </p:cNvPr>
            <p:cNvGrpSpPr/>
            <p:nvPr/>
          </p:nvGrpSpPr>
          <p:grpSpPr>
            <a:xfrm>
              <a:off x="2547824" y="1248604"/>
              <a:ext cx="3413388" cy="1474470"/>
              <a:chOff x="1734557" y="1724109"/>
              <a:chExt cx="3413388" cy="147447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1734557" y="1724109"/>
                <a:ext cx="2419351" cy="1474470"/>
              </a:xfrm>
              <a:custGeom>
                <a:avLst/>
                <a:gdLst/>
                <a:ahLst/>
                <a:cxnLst/>
                <a:rect l="l" t="t" r="r" b="b"/>
                <a:pathLst>
                  <a:path w="3477260" h="1474470">
                    <a:moveTo>
                      <a:pt x="3477133" y="0"/>
                    </a:moveTo>
                    <a:lnTo>
                      <a:pt x="0" y="0"/>
                    </a:lnTo>
                    <a:lnTo>
                      <a:pt x="0" y="1434096"/>
                    </a:lnTo>
                    <a:lnTo>
                      <a:pt x="0" y="1474216"/>
                    </a:lnTo>
                    <a:lnTo>
                      <a:pt x="3477133" y="1474216"/>
                    </a:lnTo>
                    <a:lnTo>
                      <a:pt x="3477133" y="1434096"/>
                    </a:lnTo>
                    <a:lnTo>
                      <a:pt x="3477133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sz="11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object 30"/>
              <p:cNvSpPr txBox="1"/>
              <p:nvPr/>
            </p:nvSpPr>
            <p:spPr>
              <a:xfrm>
                <a:off x="1951848" y="1780030"/>
                <a:ext cx="521970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b="1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CCB</a:t>
                </a:r>
                <a:endParaRPr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1" name="object 31"/>
              <p:cNvSpPr txBox="1"/>
              <p:nvPr/>
            </p:nvSpPr>
            <p:spPr>
              <a:xfrm>
                <a:off x="1845310" y="2117913"/>
                <a:ext cx="1732914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10185" indent="-172720">
                  <a:spcBef>
                    <a:spcPts val="100"/>
                  </a:spcBef>
                  <a:buFont typeface="Symbol"/>
                  <a:buChar char=""/>
                  <a:tabLst>
                    <a:tab pos="210820" algn="l"/>
                  </a:tabLst>
                </a:pP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Arteriodilation</a:t>
                </a:r>
                <a:r>
                  <a:rPr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1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2" name="object 32"/>
              <p:cNvSpPr txBox="1"/>
              <p:nvPr/>
            </p:nvSpPr>
            <p:spPr>
              <a:xfrm>
                <a:off x="1845310" y="2328671"/>
                <a:ext cx="2265680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10185" indent="-172720">
                  <a:spcBef>
                    <a:spcPts val="100"/>
                  </a:spcBef>
                  <a:buFont typeface="Symbol"/>
                  <a:buChar char=""/>
                  <a:tabLst>
                    <a:tab pos="210820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Peripheral</a:t>
                </a:r>
                <a:r>
                  <a:rPr sz="1200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oedema</a:t>
                </a:r>
                <a:r>
                  <a:rPr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3" name="object 33"/>
              <p:cNvSpPr txBox="1"/>
              <p:nvPr/>
            </p:nvSpPr>
            <p:spPr>
              <a:xfrm>
                <a:off x="1845310" y="2535912"/>
                <a:ext cx="330263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10185" indent="-172720">
                  <a:spcBef>
                    <a:spcPts val="100"/>
                  </a:spcBef>
                  <a:buFont typeface="Symbol"/>
                  <a:buChar char=""/>
                  <a:tabLst>
                    <a:tab pos="210820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Effective</a:t>
                </a:r>
                <a:r>
                  <a:rPr sz="1200" kern="0" spc="-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in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 low-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renin</a:t>
                </a:r>
                <a:r>
                  <a:rPr sz="1200" kern="0" spc="-1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patients</a:t>
                </a:r>
                <a:r>
                  <a:rPr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3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210185" indent="-172720">
                  <a:buFont typeface="Symbol"/>
                  <a:buChar char=""/>
                  <a:tabLst>
                    <a:tab pos="210820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Reduces</a:t>
                </a:r>
                <a:r>
                  <a:rPr sz="1200" kern="0" spc="-3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cardiac</a:t>
                </a:r>
                <a:r>
                  <a:rPr sz="1200" kern="0" spc="-1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ischaemia</a:t>
                </a:r>
                <a:r>
                  <a:rPr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4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62CAB7-275D-1A6F-30AF-44C0C5E03AEA}"/>
                </a:ext>
              </a:extLst>
            </p:cNvPr>
            <p:cNvGrpSpPr/>
            <p:nvPr/>
          </p:nvGrpSpPr>
          <p:grpSpPr>
            <a:xfrm>
              <a:off x="2541810" y="2761116"/>
              <a:ext cx="2419350" cy="1054541"/>
              <a:chOff x="7944485" y="4401332"/>
              <a:chExt cx="2157730" cy="1054541"/>
            </a:xfrm>
          </p:grpSpPr>
          <p:sp>
            <p:nvSpPr>
              <p:cNvPr id="34" name="object 34"/>
              <p:cNvSpPr/>
              <p:nvPr/>
            </p:nvSpPr>
            <p:spPr>
              <a:xfrm>
                <a:off x="7944485" y="4401332"/>
                <a:ext cx="2157730" cy="1054541"/>
              </a:xfrm>
              <a:custGeom>
                <a:avLst/>
                <a:gdLst/>
                <a:ahLst/>
                <a:cxnLst/>
                <a:rect l="l" t="t" r="r" b="b"/>
                <a:pathLst>
                  <a:path w="2157729" h="1197610">
                    <a:moveTo>
                      <a:pt x="2157476" y="0"/>
                    </a:moveTo>
                    <a:lnTo>
                      <a:pt x="0" y="0"/>
                    </a:lnTo>
                    <a:lnTo>
                      <a:pt x="0" y="1197165"/>
                    </a:lnTo>
                    <a:lnTo>
                      <a:pt x="2157476" y="1197165"/>
                    </a:lnTo>
                    <a:lnTo>
                      <a:pt x="2157476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object 35"/>
              <p:cNvSpPr txBox="1"/>
              <p:nvPr/>
            </p:nvSpPr>
            <p:spPr>
              <a:xfrm>
                <a:off x="8124952" y="4502659"/>
                <a:ext cx="521970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sz="1600" b="1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CCB</a:t>
                </a:r>
                <a:endParaRPr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6" name="object 36"/>
              <p:cNvSpPr txBox="1"/>
              <p:nvPr/>
            </p:nvSpPr>
            <p:spPr>
              <a:xfrm>
                <a:off x="8099553" y="4777232"/>
                <a:ext cx="1899285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96850" indent="-159385">
                  <a:spcBef>
                    <a:spcPts val="100"/>
                  </a:spcBef>
                  <a:buFont typeface="Symbol"/>
                  <a:buChar char=""/>
                  <a:tabLst>
                    <a:tab pos="197485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RAS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 activation</a:t>
                </a:r>
                <a:r>
                  <a:rPr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7</a:t>
                </a:r>
                <a:endParaRPr sz="1200" kern="0" baseline="25462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196850" indent="-159385">
                  <a:buFont typeface="Symbol"/>
                  <a:buChar char=""/>
                  <a:tabLst>
                    <a:tab pos="197485" algn="l"/>
                  </a:tabLst>
                </a:pP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No</a:t>
                </a:r>
                <a:r>
                  <a:rPr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renal</a:t>
                </a:r>
                <a:r>
                  <a:rPr sz="1200" kern="0" spc="-1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or</a:t>
                </a:r>
                <a:r>
                  <a:rPr sz="1200" kern="0" spc="-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CHF</a:t>
                </a:r>
                <a:r>
                  <a:rPr lang="en-US" sz="1200" kern="0" spc="-25" dirty="0">
                    <a:solidFill>
                      <a:srgbClr val="FFFFFF"/>
                    </a:solidFill>
                    <a:latin typeface="Arial"/>
                    <a:cs typeface="Arial"/>
                  </a:rPr>
                  <a:t> </a:t>
                </a:r>
                <a:r>
                  <a:rPr lang="en-US" sz="1200" kern="0" spc="-10" dirty="0">
                    <a:solidFill>
                      <a:srgbClr val="FFFFFF"/>
                    </a:solidFill>
                    <a:latin typeface="Arial"/>
                    <a:cs typeface="Arial"/>
                  </a:rPr>
                  <a:t>benefits</a:t>
                </a:r>
                <a:r>
                  <a:rPr lang="en-US" sz="1200" kern="0" spc="-15" baseline="25462" dirty="0">
                    <a:solidFill>
                      <a:srgbClr val="FFFFFF"/>
                    </a:solidFill>
                    <a:latin typeface="Arial"/>
                    <a:cs typeface="Arial"/>
                  </a:rPr>
                  <a:t>7</a:t>
                </a:r>
                <a:endParaRPr sz="12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CF521A-D349-1D9E-3F7D-470BC6FF479E}"/>
                </a:ext>
              </a:extLst>
            </p:cNvPr>
            <p:cNvCxnSpPr>
              <a:cxnSpLocks/>
            </p:cNvCxnSpPr>
            <p:nvPr/>
          </p:nvCxnSpPr>
          <p:spPr>
            <a:xfrm>
              <a:off x="1848255" y="6037951"/>
              <a:ext cx="9906000" cy="0"/>
            </a:xfrm>
            <a:prstGeom prst="line">
              <a:avLst/>
            </a:prstGeom>
            <a:ln>
              <a:solidFill>
                <a:srgbClr val="A945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Add">
              <a:extLst>
                <a:ext uri="{FF2B5EF4-FFF2-40B4-BE49-F238E27FC236}">
                  <a16:creationId xmlns:a16="http://schemas.microsoft.com/office/drawing/2014/main" id="{C6743BDA-3F64-FD1D-9C84-CD047D7A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75213" y="2324033"/>
              <a:ext cx="796532" cy="79652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DEEF7C-A844-1558-0A9E-79953F4757CE}"/>
                </a:ext>
              </a:extLst>
            </p:cNvPr>
            <p:cNvGrpSpPr/>
            <p:nvPr/>
          </p:nvGrpSpPr>
          <p:grpSpPr>
            <a:xfrm>
              <a:off x="2980510" y="3900029"/>
              <a:ext cx="1585609" cy="213137"/>
              <a:chOff x="1877438" y="5300751"/>
              <a:chExt cx="1585609" cy="21313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4FCACA7-A7E4-BC37-C6FF-430B6AED5ADE}"/>
                  </a:ext>
                </a:extLst>
              </p:cNvPr>
              <p:cNvSpPr/>
              <p:nvPr/>
            </p:nvSpPr>
            <p:spPr>
              <a:xfrm>
                <a:off x="1877438" y="5300751"/>
                <a:ext cx="1585609" cy="87584"/>
              </a:xfrm>
              <a:prstGeom prst="roundRect">
                <a:avLst>
                  <a:gd name="adj" fmla="val 44826"/>
                </a:avLst>
              </a:pr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232A5DB-A26C-9257-75E6-2D477937AB83}"/>
                  </a:ext>
                </a:extLst>
              </p:cNvPr>
              <p:cNvSpPr/>
              <p:nvPr/>
            </p:nvSpPr>
            <p:spPr>
              <a:xfrm>
                <a:off x="2058744" y="5426310"/>
                <a:ext cx="1222996" cy="87578"/>
              </a:xfrm>
              <a:prstGeom prst="roundRect">
                <a:avLst>
                  <a:gd name="adj" fmla="val 44826"/>
                </a:avLst>
              </a:pr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A0E9A44-84DB-FE8C-7AA5-F8F9BAE6E044}"/>
                </a:ext>
              </a:extLst>
            </p:cNvPr>
            <p:cNvGrpSpPr/>
            <p:nvPr/>
          </p:nvGrpSpPr>
          <p:grpSpPr>
            <a:xfrm>
              <a:off x="8646195" y="3900029"/>
              <a:ext cx="1585609" cy="213137"/>
              <a:chOff x="1877438" y="5300751"/>
              <a:chExt cx="1585609" cy="213137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6CF7897-0FA0-C624-DCF5-C1A436B2C249}"/>
                  </a:ext>
                </a:extLst>
              </p:cNvPr>
              <p:cNvSpPr/>
              <p:nvPr/>
            </p:nvSpPr>
            <p:spPr>
              <a:xfrm>
                <a:off x="1877438" y="5300751"/>
                <a:ext cx="1585609" cy="87584"/>
              </a:xfrm>
              <a:prstGeom prst="roundRect">
                <a:avLst>
                  <a:gd name="adj" fmla="val 44826"/>
                </a:avLst>
              </a:pr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B3E0D58-E7E4-5F0F-1BE5-4685669EB9D5}"/>
                  </a:ext>
                </a:extLst>
              </p:cNvPr>
              <p:cNvSpPr/>
              <p:nvPr/>
            </p:nvSpPr>
            <p:spPr>
              <a:xfrm>
                <a:off x="2058744" y="5426310"/>
                <a:ext cx="1222996" cy="87578"/>
              </a:xfrm>
              <a:prstGeom prst="roundRect">
                <a:avLst>
                  <a:gd name="adj" fmla="val 44826"/>
                </a:avLst>
              </a:pr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ED88D6B-B3DA-1023-090B-8A34E313E10F}"/>
              </a:ext>
            </a:extLst>
          </p:cNvPr>
          <p:cNvSpPr/>
          <p:nvPr/>
        </p:nvSpPr>
        <p:spPr>
          <a:xfrm>
            <a:off x="1371600" y="1099227"/>
            <a:ext cx="9568832" cy="495938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11480-FC1B-CE9B-3E3F-110F819FE1D2}"/>
              </a:ext>
            </a:extLst>
          </p:cNvPr>
          <p:cNvSpPr txBox="1"/>
          <p:nvPr/>
        </p:nvSpPr>
        <p:spPr>
          <a:xfrm>
            <a:off x="702150" y="6006803"/>
            <a:ext cx="60974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kern="0" dirty="0">
                <a:solidFill>
                  <a:srgbClr val="0F3713"/>
                </a:solidFill>
                <a:latin typeface="+mj-lt"/>
                <a:cs typeface="Arial"/>
              </a:rPr>
              <a:t>CHF: congestive heart failure, RAS : renin- angiotensin system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93760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3495" y="904875"/>
            <a:ext cx="8280400" cy="5048250"/>
            <a:chOff x="437921" y="1164208"/>
            <a:chExt cx="8280400" cy="5048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012" y="1235709"/>
              <a:ext cx="3248151" cy="16309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259" y="2932429"/>
              <a:ext cx="3195954" cy="1604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36" y="4596066"/>
              <a:ext cx="3222117" cy="16163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757029" y="357983"/>
            <a:ext cx="11125200" cy="444481"/>
          </a:xfrm>
          <a:prstGeom prst="rect">
            <a:avLst/>
          </a:prstGeom>
        </p:spPr>
        <p:txBody>
          <a:bodyPr vert="horz" wrap="square" lIns="0" tIns="135382" rIns="0" bIns="0" rtlCol="0">
            <a:spAutoFit/>
          </a:bodyPr>
          <a:lstStyle/>
          <a:p>
            <a:pPr marL="38100" marR="5080">
              <a:spcBef>
                <a:spcPts val="100"/>
              </a:spcBef>
            </a:pPr>
            <a:r>
              <a:rPr sz="2000" b="0" dirty="0"/>
              <a:t>Reduced</a:t>
            </a:r>
            <a:r>
              <a:rPr sz="2000" b="0" spc="20" dirty="0"/>
              <a:t> </a:t>
            </a:r>
            <a:r>
              <a:rPr sz="2000" b="0" dirty="0"/>
              <a:t>oedema</a:t>
            </a:r>
            <a:r>
              <a:rPr sz="2000" b="0" spc="5" dirty="0"/>
              <a:t> </a:t>
            </a:r>
            <a:r>
              <a:rPr sz="2000" b="0" dirty="0"/>
              <a:t>by</a:t>
            </a:r>
            <a:r>
              <a:rPr sz="2000" b="0" spc="10" dirty="0"/>
              <a:t> </a:t>
            </a:r>
            <a:r>
              <a:rPr sz="2000" b="0" spc="-10" dirty="0"/>
              <a:t>Co-</a:t>
            </a:r>
            <a:r>
              <a:rPr sz="2000" b="0" dirty="0"/>
              <a:t>administration</a:t>
            </a:r>
            <a:r>
              <a:rPr sz="2000" b="0" spc="5" dirty="0"/>
              <a:t> </a:t>
            </a:r>
            <a:r>
              <a:rPr sz="2000" b="0" dirty="0"/>
              <a:t>of</a:t>
            </a:r>
            <a:r>
              <a:rPr sz="2000" b="0" spc="-90" dirty="0"/>
              <a:t> </a:t>
            </a:r>
            <a:r>
              <a:rPr sz="2000" b="0" spc="-20" dirty="0"/>
              <a:t>ARBs </a:t>
            </a:r>
            <a:r>
              <a:rPr sz="2000" b="0" dirty="0"/>
              <a:t>with </a:t>
            </a:r>
            <a:r>
              <a:rPr sz="2000" b="0" spc="-25" dirty="0"/>
              <a:t>CCB</a:t>
            </a:r>
            <a:endParaRPr sz="2000" b="0" dirty="0"/>
          </a:p>
        </p:txBody>
      </p:sp>
      <p:sp>
        <p:nvSpPr>
          <p:cNvPr id="7" name="object 7"/>
          <p:cNvSpPr txBox="1"/>
          <p:nvPr/>
        </p:nvSpPr>
        <p:spPr>
          <a:xfrm>
            <a:off x="5095877" y="1248919"/>
            <a:ext cx="2755900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</a:pP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Arterial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hypertension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14325" indent="-264160">
              <a:spcBef>
                <a:spcPts val="1535"/>
              </a:spcBef>
              <a:buClr>
                <a:srgbClr val="666666"/>
              </a:buClr>
              <a:buFont typeface="Wingdings"/>
              <a:buChar char=""/>
              <a:tabLst>
                <a:tab pos="314960" algn="l"/>
              </a:tabLst>
            </a:pP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Constricted</a:t>
            </a:r>
            <a:r>
              <a:rPr sz="1600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blood</a:t>
            </a:r>
            <a:r>
              <a:rPr sz="1600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vessels</a:t>
            </a:r>
            <a:r>
              <a:rPr sz="1575" kern="0" spc="-15" baseline="26455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1306" y="2633574"/>
            <a:ext cx="4740910" cy="10629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8100">
              <a:spcBef>
                <a:spcPts val="430"/>
              </a:spcBef>
            </a:pPr>
            <a:r>
              <a:rPr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CCBs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1625" marR="30480" indent="-264160" algn="just">
              <a:spcBef>
                <a:spcPts val="275"/>
              </a:spcBef>
              <a:buClr>
                <a:srgbClr val="666666"/>
              </a:buClr>
              <a:buFont typeface="Wingdings"/>
              <a:buChar char=""/>
              <a:tabLst>
                <a:tab pos="302260" algn="l"/>
              </a:tabLst>
            </a:pP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Calcium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channel blockers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dilate</a:t>
            </a:r>
            <a:r>
              <a:rPr sz="15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arteries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5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15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greater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extent</a:t>
            </a:r>
            <a:r>
              <a:rPr sz="15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than</a:t>
            </a:r>
            <a:r>
              <a:rPr sz="15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veins,</a:t>
            </a:r>
            <a:r>
              <a:rPr sz="15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thus</a:t>
            </a:r>
            <a:r>
              <a:rPr sz="15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increasing</a:t>
            </a:r>
            <a:r>
              <a:rPr sz="15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capillary</a:t>
            </a:r>
            <a:r>
              <a:rPr sz="15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pressure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5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causing fluid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5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collect</a:t>
            </a:r>
            <a:r>
              <a:rPr sz="15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dirty="0">
                <a:solidFill>
                  <a:sysClr val="windowText" lastClr="000000"/>
                </a:solidFill>
                <a:latin typeface="Arial"/>
                <a:cs typeface="Arial"/>
              </a:rPr>
              <a:t>interstitial</a:t>
            </a:r>
            <a:r>
              <a:rPr sz="1500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5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spaces</a:t>
            </a:r>
            <a:r>
              <a:rPr sz="1500" kern="0" spc="-15" baseline="25000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500" kern="0" baseline="2500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6706" y="4406191"/>
            <a:ext cx="2952750" cy="62166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kern="0" dirty="0">
                <a:solidFill>
                  <a:sysClr val="windowText" lastClr="000000"/>
                </a:solidFill>
                <a:latin typeface="Arial"/>
                <a:cs typeface="Arial"/>
              </a:rPr>
              <a:t>CCBs</a:t>
            </a:r>
            <a:r>
              <a:rPr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Arial"/>
                <a:cs typeface="Arial"/>
              </a:rPr>
              <a:t>+</a:t>
            </a: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Arial"/>
                <a:cs typeface="Arial"/>
              </a:rPr>
              <a:t>RAS</a:t>
            </a: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inhibitors*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6225" indent="-264160">
              <a:spcBef>
                <a:spcPts val="290"/>
              </a:spcBef>
              <a:buClr>
                <a:srgbClr val="666666"/>
              </a:buClr>
              <a:buFont typeface="Wingdings"/>
              <a:buChar char=""/>
              <a:tabLst>
                <a:tab pos="276860" algn="l"/>
              </a:tabLst>
            </a:pP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Normalized</a:t>
            </a:r>
            <a:r>
              <a:rPr sz="1600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pressure</a:t>
            </a:r>
            <a:r>
              <a:rPr sz="1600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gradient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1306" y="5038599"/>
            <a:ext cx="62097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marR="30480" indent="-264160">
              <a:spcBef>
                <a:spcPts val="100"/>
              </a:spcBef>
              <a:buClr>
                <a:srgbClr val="666666"/>
              </a:buClr>
              <a:buFont typeface="Wingdings"/>
              <a:buChar char=""/>
              <a:tabLst>
                <a:tab pos="302260" algn="l"/>
              </a:tabLst>
            </a:pP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ARBs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reduce</a:t>
            </a:r>
            <a:r>
              <a:rPr sz="16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lower</a:t>
            </a:r>
            <a:r>
              <a:rPr sz="16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extremity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edema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induced</a:t>
            </a:r>
            <a:r>
              <a:rPr sz="16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by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CCBs</a:t>
            </a:r>
            <a:r>
              <a:rPr sz="1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because</a:t>
            </a:r>
            <a:r>
              <a:rPr sz="16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they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decrease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fluid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volume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(via</a:t>
            </a:r>
            <a:r>
              <a:rPr sz="1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inhibition</a:t>
            </a:r>
            <a:r>
              <a:rPr sz="16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RAAS)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6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dilate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both</a:t>
            </a:r>
            <a:r>
              <a:rPr sz="16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arterial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venous</a:t>
            </a:r>
            <a:r>
              <a:rPr sz="16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capillary</a:t>
            </a:r>
            <a:r>
              <a:rPr sz="16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beds</a:t>
            </a:r>
            <a:r>
              <a:rPr sz="1575" kern="0" spc="-15" baseline="26455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575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5852" y="2590991"/>
            <a:ext cx="9144000" cy="1753425"/>
            <a:chOff x="278" y="2850324"/>
            <a:chExt cx="9144000" cy="17534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" y="4535487"/>
              <a:ext cx="9128125" cy="682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3" y="2850324"/>
              <a:ext cx="9128125" cy="6826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820290" y="5395470"/>
            <a:ext cx="527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b="1" kern="0" spc="-10" dirty="0">
                <a:solidFill>
                  <a:srgbClr val="080808"/>
                </a:solidFill>
                <a:latin typeface="Arial"/>
                <a:cs typeface="Arial"/>
              </a:rPr>
              <a:t>Efferent arteriole</a:t>
            </a:r>
            <a:endParaRPr sz="1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8251" y="5448555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900" b="1" kern="0" spc="-10" dirty="0">
                <a:solidFill>
                  <a:srgbClr val="080808"/>
                </a:solidFill>
                <a:latin typeface="Arial"/>
                <a:cs typeface="Arial"/>
              </a:rPr>
              <a:t>Afferent arteriole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9467" y="6399587"/>
            <a:ext cx="6374687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1.</a:t>
            </a:r>
            <a:r>
              <a:rPr sz="7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Oparil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7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Weber</a:t>
            </a:r>
            <a:r>
              <a:rPr sz="7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M.</a:t>
            </a:r>
            <a:r>
              <a:rPr sz="700" kern="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Angiotensin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receptor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blocker</a:t>
            </a:r>
            <a:r>
              <a:rPr sz="700" kern="0" spc="-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dihydropyridine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calcium</a:t>
            </a:r>
            <a:r>
              <a:rPr sz="700" kern="0" spc="-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channel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blocker</a:t>
            </a:r>
            <a:r>
              <a:rPr sz="7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combinations: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 an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emerging strategy</a:t>
            </a:r>
            <a:r>
              <a:rPr sz="7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7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hypertension</a:t>
            </a:r>
            <a:r>
              <a:rPr sz="7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therapy.</a:t>
            </a:r>
            <a:r>
              <a:rPr sz="7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Postgrad</a:t>
            </a:r>
            <a:r>
              <a:rPr sz="700" i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080808"/>
                </a:solidFill>
                <a:latin typeface="Arial"/>
                <a:cs typeface="Arial"/>
              </a:rPr>
              <a:t>Med</a:t>
            </a:r>
            <a:r>
              <a:rPr sz="700" kern="0" dirty="0">
                <a:solidFill>
                  <a:srgbClr val="080808"/>
                </a:solidFill>
                <a:latin typeface="Arial"/>
                <a:cs typeface="Arial"/>
              </a:rPr>
              <a:t>. </a:t>
            </a:r>
            <a:r>
              <a:rPr sz="700" kern="0" spc="-10" dirty="0">
                <a:solidFill>
                  <a:srgbClr val="080808"/>
                </a:solidFill>
                <a:latin typeface="Arial"/>
                <a:cs typeface="Arial"/>
              </a:rPr>
              <a:t>2009;121(2):25-</a:t>
            </a:r>
            <a:r>
              <a:rPr sz="700" kern="0" spc="-25" dirty="0">
                <a:solidFill>
                  <a:srgbClr val="080808"/>
                </a:solidFill>
                <a:latin typeface="Arial"/>
                <a:cs typeface="Arial"/>
              </a:rPr>
              <a:t>39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CDFFFD58-BB7B-80B8-51D7-7281260D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3596AC-B906-8960-693B-33BABF85B40C}"/>
              </a:ext>
            </a:extLst>
          </p:cNvPr>
          <p:cNvCxnSpPr>
            <a:cxnSpLocks/>
          </p:cNvCxnSpPr>
          <p:nvPr/>
        </p:nvCxnSpPr>
        <p:spPr>
          <a:xfrm>
            <a:off x="504574" y="5989067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540F89B-9EE6-FB72-77FD-2205A3B491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3080A-4FB3-B3DC-762B-F1E3D0556487}"/>
              </a:ext>
            </a:extLst>
          </p:cNvPr>
          <p:cNvSpPr txBox="1"/>
          <p:nvPr/>
        </p:nvSpPr>
        <p:spPr>
          <a:xfrm>
            <a:off x="504574" y="6071217"/>
            <a:ext cx="60974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CCB: calcium channel blocker, RAAS: renin- angiotensin aldosterone system, RAS : renin- angiotensin system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1631" y="776877"/>
            <a:ext cx="6992620" cy="31393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0800" marR="17780">
              <a:lnSpc>
                <a:spcPct val="80000"/>
              </a:lnSpc>
              <a:spcBef>
                <a:spcPts val="720"/>
              </a:spcBef>
            </a:pPr>
            <a:r>
              <a:rPr kern="0" dirty="0">
                <a:solidFill>
                  <a:srgbClr val="1B6A24"/>
                </a:solidFill>
                <a:latin typeface="Arial"/>
                <a:cs typeface="Arial"/>
              </a:rPr>
              <a:t>High</a:t>
            </a:r>
            <a:r>
              <a:rPr kern="0" spc="-90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1B6A24"/>
                </a:solidFill>
                <a:latin typeface="Arial"/>
                <a:cs typeface="Arial"/>
              </a:rPr>
              <a:t>BP</a:t>
            </a:r>
            <a:r>
              <a:rPr kern="0" spc="-12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1B6A24"/>
                </a:solidFill>
                <a:latin typeface="Arial"/>
                <a:cs typeface="Arial"/>
              </a:rPr>
              <a:t>Reductions</a:t>
            </a:r>
            <a:r>
              <a:rPr kern="0" spc="-5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1B6A24"/>
                </a:solidFill>
                <a:latin typeface="Arial"/>
                <a:cs typeface="Arial"/>
              </a:rPr>
              <a:t>in</a:t>
            </a:r>
            <a:r>
              <a:rPr kern="0" spc="-8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1B6A24"/>
                </a:solidFill>
                <a:latin typeface="Arial"/>
                <a:cs typeface="Arial"/>
              </a:rPr>
              <a:t>Hypertensive</a:t>
            </a:r>
            <a:r>
              <a:rPr kern="0" spc="-55" dirty="0">
                <a:solidFill>
                  <a:srgbClr val="1B6A24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rgbClr val="1B6A24"/>
                </a:solidFill>
                <a:latin typeface="Arial"/>
                <a:cs typeface="Arial"/>
              </a:rPr>
              <a:t>at-</a:t>
            </a:r>
            <a:r>
              <a:rPr kern="0" spc="-20" dirty="0">
                <a:solidFill>
                  <a:srgbClr val="1B6A24"/>
                </a:solidFill>
                <a:latin typeface="Arial"/>
                <a:cs typeface="Arial"/>
              </a:rPr>
              <a:t>Risk </a:t>
            </a:r>
            <a:r>
              <a:rPr kern="0" spc="-10" dirty="0">
                <a:solidFill>
                  <a:srgbClr val="1B6A24"/>
                </a:solidFill>
                <a:latin typeface="Arial"/>
                <a:cs typeface="Arial"/>
              </a:rPr>
              <a:t>Patients</a:t>
            </a:r>
            <a:r>
              <a:rPr kern="0" spc="-15" baseline="26143" dirty="0">
                <a:solidFill>
                  <a:srgbClr val="1B6A24"/>
                </a:solidFill>
                <a:latin typeface="Arial"/>
                <a:cs typeface="Arial"/>
              </a:rPr>
              <a:t>1</a:t>
            </a:r>
            <a:endParaRPr kern="0" baseline="26143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7893" y="420394"/>
            <a:ext cx="80867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000" dirty="0">
                <a:solidFill>
                  <a:srgbClr val="1781BF"/>
                </a:solidFill>
              </a:rPr>
              <a:t>TWYNSTA</a:t>
            </a:r>
            <a:r>
              <a:rPr lang="en-US" sz="2000" baseline="30000" dirty="0">
                <a:solidFill>
                  <a:srgbClr val="1781BF"/>
                </a:solidFill>
              </a:rPr>
              <a:t>®</a:t>
            </a:r>
            <a:r>
              <a:rPr lang="en-US" sz="2000" b="0" spc="-20" dirty="0"/>
              <a:t> (telmisartan</a:t>
            </a:r>
            <a:r>
              <a:rPr lang="en-US" sz="2000" b="0" spc="-85" dirty="0"/>
              <a:t> </a:t>
            </a:r>
            <a:r>
              <a:rPr lang="en-US" sz="2000" b="0" dirty="0"/>
              <a:t>+</a:t>
            </a:r>
            <a:r>
              <a:rPr lang="en-US" sz="2000" b="0" spc="-180" dirty="0"/>
              <a:t> </a:t>
            </a:r>
            <a:r>
              <a:rPr lang="en-US" sz="2000" b="0" dirty="0"/>
              <a:t>amlodipine) </a:t>
            </a:r>
            <a:r>
              <a:rPr sz="2000" b="0" spc="-85" dirty="0"/>
              <a:t> </a:t>
            </a:r>
            <a:r>
              <a:rPr sz="2000" b="0" dirty="0"/>
              <a:t>Provides</a:t>
            </a:r>
            <a:r>
              <a:rPr sz="2000" b="0" spc="-80" dirty="0"/>
              <a:t> </a:t>
            </a:r>
            <a:r>
              <a:rPr sz="2000" b="0" spc="-10" dirty="0">
                <a:solidFill>
                  <a:srgbClr val="FF0000"/>
                </a:solidFill>
              </a:rPr>
              <a:t>Consistently</a:t>
            </a:r>
            <a:endParaRPr sz="2000" b="0" dirty="0"/>
          </a:p>
        </p:txBody>
      </p:sp>
      <p:sp>
        <p:nvSpPr>
          <p:cNvPr id="38" name="object 38"/>
          <p:cNvSpPr txBox="1"/>
          <p:nvPr/>
        </p:nvSpPr>
        <p:spPr>
          <a:xfrm>
            <a:off x="644328" y="5535391"/>
            <a:ext cx="2914015" cy="357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310"/>
              </a:lnSpc>
              <a:spcBef>
                <a:spcPts val="95"/>
              </a:spcBef>
            </a:pP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Mean</a:t>
            </a:r>
            <a:r>
              <a:rPr sz="11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baseline</a:t>
            </a: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BP</a:t>
            </a:r>
            <a:r>
              <a:rPr sz="11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=</a:t>
            </a:r>
            <a:r>
              <a:rPr sz="11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185.4/103.2</a:t>
            </a:r>
            <a:r>
              <a:rPr sz="11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mmHg</a:t>
            </a:r>
            <a:endParaRPr sz="11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8100">
              <a:lnSpc>
                <a:spcPts val="1310"/>
              </a:lnSpc>
            </a:pP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*</a:t>
            </a:r>
            <a:r>
              <a:rPr sz="11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Diabetes,</a:t>
            </a:r>
            <a:r>
              <a:rPr sz="11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obesity</a:t>
            </a:r>
            <a:r>
              <a:rPr sz="11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(BMI</a:t>
            </a:r>
            <a:r>
              <a:rPr sz="11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Symbol"/>
                <a:cs typeface="Symbol"/>
              </a:rPr>
              <a:t></a:t>
            </a:r>
            <a:r>
              <a:rPr sz="1100" kern="0" dirty="0">
                <a:solidFill>
                  <a:sysClr val="windowText" lastClr="000000"/>
                </a:solidFill>
                <a:latin typeface="Times New Roman"/>
                <a:cs typeface="Times New Roman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30kg/m</a:t>
            </a:r>
            <a:r>
              <a:rPr sz="1050" kern="0" baseline="27777" dirty="0">
                <a:solidFill>
                  <a:sysClr val="windowText" lastClr="000000"/>
                </a:solidFill>
                <a:latin typeface="Arial"/>
                <a:cs typeface="Arial"/>
              </a:rPr>
              <a:t>2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),</a:t>
            </a:r>
            <a:r>
              <a:rPr sz="1100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1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HTN</a:t>
            </a:r>
            <a:endParaRPr sz="11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8CD95C-3FE7-3AD6-4D70-D3F4675193AA}"/>
              </a:ext>
            </a:extLst>
          </p:cNvPr>
          <p:cNvGrpSpPr/>
          <p:nvPr/>
        </p:nvGrpSpPr>
        <p:grpSpPr>
          <a:xfrm>
            <a:off x="3837941" y="1783416"/>
            <a:ext cx="7998026" cy="3677462"/>
            <a:chOff x="2183184" y="1322832"/>
            <a:chExt cx="7998026" cy="3677462"/>
          </a:xfrm>
        </p:grpSpPr>
        <p:grpSp>
          <p:nvGrpSpPr>
            <p:cNvPr id="4" name="object 4"/>
            <p:cNvGrpSpPr/>
            <p:nvPr/>
          </p:nvGrpSpPr>
          <p:grpSpPr>
            <a:xfrm>
              <a:off x="3093108" y="1878508"/>
              <a:ext cx="6032500" cy="3027680"/>
              <a:chOff x="1569108" y="1878508"/>
              <a:chExt cx="6032500" cy="302768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1619262" y="4896700"/>
                <a:ext cx="3830954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830954" h="9525">
                    <a:moveTo>
                      <a:pt x="18122" y="0"/>
                    </a:moveTo>
                    <a:lnTo>
                      <a:pt x="0" y="0"/>
                    </a:lnTo>
                    <a:lnTo>
                      <a:pt x="0" y="9055"/>
                    </a:lnTo>
                    <a:lnTo>
                      <a:pt x="18122" y="9055"/>
                    </a:lnTo>
                    <a:lnTo>
                      <a:pt x="18122" y="0"/>
                    </a:lnTo>
                    <a:close/>
                  </a:path>
                  <a:path w="3830954" h="9525">
                    <a:moveTo>
                      <a:pt x="72517" y="0"/>
                    </a:moveTo>
                    <a:lnTo>
                      <a:pt x="54381" y="0"/>
                    </a:lnTo>
                    <a:lnTo>
                      <a:pt x="54381" y="9055"/>
                    </a:lnTo>
                    <a:lnTo>
                      <a:pt x="72517" y="9055"/>
                    </a:lnTo>
                    <a:lnTo>
                      <a:pt x="72517" y="0"/>
                    </a:lnTo>
                    <a:close/>
                  </a:path>
                  <a:path w="3830954" h="9525">
                    <a:moveTo>
                      <a:pt x="126898" y="0"/>
                    </a:moveTo>
                    <a:lnTo>
                      <a:pt x="108775" y="0"/>
                    </a:lnTo>
                    <a:lnTo>
                      <a:pt x="108775" y="9055"/>
                    </a:lnTo>
                    <a:lnTo>
                      <a:pt x="126898" y="9055"/>
                    </a:lnTo>
                    <a:lnTo>
                      <a:pt x="126898" y="0"/>
                    </a:lnTo>
                    <a:close/>
                  </a:path>
                  <a:path w="3830954" h="9525">
                    <a:moveTo>
                      <a:pt x="181292" y="0"/>
                    </a:moveTo>
                    <a:lnTo>
                      <a:pt x="163156" y="0"/>
                    </a:lnTo>
                    <a:lnTo>
                      <a:pt x="163156" y="9055"/>
                    </a:lnTo>
                    <a:lnTo>
                      <a:pt x="181292" y="9055"/>
                    </a:lnTo>
                    <a:lnTo>
                      <a:pt x="181292" y="0"/>
                    </a:lnTo>
                    <a:close/>
                  </a:path>
                  <a:path w="3830954" h="9525">
                    <a:moveTo>
                      <a:pt x="235978" y="0"/>
                    </a:moveTo>
                    <a:lnTo>
                      <a:pt x="217855" y="0"/>
                    </a:lnTo>
                    <a:lnTo>
                      <a:pt x="217855" y="9055"/>
                    </a:lnTo>
                    <a:lnTo>
                      <a:pt x="235978" y="9055"/>
                    </a:lnTo>
                    <a:lnTo>
                      <a:pt x="235978" y="0"/>
                    </a:lnTo>
                    <a:close/>
                  </a:path>
                  <a:path w="3830954" h="9525">
                    <a:moveTo>
                      <a:pt x="290372" y="0"/>
                    </a:moveTo>
                    <a:lnTo>
                      <a:pt x="272237" y="0"/>
                    </a:lnTo>
                    <a:lnTo>
                      <a:pt x="272237" y="9055"/>
                    </a:lnTo>
                    <a:lnTo>
                      <a:pt x="290372" y="9055"/>
                    </a:lnTo>
                    <a:lnTo>
                      <a:pt x="290372" y="0"/>
                    </a:lnTo>
                    <a:close/>
                  </a:path>
                  <a:path w="3830954" h="9525">
                    <a:moveTo>
                      <a:pt x="344754" y="0"/>
                    </a:moveTo>
                    <a:lnTo>
                      <a:pt x="326631" y="0"/>
                    </a:lnTo>
                    <a:lnTo>
                      <a:pt x="326631" y="9055"/>
                    </a:lnTo>
                    <a:lnTo>
                      <a:pt x="344754" y="9055"/>
                    </a:lnTo>
                    <a:lnTo>
                      <a:pt x="344754" y="0"/>
                    </a:lnTo>
                    <a:close/>
                  </a:path>
                  <a:path w="3830954" h="9525">
                    <a:moveTo>
                      <a:pt x="399135" y="0"/>
                    </a:moveTo>
                    <a:lnTo>
                      <a:pt x="381012" y="0"/>
                    </a:lnTo>
                    <a:lnTo>
                      <a:pt x="381012" y="9055"/>
                    </a:lnTo>
                    <a:lnTo>
                      <a:pt x="399135" y="9055"/>
                    </a:lnTo>
                    <a:lnTo>
                      <a:pt x="399135" y="0"/>
                    </a:lnTo>
                    <a:close/>
                  </a:path>
                  <a:path w="3830954" h="9525">
                    <a:moveTo>
                      <a:pt x="453834" y="0"/>
                    </a:moveTo>
                    <a:lnTo>
                      <a:pt x="435698" y="0"/>
                    </a:lnTo>
                    <a:lnTo>
                      <a:pt x="435698" y="9055"/>
                    </a:lnTo>
                    <a:lnTo>
                      <a:pt x="453834" y="9055"/>
                    </a:lnTo>
                    <a:lnTo>
                      <a:pt x="453834" y="0"/>
                    </a:lnTo>
                    <a:close/>
                  </a:path>
                  <a:path w="3830954" h="9525">
                    <a:moveTo>
                      <a:pt x="508215" y="0"/>
                    </a:moveTo>
                    <a:lnTo>
                      <a:pt x="490093" y="0"/>
                    </a:lnTo>
                    <a:lnTo>
                      <a:pt x="490093" y="9055"/>
                    </a:lnTo>
                    <a:lnTo>
                      <a:pt x="508215" y="9055"/>
                    </a:lnTo>
                    <a:lnTo>
                      <a:pt x="508215" y="0"/>
                    </a:lnTo>
                    <a:close/>
                  </a:path>
                  <a:path w="3830954" h="9525">
                    <a:moveTo>
                      <a:pt x="562610" y="0"/>
                    </a:moveTo>
                    <a:lnTo>
                      <a:pt x="544474" y="0"/>
                    </a:lnTo>
                    <a:lnTo>
                      <a:pt x="544474" y="9055"/>
                    </a:lnTo>
                    <a:lnTo>
                      <a:pt x="562610" y="9055"/>
                    </a:lnTo>
                    <a:lnTo>
                      <a:pt x="562610" y="0"/>
                    </a:lnTo>
                    <a:close/>
                  </a:path>
                  <a:path w="3830954" h="9525">
                    <a:moveTo>
                      <a:pt x="616991" y="0"/>
                    </a:moveTo>
                    <a:lnTo>
                      <a:pt x="598868" y="0"/>
                    </a:lnTo>
                    <a:lnTo>
                      <a:pt x="598868" y="9055"/>
                    </a:lnTo>
                    <a:lnTo>
                      <a:pt x="616991" y="9055"/>
                    </a:lnTo>
                    <a:lnTo>
                      <a:pt x="616991" y="0"/>
                    </a:lnTo>
                    <a:close/>
                  </a:path>
                  <a:path w="3830954" h="9525">
                    <a:moveTo>
                      <a:pt x="671690" y="0"/>
                    </a:moveTo>
                    <a:lnTo>
                      <a:pt x="653554" y="0"/>
                    </a:lnTo>
                    <a:lnTo>
                      <a:pt x="653554" y="9055"/>
                    </a:lnTo>
                    <a:lnTo>
                      <a:pt x="671690" y="9055"/>
                    </a:lnTo>
                    <a:lnTo>
                      <a:pt x="671690" y="0"/>
                    </a:lnTo>
                    <a:close/>
                  </a:path>
                  <a:path w="3830954" h="9525">
                    <a:moveTo>
                      <a:pt x="726071" y="0"/>
                    </a:moveTo>
                    <a:lnTo>
                      <a:pt x="707948" y="0"/>
                    </a:lnTo>
                    <a:lnTo>
                      <a:pt x="707948" y="9055"/>
                    </a:lnTo>
                    <a:lnTo>
                      <a:pt x="726071" y="9055"/>
                    </a:lnTo>
                    <a:lnTo>
                      <a:pt x="726071" y="0"/>
                    </a:lnTo>
                    <a:close/>
                  </a:path>
                  <a:path w="3830954" h="9525">
                    <a:moveTo>
                      <a:pt x="780465" y="0"/>
                    </a:moveTo>
                    <a:lnTo>
                      <a:pt x="762330" y="0"/>
                    </a:lnTo>
                    <a:lnTo>
                      <a:pt x="762330" y="9055"/>
                    </a:lnTo>
                    <a:lnTo>
                      <a:pt x="780465" y="9055"/>
                    </a:lnTo>
                    <a:lnTo>
                      <a:pt x="780465" y="0"/>
                    </a:lnTo>
                    <a:close/>
                  </a:path>
                  <a:path w="3830954" h="9525">
                    <a:moveTo>
                      <a:pt x="834847" y="0"/>
                    </a:moveTo>
                    <a:lnTo>
                      <a:pt x="816724" y="0"/>
                    </a:lnTo>
                    <a:lnTo>
                      <a:pt x="816724" y="9055"/>
                    </a:lnTo>
                    <a:lnTo>
                      <a:pt x="834847" y="9055"/>
                    </a:lnTo>
                    <a:lnTo>
                      <a:pt x="834847" y="0"/>
                    </a:lnTo>
                    <a:close/>
                  </a:path>
                  <a:path w="3830954" h="9525">
                    <a:moveTo>
                      <a:pt x="889596" y="0"/>
                    </a:moveTo>
                    <a:lnTo>
                      <a:pt x="871474" y="0"/>
                    </a:lnTo>
                    <a:lnTo>
                      <a:pt x="871474" y="9055"/>
                    </a:lnTo>
                    <a:lnTo>
                      <a:pt x="889596" y="9055"/>
                    </a:lnTo>
                    <a:lnTo>
                      <a:pt x="889596" y="0"/>
                    </a:lnTo>
                    <a:close/>
                  </a:path>
                  <a:path w="3830954" h="9525">
                    <a:moveTo>
                      <a:pt x="943991" y="0"/>
                    </a:moveTo>
                    <a:lnTo>
                      <a:pt x="925855" y="0"/>
                    </a:lnTo>
                    <a:lnTo>
                      <a:pt x="925855" y="9055"/>
                    </a:lnTo>
                    <a:lnTo>
                      <a:pt x="943991" y="9055"/>
                    </a:lnTo>
                    <a:lnTo>
                      <a:pt x="943991" y="0"/>
                    </a:lnTo>
                    <a:close/>
                  </a:path>
                  <a:path w="3830954" h="9525">
                    <a:moveTo>
                      <a:pt x="998372" y="0"/>
                    </a:moveTo>
                    <a:lnTo>
                      <a:pt x="980249" y="0"/>
                    </a:lnTo>
                    <a:lnTo>
                      <a:pt x="980249" y="9055"/>
                    </a:lnTo>
                    <a:lnTo>
                      <a:pt x="998372" y="9055"/>
                    </a:lnTo>
                    <a:lnTo>
                      <a:pt x="998372" y="0"/>
                    </a:lnTo>
                    <a:close/>
                  </a:path>
                  <a:path w="3830954" h="9525">
                    <a:moveTo>
                      <a:pt x="1052766" y="0"/>
                    </a:moveTo>
                    <a:lnTo>
                      <a:pt x="1034630" y="0"/>
                    </a:lnTo>
                    <a:lnTo>
                      <a:pt x="1034630" y="9055"/>
                    </a:lnTo>
                    <a:lnTo>
                      <a:pt x="1052766" y="9055"/>
                    </a:lnTo>
                    <a:lnTo>
                      <a:pt x="1052766" y="0"/>
                    </a:lnTo>
                    <a:close/>
                  </a:path>
                  <a:path w="3830954" h="9525">
                    <a:moveTo>
                      <a:pt x="1107389" y="0"/>
                    </a:moveTo>
                    <a:lnTo>
                      <a:pt x="1089266" y="0"/>
                    </a:lnTo>
                    <a:lnTo>
                      <a:pt x="1089266" y="9055"/>
                    </a:lnTo>
                    <a:lnTo>
                      <a:pt x="1107389" y="9055"/>
                    </a:lnTo>
                    <a:lnTo>
                      <a:pt x="1107389" y="0"/>
                    </a:lnTo>
                    <a:close/>
                  </a:path>
                  <a:path w="3830954" h="9525">
                    <a:moveTo>
                      <a:pt x="1161783" y="0"/>
                    </a:moveTo>
                    <a:lnTo>
                      <a:pt x="1143647" y="0"/>
                    </a:lnTo>
                    <a:lnTo>
                      <a:pt x="1143647" y="9055"/>
                    </a:lnTo>
                    <a:lnTo>
                      <a:pt x="1161783" y="9055"/>
                    </a:lnTo>
                    <a:lnTo>
                      <a:pt x="1161783" y="0"/>
                    </a:lnTo>
                    <a:close/>
                  </a:path>
                  <a:path w="3830954" h="9525">
                    <a:moveTo>
                      <a:pt x="1216164" y="0"/>
                    </a:moveTo>
                    <a:lnTo>
                      <a:pt x="1198041" y="0"/>
                    </a:lnTo>
                    <a:lnTo>
                      <a:pt x="1198041" y="9055"/>
                    </a:lnTo>
                    <a:lnTo>
                      <a:pt x="1216164" y="9055"/>
                    </a:lnTo>
                    <a:lnTo>
                      <a:pt x="1216164" y="0"/>
                    </a:lnTo>
                    <a:close/>
                  </a:path>
                  <a:path w="3830954" h="9525">
                    <a:moveTo>
                      <a:pt x="1270558" y="0"/>
                    </a:moveTo>
                    <a:lnTo>
                      <a:pt x="1252423" y="0"/>
                    </a:lnTo>
                    <a:lnTo>
                      <a:pt x="1252423" y="9055"/>
                    </a:lnTo>
                    <a:lnTo>
                      <a:pt x="1270558" y="9055"/>
                    </a:lnTo>
                    <a:lnTo>
                      <a:pt x="1270558" y="0"/>
                    </a:lnTo>
                    <a:close/>
                  </a:path>
                  <a:path w="3830954" h="9525">
                    <a:moveTo>
                      <a:pt x="1325308" y="0"/>
                    </a:moveTo>
                    <a:lnTo>
                      <a:pt x="1307172" y="0"/>
                    </a:lnTo>
                    <a:lnTo>
                      <a:pt x="1307172" y="9055"/>
                    </a:lnTo>
                    <a:lnTo>
                      <a:pt x="1325308" y="9055"/>
                    </a:lnTo>
                    <a:lnTo>
                      <a:pt x="1325308" y="0"/>
                    </a:lnTo>
                    <a:close/>
                  </a:path>
                  <a:path w="3830954" h="9525">
                    <a:moveTo>
                      <a:pt x="1379689" y="0"/>
                    </a:moveTo>
                    <a:lnTo>
                      <a:pt x="1361567" y="0"/>
                    </a:lnTo>
                    <a:lnTo>
                      <a:pt x="1361567" y="9055"/>
                    </a:lnTo>
                    <a:lnTo>
                      <a:pt x="1379689" y="9055"/>
                    </a:lnTo>
                    <a:lnTo>
                      <a:pt x="1379689" y="0"/>
                    </a:lnTo>
                    <a:close/>
                  </a:path>
                  <a:path w="3830954" h="9525">
                    <a:moveTo>
                      <a:pt x="1434084" y="0"/>
                    </a:moveTo>
                    <a:lnTo>
                      <a:pt x="1415948" y="0"/>
                    </a:lnTo>
                    <a:lnTo>
                      <a:pt x="1415948" y="9055"/>
                    </a:lnTo>
                    <a:lnTo>
                      <a:pt x="1434084" y="9055"/>
                    </a:lnTo>
                    <a:lnTo>
                      <a:pt x="1434084" y="0"/>
                    </a:lnTo>
                    <a:close/>
                  </a:path>
                  <a:path w="3830954" h="9525">
                    <a:moveTo>
                      <a:pt x="1488465" y="0"/>
                    </a:moveTo>
                    <a:lnTo>
                      <a:pt x="1470342" y="0"/>
                    </a:lnTo>
                    <a:lnTo>
                      <a:pt x="1470342" y="9055"/>
                    </a:lnTo>
                    <a:lnTo>
                      <a:pt x="1488465" y="9055"/>
                    </a:lnTo>
                    <a:lnTo>
                      <a:pt x="1488465" y="0"/>
                    </a:lnTo>
                    <a:close/>
                  </a:path>
                  <a:path w="3830954" h="9525">
                    <a:moveTo>
                      <a:pt x="1543100" y="0"/>
                    </a:moveTo>
                    <a:lnTo>
                      <a:pt x="1524965" y="0"/>
                    </a:lnTo>
                    <a:lnTo>
                      <a:pt x="1524965" y="9055"/>
                    </a:lnTo>
                    <a:lnTo>
                      <a:pt x="1543100" y="9055"/>
                    </a:lnTo>
                    <a:lnTo>
                      <a:pt x="1543100" y="0"/>
                    </a:lnTo>
                    <a:close/>
                  </a:path>
                  <a:path w="3830954" h="9525">
                    <a:moveTo>
                      <a:pt x="1597482" y="0"/>
                    </a:moveTo>
                    <a:lnTo>
                      <a:pt x="1579359" y="0"/>
                    </a:lnTo>
                    <a:lnTo>
                      <a:pt x="1579359" y="9055"/>
                    </a:lnTo>
                    <a:lnTo>
                      <a:pt x="1597482" y="9055"/>
                    </a:lnTo>
                    <a:lnTo>
                      <a:pt x="1597482" y="0"/>
                    </a:lnTo>
                    <a:close/>
                  </a:path>
                  <a:path w="3830954" h="9525">
                    <a:moveTo>
                      <a:pt x="1651876" y="0"/>
                    </a:moveTo>
                    <a:lnTo>
                      <a:pt x="1633740" y="0"/>
                    </a:lnTo>
                    <a:lnTo>
                      <a:pt x="1633740" y="9055"/>
                    </a:lnTo>
                    <a:lnTo>
                      <a:pt x="1651876" y="9055"/>
                    </a:lnTo>
                    <a:lnTo>
                      <a:pt x="1651876" y="0"/>
                    </a:lnTo>
                    <a:close/>
                  </a:path>
                  <a:path w="3830954" h="9525">
                    <a:moveTo>
                      <a:pt x="1706257" y="0"/>
                    </a:moveTo>
                    <a:lnTo>
                      <a:pt x="1688134" y="0"/>
                    </a:lnTo>
                    <a:lnTo>
                      <a:pt x="1688134" y="9055"/>
                    </a:lnTo>
                    <a:lnTo>
                      <a:pt x="1706257" y="9055"/>
                    </a:lnTo>
                    <a:lnTo>
                      <a:pt x="1706257" y="0"/>
                    </a:lnTo>
                    <a:close/>
                  </a:path>
                  <a:path w="3830954" h="9525">
                    <a:moveTo>
                      <a:pt x="1761007" y="0"/>
                    </a:moveTo>
                    <a:lnTo>
                      <a:pt x="1742884" y="0"/>
                    </a:lnTo>
                    <a:lnTo>
                      <a:pt x="1742884" y="9055"/>
                    </a:lnTo>
                    <a:lnTo>
                      <a:pt x="1761007" y="9055"/>
                    </a:lnTo>
                    <a:lnTo>
                      <a:pt x="1761007" y="0"/>
                    </a:lnTo>
                    <a:close/>
                  </a:path>
                  <a:path w="3830954" h="9525">
                    <a:moveTo>
                      <a:pt x="1815401" y="0"/>
                    </a:moveTo>
                    <a:lnTo>
                      <a:pt x="1797265" y="0"/>
                    </a:lnTo>
                    <a:lnTo>
                      <a:pt x="1797265" y="9055"/>
                    </a:lnTo>
                    <a:lnTo>
                      <a:pt x="1815401" y="9055"/>
                    </a:lnTo>
                    <a:lnTo>
                      <a:pt x="1815401" y="0"/>
                    </a:lnTo>
                    <a:close/>
                  </a:path>
                  <a:path w="3830954" h="9525">
                    <a:moveTo>
                      <a:pt x="1869782" y="0"/>
                    </a:moveTo>
                    <a:lnTo>
                      <a:pt x="1851660" y="0"/>
                    </a:lnTo>
                    <a:lnTo>
                      <a:pt x="1851660" y="9055"/>
                    </a:lnTo>
                    <a:lnTo>
                      <a:pt x="1869782" y="9055"/>
                    </a:lnTo>
                    <a:lnTo>
                      <a:pt x="1869782" y="0"/>
                    </a:lnTo>
                    <a:close/>
                  </a:path>
                  <a:path w="3830954" h="9525">
                    <a:moveTo>
                      <a:pt x="1924177" y="0"/>
                    </a:moveTo>
                    <a:lnTo>
                      <a:pt x="1906041" y="0"/>
                    </a:lnTo>
                    <a:lnTo>
                      <a:pt x="1906041" y="9055"/>
                    </a:lnTo>
                    <a:lnTo>
                      <a:pt x="1924177" y="9055"/>
                    </a:lnTo>
                    <a:lnTo>
                      <a:pt x="1924177" y="0"/>
                    </a:lnTo>
                    <a:close/>
                  </a:path>
                  <a:path w="3830954" h="9525">
                    <a:moveTo>
                      <a:pt x="1978799" y="0"/>
                    </a:moveTo>
                    <a:lnTo>
                      <a:pt x="1960676" y="0"/>
                    </a:lnTo>
                    <a:lnTo>
                      <a:pt x="1960676" y="9055"/>
                    </a:lnTo>
                    <a:lnTo>
                      <a:pt x="1978799" y="9055"/>
                    </a:lnTo>
                    <a:lnTo>
                      <a:pt x="1978799" y="0"/>
                    </a:lnTo>
                    <a:close/>
                  </a:path>
                  <a:path w="3830954" h="9525">
                    <a:moveTo>
                      <a:pt x="2033193" y="0"/>
                    </a:moveTo>
                    <a:lnTo>
                      <a:pt x="2015058" y="0"/>
                    </a:lnTo>
                    <a:lnTo>
                      <a:pt x="2015058" y="9055"/>
                    </a:lnTo>
                    <a:lnTo>
                      <a:pt x="2033193" y="9055"/>
                    </a:lnTo>
                    <a:lnTo>
                      <a:pt x="2033193" y="0"/>
                    </a:lnTo>
                    <a:close/>
                  </a:path>
                  <a:path w="3830954" h="9525">
                    <a:moveTo>
                      <a:pt x="2087575" y="0"/>
                    </a:moveTo>
                    <a:lnTo>
                      <a:pt x="2069452" y="0"/>
                    </a:lnTo>
                    <a:lnTo>
                      <a:pt x="2069452" y="9055"/>
                    </a:lnTo>
                    <a:lnTo>
                      <a:pt x="2087575" y="9055"/>
                    </a:lnTo>
                    <a:lnTo>
                      <a:pt x="2087575" y="0"/>
                    </a:lnTo>
                    <a:close/>
                  </a:path>
                  <a:path w="3830954" h="9525">
                    <a:moveTo>
                      <a:pt x="2141969" y="0"/>
                    </a:moveTo>
                    <a:lnTo>
                      <a:pt x="2123833" y="0"/>
                    </a:lnTo>
                    <a:lnTo>
                      <a:pt x="2123833" y="9055"/>
                    </a:lnTo>
                    <a:lnTo>
                      <a:pt x="2141969" y="9055"/>
                    </a:lnTo>
                    <a:lnTo>
                      <a:pt x="2141969" y="0"/>
                    </a:lnTo>
                    <a:close/>
                  </a:path>
                  <a:path w="3830954" h="9525">
                    <a:moveTo>
                      <a:pt x="2196719" y="0"/>
                    </a:moveTo>
                    <a:lnTo>
                      <a:pt x="2178583" y="0"/>
                    </a:lnTo>
                    <a:lnTo>
                      <a:pt x="2178583" y="9055"/>
                    </a:lnTo>
                    <a:lnTo>
                      <a:pt x="2196719" y="9055"/>
                    </a:lnTo>
                    <a:lnTo>
                      <a:pt x="2196719" y="0"/>
                    </a:lnTo>
                    <a:close/>
                  </a:path>
                  <a:path w="3830954" h="9525">
                    <a:moveTo>
                      <a:pt x="2251100" y="0"/>
                    </a:moveTo>
                    <a:lnTo>
                      <a:pt x="2232977" y="0"/>
                    </a:lnTo>
                    <a:lnTo>
                      <a:pt x="2232977" y="9055"/>
                    </a:lnTo>
                    <a:lnTo>
                      <a:pt x="2251100" y="9055"/>
                    </a:lnTo>
                    <a:lnTo>
                      <a:pt x="2251100" y="0"/>
                    </a:lnTo>
                    <a:close/>
                  </a:path>
                  <a:path w="3830954" h="9525">
                    <a:moveTo>
                      <a:pt x="2305494" y="0"/>
                    </a:moveTo>
                    <a:lnTo>
                      <a:pt x="2287359" y="0"/>
                    </a:lnTo>
                    <a:lnTo>
                      <a:pt x="2287359" y="9055"/>
                    </a:lnTo>
                    <a:lnTo>
                      <a:pt x="2305494" y="9055"/>
                    </a:lnTo>
                    <a:lnTo>
                      <a:pt x="2305494" y="0"/>
                    </a:lnTo>
                    <a:close/>
                  </a:path>
                  <a:path w="3830954" h="9525">
                    <a:moveTo>
                      <a:pt x="2359876" y="0"/>
                    </a:moveTo>
                    <a:lnTo>
                      <a:pt x="2341753" y="0"/>
                    </a:lnTo>
                    <a:lnTo>
                      <a:pt x="2341753" y="9055"/>
                    </a:lnTo>
                    <a:lnTo>
                      <a:pt x="2359876" y="9055"/>
                    </a:lnTo>
                    <a:lnTo>
                      <a:pt x="2359876" y="0"/>
                    </a:lnTo>
                    <a:close/>
                  </a:path>
                  <a:path w="3830954" h="9525">
                    <a:moveTo>
                      <a:pt x="2414511" y="0"/>
                    </a:moveTo>
                    <a:lnTo>
                      <a:pt x="2396375" y="0"/>
                    </a:lnTo>
                    <a:lnTo>
                      <a:pt x="2396375" y="9055"/>
                    </a:lnTo>
                    <a:lnTo>
                      <a:pt x="2414511" y="9055"/>
                    </a:lnTo>
                    <a:lnTo>
                      <a:pt x="2414511" y="0"/>
                    </a:lnTo>
                    <a:close/>
                  </a:path>
                  <a:path w="3830954" h="9525">
                    <a:moveTo>
                      <a:pt x="2468892" y="0"/>
                    </a:moveTo>
                    <a:lnTo>
                      <a:pt x="2450769" y="0"/>
                    </a:lnTo>
                    <a:lnTo>
                      <a:pt x="2450769" y="9055"/>
                    </a:lnTo>
                    <a:lnTo>
                      <a:pt x="2468892" y="9055"/>
                    </a:lnTo>
                    <a:lnTo>
                      <a:pt x="2468892" y="0"/>
                    </a:lnTo>
                    <a:close/>
                  </a:path>
                  <a:path w="3830954" h="9525">
                    <a:moveTo>
                      <a:pt x="2523286" y="0"/>
                    </a:moveTo>
                    <a:lnTo>
                      <a:pt x="2505151" y="0"/>
                    </a:lnTo>
                    <a:lnTo>
                      <a:pt x="2505151" y="9055"/>
                    </a:lnTo>
                    <a:lnTo>
                      <a:pt x="2523286" y="9055"/>
                    </a:lnTo>
                    <a:lnTo>
                      <a:pt x="2523286" y="0"/>
                    </a:lnTo>
                    <a:close/>
                  </a:path>
                  <a:path w="3830954" h="9525">
                    <a:moveTo>
                      <a:pt x="2577668" y="0"/>
                    </a:moveTo>
                    <a:lnTo>
                      <a:pt x="2559545" y="0"/>
                    </a:lnTo>
                    <a:lnTo>
                      <a:pt x="2559545" y="9055"/>
                    </a:lnTo>
                    <a:lnTo>
                      <a:pt x="2577668" y="9055"/>
                    </a:lnTo>
                    <a:lnTo>
                      <a:pt x="2577668" y="0"/>
                    </a:lnTo>
                    <a:close/>
                  </a:path>
                  <a:path w="3830954" h="9525">
                    <a:moveTo>
                      <a:pt x="2632354" y="0"/>
                    </a:moveTo>
                    <a:lnTo>
                      <a:pt x="2613926" y="0"/>
                    </a:lnTo>
                    <a:lnTo>
                      <a:pt x="2613926" y="9055"/>
                    </a:lnTo>
                    <a:lnTo>
                      <a:pt x="2632354" y="9055"/>
                    </a:lnTo>
                    <a:lnTo>
                      <a:pt x="2632354" y="0"/>
                    </a:lnTo>
                    <a:close/>
                  </a:path>
                  <a:path w="3830954" h="9525">
                    <a:moveTo>
                      <a:pt x="2686812" y="0"/>
                    </a:moveTo>
                    <a:lnTo>
                      <a:pt x="2668676" y="0"/>
                    </a:lnTo>
                    <a:lnTo>
                      <a:pt x="2668676" y="9055"/>
                    </a:lnTo>
                    <a:lnTo>
                      <a:pt x="2686812" y="9055"/>
                    </a:lnTo>
                    <a:lnTo>
                      <a:pt x="2686812" y="0"/>
                    </a:lnTo>
                    <a:close/>
                  </a:path>
                  <a:path w="3830954" h="9525">
                    <a:moveTo>
                      <a:pt x="2741193" y="0"/>
                    </a:moveTo>
                    <a:lnTo>
                      <a:pt x="2723070" y="0"/>
                    </a:lnTo>
                    <a:lnTo>
                      <a:pt x="2723070" y="9055"/>
                    </a:lnTo>
                    <a:lnTo>
                      <a:pt x="2741193" y="9055"/>
                    </a:lnTo>
                    <a:lnTo>
                      <a:pt x="2741193" y="0"/>
                    </a:lnTo>
                    <a:close/>
                  </a:path>
                  <a:path w="3830954" h="9525">
                    <a:moveTo>
                      <a:pt x="2795587" y="0"/>
                    </a:moveTo>
                    <a:lnTo>
                      <a:pt x="2777452" y="0"/>
                    </a:lnTo>
                    <a:lnTo>
                      <a:pt x="2777452" y="9055"/>
                    </a:lnTo>
                    <a:lnTo>
                      <a:pt x="2795587" y="9055"/>
                    </a:lnTo>
                    <a:lnTo>
                      <a:pt x="2795587" y="0"/>
                    </a:lnTo>
                    <a:close/>
                  </a:path>
                  <a:path w="3830954" h="9525">
                    <a:moveTo>
                      <a:pt x="2850273" y="0"/>
                    </a:moveTo>
                    <a:lnTo>
                      <a:pt x="2831846" y="0"/>
                    </a:lnTo>
                    <a:lnTo>
                      <a:pt x="2831846" y="9055"/>
                    </a:lnTo>
                    <a:lnTo>
                      <a:pt x="2850273" y="9055"/>
                    </a:lnTo>
                    <a:lnTo>
                      <a:pt x="2850273" y="0"/>
                    </a:lnTo>
                    <a:close/>
                  </a:path>
                  <a:path w="3830954" h="9525">
                    <a:moveTo>
                      <a:pt x="2904604" y="0"/>
                    </a:moveTo>
                    <a:lnTo>
                      <a:pt x="2886468" y="0"/>
                    </a:lnTo>
                    <a:lnTo>
                      <a:pt x="2886468" y="9055"/>
                    </a:lnTo>
                    <a:lnTo>
                      <a:pt x="2904604" y="9055"/>
                    </a:lnTo>
                    <a:lnTo>
                      <a:pt x="2904604" y="0"/>
                    </a:lnTo>
                    <a:close/>
                  </a:path>
                  <a:path w="3830954" h="9525">
                    <a:moveTo>
                      <a:pt x="2958985" y="0"/>
                    </a:moveTo>
                    <a:lnTo>
                      <a:pt x="2940862" y="0"/>
                    </a:lnTo>
                    <a:lnTo>
                      <a:pt x="2940862" y="9055"/>
                    </a:lnTo>
                    <a:lnTo>
                      <a:pt x="2958985" y="9055"/>
                    </a:lnTo>
                    <a:lnTo>
                      <a:pt x="2958985" y="0"/>
                    </a:lnTo>
                    <a:close/>
                  </a:path>
                  <a:path w="3830954" h="9525">
                    <a:moveTo>
                      <a:pt x="3013379" y="0"/>
                    </a:moveTo>
                    <a:lnTo>
                      <a:pt x="2995244" y="0"/>
                    </a:lnTo>
                    <a:lnTo>
                      <a:pt x="2995244" y="9055"/>
                    </a:lnTo>
                    <a:lnTo>
                      <a:pt x="3013379" y="9055"/>
                    </a:lnTo>
                    <a:lnTo>
                      <a:pt x="3013379" y="0"/>
                    </a:lnTo>
                    <a:close/>
                  </a:path>
                  <a:path w="3830954" h="9525">
                    <a:moveTo>
                      <a:pt x="3068066" y="0"/>
                    </a:moveTo>
                    <a:lnTo>
                      <a:pt x="3049638" y="0"/>
                    </a:lnTo>
                    <a:lnTo>
                      <a:pt x="3049638" y="9055"/>
                    </a:lnTo>
                    <a:lnTo>
                      <a:pt x="3068066" y="9055"/>
                    </a:lnTo>
                    <a:lnTo>
                      <a:pt x="3068066" y="0"/>
                    </a:lnTo>
                    <a:close/>
                  </a:path>
                  <a:path w="3830954" h="9525">
                    <a:moveTo>
                      <a:pt x="3122511" y="0"/>
                    </a:moveTo>
                    <a:lnTo>
                      <a:pt x="3104388" y="0"/>
                    </a:lnTo>
                    <a:lnTo>
                      <a:pt x="3104388" y="9055"/>
                    </a:lnTo>
                    <a:lnTo>
                      <a:pt x="3122511" y="9055"/>
                    </a:lnTo>
                    <a:lnTo>
                      <a:pt x="3122511" y="0"/>
                    </a:lnTo>
                    <a:close/>
                  </a:path>
                  <a:path w="3830954" h="9525">
                    <a:moveTo>
                      <a:pt x="3176905" y="0"/>
                    </a:moveTo>
                    <a:lnTo>
                      <a:pt x="3158769" y="0"/>
                    </a:lnTo>
                    <a:lnTo>
                      <a:pt x="3158769" y="9055"/>
                    </a:lnTo>
                    <a:lnTo>
                      <a:pt x="3176905" y="9055"/>
                    </a:lnTo>
                    <a:lnTo>
                      <a:pt x="3176905" y="0"/>
                    </a:lnTo>
                    <a:close/>
                  </a:path>
                  <a:path w="3830954" h="9525">
                    <a:moveTo>
                      <a:pt x="3231286" y="0"/>
                    </a:moveTo>
                    <a:lnTo>
                      <a:pt x="3213163" y="0"/>
                    </a:lnTo>
                    <a:lnTo>
                      <a:pt x="3213163" y="9055"/>
                    </a:lnTo>
                    <a:lnTo>
                      <a:pt x="3231286" y="9055"/>
                    </a:lnTo>
                    <a:lnTo>
                      <a:pt x="3231286" y="0"/>
                    </a:lnTo>
                    <a:close/>
                  </a:path>
                  <a:path w="3830954" h="9525">
                    <a:moveTo>
                      <a:pt x="3285972" y="0"/>
                    </a:moveTo>
                    <a:lnTo>
                      <a:pt x="3267545" y="0"/>
                    </a:lnTo>
                    <a:lnTo>
                      <a:pt x="3267545" y="9055"/>
                    </a:lnTo>
                    <a:lnTo>
                      <a:pt x="3285972" y="9055"/>
                    </a:lnTo>
                    <a:lnTo>
                      <a:pt x="3285972" y="0"/>
                    </a:lnTo>
                    <a:close/>
                  </a:path>
                  <a:path w="3830954" h="9525">
                    <a:moveTo>
                      <a:pt x="3340303" y="0"/>
                    </a:moveTo>
                    <a:lnTo>
                      <a:pt x="3322180" y="0"/>
                    </a:lnTo>
                    <a:lnTo>
                      <a:pt x="3322180" y="9055"/>
                    </a:lnTo>
                    <a:lnTo>
                      <a:pt x="3340303" y="9055"/>
                    </a:lnTo>
                    <a:lnTo>
                      <a:pt x="3340303" y="0"/>
                    </a:lnTo>
                    <a:close/>
                  </a:path>
                  <a:path w="3830954" h="9525">
                    <a:moveTo>
                      <a:pt x="3394697" y="0"/>
                    </a:moveTo>
                    <a:lnTo>
                      <a:pt x="3376561" y="0"/>
                    </a:lnTo>
                    <a:lnTo>
                      <a:pt x="3376561" y="9055"/>
                    </a:lnTo>
                    <a:lnTo>
                      <a:pt x="3394697" y="9055"/>
                    </a:lnTo>
                    <a:lnTo>
                      <a:pt x="3394697" y="0"/>
                    </a:lnTo>
                    <a:close/>
                  </a:path>
                  <a:path w="3830954" h="9525">
                    <a:moveTo>
                      <a:pt x="3449078" y="0"/>
                    </a:moveTo>
                    <a:lnTo>
                      <a:pt x="3430955" y="0"/>
                    </a:lnTo>
                    <a:lnTo>
                      <a:pt x="3430955" y="9055"/>
                    </a:lnTo>
                    <a:lnTo>
                      <a:pt x="3449078" y="9055"/>
                    </a:lnTo>
                    <a:lnTo>
                      <a:pt x="3449078" y="0"/>
                    </a:lnTo>
                    <a:close/>
                  </a:path>
                  <a:path w="3830954" h="9525">
                    <a:moveTo>
                      <a:pt x="3503765" y="0"/>
                    </a:moveTo>
                    <a:lnTo>
                      <a:pt x="3485337" y="0"/>
                    </a:lnTo>
                    <a:lnTo>
                      <a:pt x="3485337" y="9055"/>
                    </a:lnTo>
                    <a:lnTo>
                      <a:pt x="3503765" y="9055"/>
                    </a:lnTo>
                    <a:lnTo>
                      <a:pt x="3503765" y="0"/>
                    </a:lnTo>
                    <a:close/>
                  </a:path>
                  <a:path w="3830954" h="9525">
                    <a:moveTo>
                      <a:pt x="3558222" y="0"/>
                    </a:moveTo>
                    <a:lnTo>
                      <a:pt x="3540087" y="0"/>
                    </a:lnTo>
                    <a:lnTo>
                      <a:pt x="3540087" y="9055"/>
                    </a:lnTo>
                    <a:lnTo>
                      <a:pt x="3558222" y="9055"/>
                    </a:lnTo>
                    <a:lnTo>
                      <a:pt x="3558222" y="0"/>
                    </a:lnTo>
                    <a:close/>
                  </a:path>
                  <a:path w="3830954" h="9525">
                    <a:moveTo>
                      <a:pt x="3612604" y="0"/>
                    </a:moveTo>
                    <a:lnTo>
                      <a:pt x="3594481" y="0"/>
                    </a:lnTo>
                    <a:lnTo>
                      <a:pt x="3594481" y="9055"/>
                    </a:lnTo>
                    <a:lnTo>
                      <a:pt x="3612604" y="9055"/>
                    </a:lnTo>
                    <a:lnTo>
                      <a:pt x="3612604" y="0"/>
                    </a:lnTo>
                    <a:close/>
                  </a:path>
                  <a:path w="3830954" h="9525">
                    <a:moveTo>
                      <a:pt x="3666998" y="0"/>
                    </a:moveTo>
                    <a:lnTo>
                      <a:pt x="3648862" y="0"/>
                    </a:lnTo>
                    <a:lnTo>
                      <a:pt x="3648862" y="9055"/>
                    </a:lnTo>
                    <a:lnTo>
                      <a:pt x="3666998" y="9055"/>
                    </a:lnTo>
                    <a:lnTo>
                      <a:pt x="3666998" y="0"/>
                    </a:lnTo>
                    <a:close/>
                  </a:path>
                  <a:path w="3830954" h="9525">
                    <a:moveTo>
                      <a:pt x="3721684" y="0"/>
                    </a:moveTo>
                    <a:lnTo>
                      <a:pt x="3703256" y="0"/>
                    </a:lnTo>
                    <a:lnTo>
                      <a:pt x="3703256" y="9055"/>
                    </a:lnTo>
                    <a:lnTo>
                      <a:pt x="3721684" y="9055"/>
                    </a:lnTo>
                    <a:lnTo>
                      <a:pt x="3721684" y="0"/>
                    </a:lnTo>
                    <a:close/>
                  </a:path>
                  <a:path w="3830954" h="9525">
                    <a:moveTo>
                      <a:pt x="3776014" y="0"/>
                    </a:moveTo>
                    <a:lnTo>
                      <a:pt x="3757879" y="0"/>
                    </a:lnTo>
                    <a:lnTo>
                      <a:pt x="3757879" y="9055"/>
                    </a:lnTo>
                    <a:lnTo>
                      <a:pt x="3776014" y="9055"/>
                    </a:lnTo>
                    <a:lnTo>
                      <a:pt x="3776014" y="0"/>
                    </a:lnTo>
                    <a:close/>
                  </a:path>
                  <a:path w="3830954" h="9525">
                    <a:moveTo>
                      <a:pt x="3830396" y="0"/>
                    </a:moveTo>
                    <a:lnTo>
                      <a:pt x="3812273" y="0"/>
                    </a:lnTo>
                    <a:lnTo>
                      <a:pt x="3812273" y="9055"/>
                    </a:lnTo>
                    <a:lnTo>
                      <a:pt x="3830396" y="9055"/>
                    </a:lnTo>
                    <a:lnTo>
                      <a:pt x="3830396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1619262" y="4397552"/>
                <a:ext cx="5955030" cy="508634"/>
              </a:xfrm>
              <a:custGeom>
                <a:avLst/>
                <a:gdLst/>
                <a:ahLst/>
                <a:cxnLst/>
                <a:rect l="l" t="t" r="r" b="b"/>
                <a:pathLst>
                  <a:path w="5955030" h="508635">
                    <a:moveTo>
                      <a:pt x="18122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122" y="9042"/>
                    </a:lnTo>
                    <a:lnTo>
                      <a:pt x="18122" y="0"/>
                    </a:lnTo>
                    <a:close/>
                  </a:path>
                  <a:path w="5955030" h="508635">
                    <a:moveTo>
                      <a:pt x="72517" y="0"/>
                    </a:moveTo>
                    <a:lnTo>
                      <a:pt x="54381" y="0"/>
                    </a:lnTo>
                    <a:lnTo>
                      <a:pt x="54381" y="9042"/>
                    </a:lnTo>
                    <a:lnTo>
                      <a:pt x="72517" y="9042"/>
                    </a:lnTo>
                    <a:lnTo>
                      <a:pt x="72517" y="0"/>
                    </a:lnTo>
                    <a:close/>
                  </a:path>
                  <a:path w="5955030" h="508635">
                    <a:moveTo>
                      <a:pt x="126898" y="0"/>
                    </a:moveTo>
                    <a:lnTo>
                      <a:pt x="108775" y="0"/>
                    </a:lnTo>
                    <a:lnTo>
                      <a:pt x="108775" y="9042"/>
                    </a:lnTo>
                    <a:lnTo>
                      <a:pt x="126898" y="9042"/>
                    </a:lnTo>
                    <a:lnTo>
                      <a:pt x="126898" y="0"/>
                    </a:lnTo>
                    <a:close/>
                  </a:path>
                  <a:path w="5955030" h="508635">
                    <a:moveTo>
                      <a:pt x="181292" y="0"/>
                    </a:moveTo>
                    <a:lnTo>
                      <a:pt x="163156" y="0"/>
                    </a:lnTo>
                    <a:lnTo>
                      <a:pt x="163156" y="9042"/>
                    </a:lnTo>
                    <a:lnTo>
                      <a:pt x="181292" y="9042"/>
                    </a:lnTo>
                    <a:lnTo>
                      <a:pt x="181292" y="0"/>
                    </a:lnTo>
                    <a:close/>
                  </a:path>
                  <a:path w="5955030" h="508635">
                    <a:moveTo>
                      <a:pt x="235978" y="0"/>
                    </a:moveTo>
                    <a:lnTo>
                      <a:pt x="217855" y="0"/>
                    </a:lnTo>
                    <a:lnTo>
                      <a:pt x="217855" y="9042"/>
                    </a:lnTo>
                    <a:lnTo>
                      <a:pt x="235978" y="9042"/>
                    </a:lnTo>
                    <a:lnTo>
                      <a:pt x="235978" y="0"/>
                    </a:lnTo>
                    <a:close/>
                  </a:path>
                  <a:path w="5955030" h="508635">
                    <a:moveTo>
                      <a:pt x="290372" y="0"/>
                    </a:moveTo>
                    <a:lnTo>
                      <a:pt x="272237" y="0"/>
                    </a:lnTo>
                    <a:lnTo>
                      <a:pt x="272237" y="9042"/>
                    </a:lnTo>
                    <a:lnTo>
                      <a:pt x="290372" y="9042"/>
                    </a:lnTo>
                    <a:lnTo>
                      <a:pt x="290372" y="0"/>
                    </a:lnTo>
                    <a:close/>
                  </a:path>
                  <a:path w="5955030" h="508635">
                    <a:moveTo>
                      <a:pt x="344754" y="0"/>
                    </a:moveTo>
                    <a:lnTo>
                      <a:pt x="326631" y="0"/>
                    </a:lnTo>
                    <a:lnTo>
                      <a:pt x="326631" y="9042"/>
                    </a:lnTo>
                    <a:lnTo>
                      <a:pt x="344754" y="9042"/>
                    </a:lnTo>
                    <a:lnTo>
                      <a:pt x="344754" y="0"/>
                    </a:lnTo>
                    <a:close/>
                  </a:path>
                  <a:path w="5955030" h="508635">
                    <a:moveTo>
                      <a:pt x="399135" y="0"/>
                    </a:moveTo>
                    <a:lnTo>
                      <a:pt x="381012" y="0"/>
                    </a:lnTo>
                    <a:lnTo>
                      <a:pt x="381012" y="9042"/>
                    </a:lnTo>
                    <a:lnTo>
                      <a:pt x="399135" y="9042"/>
                    </a:lnTo>
                    <a:lnTo>
                      <a:pt x="399135" y="0"/>
                    </a:lnTo>
                    <a:close/>
                  </a:path>
                  <a:path w="5955030" h="508635">
                    <a:moveTo>
                      <a:pt x="453834" y="0"/>
                    </a:moveTo>
                    <a:lnTo>
                      <a:pt x="435698" y="0"/>
                    </a:lnTo>
                    <a:lnTo>
                      <a:pt x="435698" y="9042"/>
                    </a:lnTo>
                    <a:lnTo>
                      <a:pt x="453834" y="9042"/>
                    </a:lnTo>
                    <a:lnTo>
                      <a:pt x="453834" y="0"/>
                    </a:lnTo>
                    <a:close/>
                  </a:path>
                  <a:path w="5955030" h="508635">
                    <a:moveTo>
                      <a:pt x="508215" y="0"/>
                    </a:moveTo>
                    <a:lnTo>
                      <a:pt x="490093" y="0"/>
                    </a:lnTo>
                    <a:lnTo>
                      <a:pt x="490093" y="9042"/>
                    </a:lnTo>
                    <a:lnTo>
                      <a:pt x="508215" y="9042"/>
                    </a:lnTo>
                    <a:lnTo>
                      <a:pt x="508215" y="0"/>
                    </a:lnTo>
                    <a:close/>
                  </a:path>
                  <a:path w="5955030" h="508635">
                    <a:moveTo>
                      <a:pt x="562610" y="0"/>
                    </a:moveTo>
                    <a:lnTo>
                      <a:pt x="544474" y="0"/>
                    </a:lnTo>
                    <a:lnTo>
                      <a:pt x="544474" y="9042"/>
                    </a:lnTo>
                    <a:lnTo>
                      <a:pt x="562610" y="9042"/>
                    </a:lnTo>
                    <a:lnTo>
                      <a:pt x="562610" y="0"/>
                    </a:lnTo>
                    <a:close/>
                  </a:path>
                  <a:path w="5955030" h="508635">
                    <a:moveTo>
                      <a:pt x="616991" y="0"/>
                    </a:moveTo>
                    <a:lnTo>
                      <a:pt x="598868" y="0"/>
                    </a:lnTo>
                    <a:lnTo>
                      <a:pt x="598868" y="9042"/>
                    </a:lnTo>
                    <a:lnTo>
                      <a:pt x="616991" y="9042"/>
                    </a:lnTo>
                    <a:lnTo>
                      <a:pt x="616991" y="0"/>
                    </a:lnTo>
                    <a:close/>
                  </a:path>
                  <a:path w="5955030" h="508635">
                    <a:moveTo>
                      <a:pt x="671690" y="0"/>
                    </a:moveTo>
                    <a:lnTo>
                      <a:pt x="653554" y="0"/>
                    </a:lnTo>
                    <a:lnTo>
                      <a:pt x="653554" y="9042"/>
                    </a:lnTo>
                    <a:lnTo>
                      <a:pt x="671690" y="9042"/>
                    </a:lnTo>
                    <a:lnTo>
                      <a:pt x="671690" y="0"/>
                    </a:lnTo>
                    <a:close/>
                  </a:path>
                  <a:path w="5955030" h="508635">
                    <a:moveTo>
                      <a:pt x="726071" y="0"/>
                    </a:moveTo>
                    <a:lnTo>
                      <a:pt x="707948" y="0"/>
                    </a:lnTo>
                    <a:lnTo>
                      <a:pt x="707948" y="9042"/>
                    </a:lnTo>
                    <a:lnTo>
                      <a:pt x="726071" y="9042"/>
                    </a:lnTo>
                    <a:lnTo>
                      <a:pt x="726071" y="0"/>
                    </a:lnTo>
                    <a:close/>
                  </a:path>
                  <a:path w="5955030" h="508635">
                    <a:moveTo>
                      <a:pt x="780465" y="0"/>
                    </a:moveTo>
                    <a:lnTo>
                      <a:pt x="762330" y="0"/>
                    </a:lnTo>
                    <a:lnTo>
                      <a:pt x="762330" y="9042"/>
                    </a:lnTo>
                    <a:lnTo>
                      <a:pt x="780465" y="9042"/>
                    </a:lnTo>
                    <a:lnTo>
                      <a:pt x="780465" y="0"/>
                    </a:lnTo>
                    <a:close/>
                  </a:path>
                  <a:path w="5955030" h="508635">
                    <a:moveTo>
                      <a:pt x="834847" y="0"/>
                    </a:moveTo>
                    <a:lnTo>
                      <a:pt x="816724" y="0"/>
                    </a:lnTo>
                    <a:lnTo>
                      <a:pt x="816724" y="9042"/>
                    </a:lnTo>
                    <a:lnTo>
                      <a:pt x="834847" y="9042"/>
                    </a:lnTo>
                    <a:lnTo>
                      <a:pt x="834847" y="0"/>
                    </a:lnTo>
                    <a:close/>
                  </a:path>
                  <a:path w="5955030" h="508635">
                    <a:moveTo>
                      <a:pt x="889596" y="0"/>
                    </a:moveTo>
                    <a:lnTo>
                      <a:pt x="871474" y="0"/>
                    </a:lnTo>
                    <a:lnTo>
                      <a:pt x="871474" y="9042"/>
                    </a:lnTo>
                    <a:lnTo>
                      <a:pt x="889596" y="9042"/>
                    </a:lnTo>
                    <a:lnTo>
                      <a:pt x="889596" y="0"/>
                    </a:lnTo>
                    <a:close/>
                  </a:path>
                  <a:path w="5955030" h="508635">
                    <a:moveTo>
                      <a:pt x="943991" y="0"/>
                    </a:moveTo>
                    <a:lnTo>
                      <a:pt x="925855" y="0"/>
                    </a:lnTo>
                    <a:lnTo>
                      <a:pt x="925855" y="9042"/>
                    </a:lnTo>
                    <a:lnTo>
                      <a:pt x="943991" y="9042"/>
                    </a:lnTo>
                    <a:lnTo>
                      <a:pt x="943991" y="0"/>
                    </a:lnTo>
                    <a:close/>
                  </a:path>
                  <a:path w="5955030" h="508635">
                    <a:moveTo>
                      <a:pt x="998372" y="0"/>
                    </a:moveTo>
                    <a:lnTo>
                      <a:pt x="980249" y="0"/>
                    </a:lnTo>
                    <a:lnTo>
                      <a:pt x="980249" y="9042"/>
                    </a:lnTo>
                    <a:lnTo>
                      <a:pt x="998372" y="9042"/>
                    </a:lnTo>
                    <a:lnTo>
                      <a:pt x="998372" y="0"/>
                    </a:lnTo>
                    <a:close/>
                  </a:path>
                  <a:path w="5955030" h="508635">
                    <a:moveTo>
                      <a:pt x="1052766" y="0"/>
                    </a:moveTo>
                    <a:lnTo>
                      <a:pt x="1034630" y="0"/>
                    </a:lnTo>
                    <a:lnTo>
                      <a:pt x="1034630" y="9042"/>
                    </a:lnTo>
                    <a:lnTo>
                      <a:pt x="1052766" y="9042"/>
                    </a:lnTo>
                    <a:lnTo>
                      <a:pt x="1052766" y="0"/>
                    </a:lnTo>
                    <a:close/>
                  </a:path>
                  <a:path w="5955030" h="508635">
                    <a:moveTo>
                      <a:pt x="1107389" y="0"/>
                    </a:moveTo>
                    <a:lnTo>
                      <a:pt x="1089266" y="0"/>
                    </a:lnTo>
                    <a:lnTo>
                      <a:pt x="1089266" y="9042"/>
                    </a:lnTo>
                    <a:lnTo>
                      <a:pt x="1107389" y="9042"/>
                    </a:lnTo>
                    <a:lnTo>
                      <a:pt x="1107389" y="0"/>
                    </a:lnTo>
                    <a:close/>
                  </a:path>
                  <a:path w="5955030" h="508635">
                    <a:moveTo>
                      <a:pt x="1161783" y="0"/>
                    </a:moveTo>
                    <a:lnTo>
                      <a:pt x="1143647" y="0"/>
                    </a:lnTo>
                    <a:lnTo>
                      <a:pt x="1143647" y="9042"/>
                    </a:lnTo>
                    <a:lnTo>
                      <a:pt x="1161783" y="9042"/>
                    </a:lnTo>
                    <a:lnTo>
                      <a:pt x="1161783" y="0"/>
                    </a:lnTo>
                    <a:close/>
                  </a:path>
                  <a:path w="5955030" h="508635">
                    <a:moveTo>
                      <a:pt x="1216164" y="0"/>
                    </a:moveTo>
                    <a:lnTo>
                      <a:pt x="1198041" y="0"/>
                    </a:lnTo>
                    <a:lnTo>
                      <a:pt x="1198041" y="9042"/>
                    </a:lnTo>
                    <a:lnTo>
                      <a:pt x="1216164" y="9042"/>
                    </a:lnTo>
                    <a:lnTo>
                      <a:pt x="1216164" y="0"/>
                    </a:lnTo>
                    <a:close/>
                  </a:path>
                  <a:path w="5955030" h="508635">
                    <a:moveTo>
                      <a:pt x="1270558" y="0"/>
                    </a:moveTo>
                    <a:lnTo>
                      <a:pt x="1252423" y="0"/>
                    </a:lnTo>
                    <a:lnTo>
                      <a:pt x="1252423" y="9042"/>
                    </a:lnTo>
                    <a:lnTo>
                      <a:pt x="1270558" y="9042"/>
                    </a:lnTo>
                    <a:lnTo>
                      <a:pt x="1270558" y="0"/>
                    </a:lnTo>
                    <a:close/>
                  </a:path>
                  <a:path w="5955030" h="508635">
                    <a:moveTo>
                      <a:pt x="1325308" y="0"/>
                    </a:moveTo>
                    <a:lnTo>
                      <a:pt x="1307172" y="0"/>
                    </a:lnTo>
                    <a:lnTo>
                      <a:pt x="1307172" y="9042"/>
                    </a:lnTo>
                    <a:lnTo>
                      <a:pt x="1325308" y="9042"/>
                    </a:lnTo>
                    <a:lnTo>
                      <a:pt x="1325308" y="0"/>
                    </a:lnTo>
                    <a:close/>
                  </a:path>
                  <a:path w="5955030" h="508635">
                    <a:moveTo>
                      <a:pt x="1379689" y="0"/>
                    </a:moveTo>
                    <a:lnTo>
                      <a:pt x="1361567" y="0"/>
                    </a:lnTo>
                    <a:lnTo>
                      <a:pt x="1361567" y="9042"/>
                    </a:lnTo>
                    <a:lnTo>
                      <a:pt x="1379689" y="9042"/>
                    </a:lnTo>
                    <a:lnTo>
                      <a:pt x="1379689" y="0"/>
                    </a:lnTo>
                    <a:close/>
                  </a:path>
                  <a:path w="5955030" h="508635">
                    <a:moveTo>
                      <a:pt x="1434084" y="0"/>
                    </a:moveTo>
                    <a:lnTo>
                      <a:pt x="1415948" y="0"/>
                    </a:lnTo>
                    <a:lnTo>
                      <a:pt x="1415948" y="9042"/>
                    </a:lnTo>
                    <a:lnTo>
                      <a:pt x="1434084" y="9042"/>
                    </a:lnTo>
                    <a:lnTo>
                      <a:pt x="1434084" y="0"/>
                    </a:lnTo>
                    <a:close/>
                  </a:path>
                  <a:path w="5955030" h="508635">
                    <a:moveTo>
                      <a:pt x="1488465" y="0"/>
                    </a:moveTo>
                    <a:lnTo>
                      <a:pt x="1470342" y="0"/>
                    </a:lnTo>
                    <a:lnTo>
                      <a:pt x="1470342" y="9042"/>
                    </a:lnTo>
                    <a:lnTo>
                      <a:pt x="1488465" y="9042"/>
                    </a:lnTo>
                    <a:lnTo>
                      <a:pt x="1488465" y="0"/>
                    </a:lnTo>
                    <a:close/>
                  </a:path>
                  <a:path w="5955030" h="508635">
                    <a:moveTo>
                      <a:pt x="1543100" y="0"/>
                    </a:moveTo>
                    <a:lnTo>
                      <a:pt x="1524965" y="0"/>
                    </a:lnTo>
                    <a:lnTo>
                      <a:pt x="1524965" y="9042"/>
                    </a:lnTo>
                    <a:lnTo>
                      <a:pt x="1543100" y="9042"/>
                    </a:lnTo>
                    <a:lnTo>
                      <a:pt x="1543100" y="0"/>
                    </a:lnTo>
                    <a:close/>
                  </a:path>
                  <a:path w="5955030" h="508635">
                    <a:moveTo>
                      <a:pt x="1597482" y="0"/>
                    </a:moveTo>
                    <a:lnTo>
                      <a:pt x="1579359" y="0"/>
                    </a:lnTo>
                    <a:lnTo>
                      <a:pt x="1579359" y="9042"/>
                    </a:lnTo>
                    <a:lnTo>
                      <a:pt x="1597482" y="9042"/>
                    </a:lnTo>
                    <a:lnTo>
                      <a:pt x="1597482" y="0"/>
                    </a:lnTo>
                    <a:close/>
                  </a:path>
                  <a:path w="5955030" h="508635">
                    <a:moveTo>
                      <a:pt x="1651876" y="0"/>
                    </a:moveTo>
                    <a:lnTo>
                      <a:pt x="1633740" y="0"/>
                    </a:lnTo>
                    <a:lnTo>
                      <a:pt x="1633740" y="9042"/>
                    </a:lnTo>
                    <a:lnTo>
                      <a:pt x="1651876" y="9042"/>
                    </a:lnTo>
                    <a:lnTo>
                      <a:pt x="1651876" y="0"/>
                    </a:lnTo>
                    <a:close/>
                  </a:path>
                  <a:path w="5955030" h="508635">
                    <a:moveTo>
                      <a:pt x="3830396" y="499148"/>
                    </a:moveTo>
                    <a:lnTo>
                      <a:pt x="3812273" y="499148"/>
                    </a:lnTo>
                    <a:lnTo>
                      <a:pt x="3812273" y="508203"/>
                    </a:lnTo>
                    <a:lnTo>
                      <a:pt x="3830396" y="508203"/>
                    </a:lnTo>
                    <a:lnTo>
                      <a:pt x="3830396" y="499148"/>
                    </a:lnTo>
                    <a:close/>
                  </a:path>
                  <a:path w="5955030" h="508635">
                    <a:moveTo>
                      <a:pt x="3884790" y="499148"/>
                    </a:moveTo>
                    <a:lnTo>
                      <a:pt x="3866654" y="499148"/>
                    </a:lnTo>
                    <a:lnTo>
                      <a:pt x="3866654" y="508203"/>
                    </a:lnTo>
                    <a:lnTo>
                      <a:pt x="3884790" y="508203"/>
                    </a:lnTo>
                    <a:lnTo>
                      <a:pt x="3884790" y="499148"/>
                    </a:lnTo>
                    <a:close/>
                  </a:path>
                  <a:path w="5955030" h="508635">
                    <a:moveTo>
                      <a:pt x="3939476" y="499148"/>
                    </a:moveTo>
                    <a:lnTo>
                      <a:pt x="3921048" y="499148"/>
                    </a:lnTo>
                    <a:lnTo>
                      <a:pt x="3921048" y="508203"/>
                    </a:lnTo>
                    <a:lnTo>
                      <a:pt x="3939476" y="508203"/>
                    </a:lnTo>
                    <a:lnTo>
                      <a:pt x="3939476" y="499148"/>
                    </a:lnTo>
                    <a:close/>
                  </a:path>
                  <a:path w="5955030" h="508635">
                    <a:moveTo>
                      <a:pt x="3993807" y="499148"/>
                    </a:moveTo>
                    <a:lnTo>
                      <a:pt x="3975671" y="499148"/>
                    </a:lnTo>
                    <a:lnTo>
                      <a:pt x="3975671" y="508203"/>
                    </a:lnTo>
                    <a:lnTo>
                      <a:pt x="3993807" y="508203"/>
                    </a:lnTo>
                    <a:lnTo>
                      <a:pt x="3993807" y="499148"/>
                    </a:lnTo>
                    <a:close/>
                  </a:path>
                  <a:path w="5955030" h="508635">
                    <a:moveTo>
                      <a:pt x="4048188" y="499148"/>
                    </a:moveTo>
                    <a:lnTo>
                      <a:pt x="4030065" y="499148"/>
                    </a:lnTo>
                    <a:lnTo>
                      <a:pt x="4030065" y="508203"/>
                    </a:lnTo>
                    <a:lnTo>
                      <a:pt x="4048188" y="508203"/>
                    </a:lnTo>
                    <a:lnTo>
                      <a:pt x="4048188" y="499148"/>
                    </a:lnTo>
                    <a:close/>
                  </a:path>
                  <a:path w="5955030" h="508635">
                    <a:moveTo>
                      <a:pt x="4102582" y="499148"/>
                    </a:moveTo>
                    <a:lnTo>
                      <a:pt x="4084447" y="499148"/>
                    </a:lnTo>
                    <a:lnTo>
                      <a:pt x="4084447" y="508203"/>
                    </a:lnTo>
                    <a:lnTo>
                      <a:pt x="4102582" y="508203"/>
                    </a:lnTo>
                    <a:lnTo>
                      <a:pt x="4102582" y="499148"/>
                    </a:lnTo>
                    <a:close/>
                  </a:path>
                  <a:path w="5955030" h="508635">
                    <a:moveTo>
                      <a:pt x="4157268" y="499148"/>
                    </a:moveTo>
                    <a:lnTo>
                      <a:pt x="4138841" y="499148"/>
                    </a:lnTo>
                    <a:lnTo>
                      <a:pt x="4138841" y="508203"/>
                    </a:lnTo>
                    <a:lnTo>
                      <a:pt x="4157268" y="508203"/>
                    </a:lnTo>
                    <a:lnTo>
                      <a:pt x="4157268" y="499148"/>
                    </a:lnTo>
                    <a:close/>
                  </a:path>
                  <a:path w="5955030" h="508635">
                    <a:moveTo>
                      <a:pt x="4211713" y="499148"/>
                    </a:moveTo>
                    <a:lnTo>
                      <a:pt x="4193590" y="499148"/>
                    </a:lnTo>
                    <a:lnTo>
                      <a:pt x="4193590" y="508203"/>
                    </a:lnTo>
                    <a:lnTo>
                      <a:pt x="4211713" y="508203"/>
                    </a:lnTo>
                    <a:lnTo>
                      <a:pt x="4211713" y="499148"/>
                    </a:lnTo>
                    <a:close/>
                  </a:path>
                  <a:path w="5955030" h="508635">
                    <a:moveTo>
                      <a:pt x="4266108" y="499148"/>
                    </a:moveTo>
                    <a:lnTo>
                      <a:pt x="4247972" y="499148"/>
                    </a:lnTo>
                    <a:lnTo>
                      <a:pt x="4247972" y="508203"/>
                    </a:lnTo>
                    <a:lnTo>
                      <a:pt x="4266108" y="508203"/>
                    </a:lnTo>
                    <a:lnTo>
                      <a:pt x="4266108" y="499148"/>
                    </a:lnTo>
                    <a:close/>
                  </a:path>
                  <a:path w="5955030" h="508635">
                    <a:moveTo>
                      <a:pt x="4320489" y="499148"/>
                    </a:moveTo>
                    <a:lnTo>
                      <a:pt x="4302366" y="499148"/>
                    </a:lnTo>
                    <a:lnTo>
                      <a:pt x="4302366" y="508203"/>
                    </a:lnTo>
                    <a:lnTo>
                      <a:pt x="4320489" y="508203"/>
                    </a:lnTo>
                    <a:lnTo>
                      <a:pt x="4320489" y="499148"/>
                    </a:lnTo>
                    <a:close/>
                  </a:path>
                  <a:path w="5955030" h="508635">
                    <a:moveTo>
                      <a:pt x="4374883" y="499148"/>
                    </a:moveTo>
                    <a:lnTo>
                      <a:pt x="4356747" y="499148"/>
                    </a:lnTo>
                    <a:lnTo>
                      <a:pt x="4356747" y="508203"/>
                    </a:lnTo>
                    <a:lnTo>
                      <a:pt x="4374883" y="508203"/>
                    </a:lnTo>
                    <a:lnTo>
                      <a:pt x="4374883" y="499148"/>
                    </a:lnTo>
                    <a:close/>
                  </a:path>
                  <a:path w="5955030" h="508635">
                    <a:moveTo>
                      <a:pt x="4429633" y="499148"/>
                    </a:moveTo>
                    <a:lnTo>
                      <a:pt x="4411497" y="499148"/>
                    </a:lnTo>
                    <a:lnTo>
                      <a:pt x="4411497" y="508203"/>
                    </a:lnTo>
                    <a:lnTo>
                      <a:pt x="4429633" y="508203"/>
                    </a:lnTo>
                    <a:lnTo>
                      <a:pt x="4429633" y="499148"/>
                    </a:lnTo>
                    <a:close/>
                  </a:path>
                  <a:path w="5955030" h="508635">
                    <a:moveTo>
                      <a:pt x="4484014" y="499148"/>
                    </a:moveTo>
                    <a:lnTo>
                      <a:pt x="4465891" y="499148"/>
                    </a:lnTo>
                    <a:lnTo>
                      <a:pt x="4465891" y="508203"/>
                    </a:lnTo>
                    <a:lnTo>
                      <a:pt x="4484014" y="508203"/>
                    </a:lnTo>
                    <a:lnTo>
                      <a:pt x="4484014" y="499148"/>
                    </a:lnTo>
                    <a:close/>
                  </a:path>
                  <a:path w="5955030" h="508635">
                    <a:moveTo>
                      <a:pt x="4538408" y="499148"/>
                    </a:moveTo>
                    <a:lnTo>
                      <a:pt x="4520273" y="499148"/>
                    </a:lnTo>
                    <a:lnTo>
                      <a:pt x="4520273" y="508203"/>
                    </a:lnTo>
                    <a:lnTo>
                      <a:pt x="4538408" y="508203"/>
                    </a:lnTo>
                    <a:lnTo>
                      <a:pt x="4538408" y="499148"/>
                    </a:lnTo>
                    <a:close/>
                  </a:path>
                  <a:path w="5955030" h="508635">
                    <a:moveTo>
                      <a:pt x="4592790" y="499148"/>
                    </a:moveTo>
                    <a:lnTo>
                      <a:pt x="4574667" y="499148"/>
                    </a:lnTo>
                    <a:lnTo>
                      <a:pt x="4574667" y="508203"/>
                    </a:lnTo>
                    <a:lnTo>
                      <a:pt x="4592790" y="508203"/>
                    </a:lnTo>
                    <a:lnTo>
                      <a:pt x="4592790" y="499148"/>
                    </a:lnTo>
                    <a:close/>
                  </a:path>
                  <a:path w="5955030" h="508635">
                    <a:moveTo>
                      <a:pt x="4647425" y="499148"/>
                    </a:moveTo>
                    <a:lnTo>
                      <a:pt x="4629289" y="499148"/>
                    </a:lnTo>
                    <a:lnTo>
                      <a:pt x="4629289" y="508203"/>
                    </a:lnTo>
                    <a:lnTo>
                      <a:pt x="4647425" y="508203"/>
                    </a:lnTo>
                    <a:lnTo>
                      <a:pt x="4647425" y="499148"/>
                    </a:lnTo>
                    <a:close/>
                  </a:path>
                  <a:path w="5955030" h="508635">
                    <a:moveTo>
                      <a:pt x="4701806" y="499148"/>
                    </a:moveTo>
                    <a:lnTo>
                      <a:pt x="4683684" y="499148"/>
                    </a:lnTo>
                    <a:lnTo>
                      <a:pt x="4683684" y="508203"/>
                    </a:lnTo>
                    <a:lnTo>
                      <a:pt x="4701806" y="508203"/>
                    </a:lnTo>
                    <a:lnTo>
                      <a:pt x="4701806" y="499148"/>
                    </a:lnTo>
                    <a:close/>
                  </a:path>
                  <a:path w="5955030" h="508635">
                    <a:moveTo>
                      <a:pt x="4756201" y="499148"/>
                    </a:moveTo>
                    <a:lnTo>
                      <a:pt x="4738065" y="499148"/>
                    </a:lnTo>
                    <a:lnTo>
                      <a:pt x="4738065" y="508203"/>
                    </a:lnTo>
                    <a:lnTo>
                      <a:pt x="4756201" y="508203"/>
                    </a:lnTo>
                    <a:lnTo>
                      <a:pt x="4756201" y="499148"/>
                    </a:lnTo>
                    <a:close/>
                  </a:path>
                  <a:path w="5955030" h="508635">
                    <a:moveTo>
                      <a:pt x="4810582" y="499148"/>
                    </a:moveTo>
                    <a:lnTo>
                      <a:pt x="4792459" y="499148"/>
                    </a:lnTo>
                    <a:lnTo>
                      <a:pt x="4792459" y="508203"/>
                    </a:lnTo>
                    <a:lnTo>
                      <a:pt x="4810582" y="508203"/>
                    </a:lnTo>
                    <a:lnTo>
                      <a:pt x="4810582" y="499148"/>
                    </a:lnTo>
                    <a:close/>
                  </a:path>
                  <a:path w="5955030" h="508635">
                    <a:moveTo>
                      <a:pt x="4865332" y="499148"/>
                    </a:moveTo>
                    <a:lnTo>
                      <a:pt x="4847209" y="499148"/>
                    </a:lnTo>
                    <a:lnTo>
                      <a:pt x="4847209" y="508203"/>
                    </a:lnTo>
                    <a:lnTo>
                      <a:pt x="4865332" y="508203"/>
                    </a:lnTo>
                    <a:lnTo>
                      <a:pt x="4865332" y="499148"/>
                    </a:lnTo>
                    <a:close/>
                  </a:path>
                  <a:path w="5955030" h="508635">
                    <a:moveTo>
                      <a:pt x="4919726" y="499148"/>
                    </a:moveTo>
                    <a:lnTo>
                      <a:pt x="4901590" y="499148"/>
                    </a:lnTo>
                    <a:lnTo>
                      <a:pt x="4901590" y="508203"/>
                    </a:lnTo>
                    <a:lnTo>
                      <a:pt x="4919726" y="508203"/>
                    </a:lnTo>
                    <a:lnTo>
                      <a:pt x="4919726" y="499148"/>
                    </a:lnTo>
                    <a:close/>
                  </a:path>
                  <a:path w="5955030" h="508635">
                    <a:moveTo>
                      <a:pt x="4974107" y="499148"/>
                    </a:moveTo>
                    <a:lnTo>
                      <a:pt x="4955984" y="499148"/>
                    </a:lnTo>
                    <a:lnTo>
                      <a:pt x="4955984" y="508203"/>
                    </a:lnTo>
                    <a:lnTo>
                      <a:pt x="4974107" y="508203"/>
                    </a:lnTo>
                    <a:lnTo>
                      <a:pt x="4974107" y="499148"/>
                    </a:lnTo>
                    <a:close/>
                  </a:path>
                  <a:path w="5955030" h="508635">
                    <a:moveTo>
                      <a:pt x="5028501" y="499148"/>
                    </a:moveTo>
                    <a:lnTo>
                      <a:pt x="5010366" y="499148"/>
                    </a:lnTo>
                    <a:lnTo>
                      <a:pt x="5010366" y="508203"/>
                    </a:lnTo>
                    <a:lnTo>
                      <a:pt x="5028501" y="508203"/>
                    </a:lnTo>
                    <a:lnTo>
                      <a:pt x="5028501" y="499148"/>
                    </a:lnTo>
                    <a:close/>
                  </a:path>
                  <a:path w="5955030" h="508635">
                    <a:moveTo>
                      <a:pt x="5083124" y="499148"/>
                    </a:moveTo>
                    <a:lnTo>
                      <a:pt x="5065001" y="499148"/>
                    </a:lnTo>
                    <a:lnTo>
                      <a:pt x="5065001" y="508203"/>
                    </a:lnTo>
                    <a:lnTo>
                      <a:pt x="5083124" y="508203"/>
                    </a:lnTo>
                    <a:lnTo>
                      <a:pt x="5083124" y="499148"/>
                    </a:lnTo>
                    <a:close/>
                  </a:path>
                  <a:path w="5955030" h="508635">
                    <a:moveTo>
                      <a:pt x="5137518" y="499148"/>
                    </a:moveTo>
                    <a:lnTo>
                      <a:pt x="5119382" y="499148"/>
                    </a:lnTo>
                    <a:lnTo>
                      <a:pt x="5119382" y="508203"/>
                    </a:lnTo>
                    <a:lnTo>
                      <a:pt x="5137518" y="508203"/>
                    </a:lnTo>
                    <a:lnTo>
                      <a:pt x="5137518" y="499148"/>
                    </a:lnTo>
                    <a:close/>
                  </a:path>
                  <a:path w="5955030" h="508635">
                    <a:moveTo>
                      <a:pt x="5191899" y="499148"/>
                    </a:moveTo>
                    <a:lnTo>
                      <a:pt x="5173777" y="499148"/>
                    </a:lnTo>
                    <a:lnTo>
                      <a:pt x="5173777" y="508203"/>
                    </a:lnTo>
                    <a:lnTo>
                      <a:pt x="5191899" y="508203"/>
                    </a:lnTo>
                    <a:lnTo>
                      <a:pt x="5191899" y="499148"/>
                    </a:lnTo>
                    <a:close/>
                  </a:path>
                  <a:path w="5955030" h="508635">
                    <a:moveTo>
                      <a:pt x="5246294" y="499148"/>
                    </a:moveTo>
                    <a:lnTo>
                      <a:pt x="5228158" y="499148"/>
                    </a:lnTo>
                    <a:lnTo>
                      <a:pt x="5228158" y="508203"/>
                    </a:lnTo>
                    <a:lnTo>
                      <a:pt x="5246294" y="508203"/>
                    </a:lnTo>
                    <a:lnTo>
                      <a:pt x="5246294" y="499148"/>
                    </a:lnTo>
                    <a:close/>
                  </a:path>
                  <a:path w="5955030" h="508635">
                    <a:moveTo>
                      <a:pt x="5301043" y="499148"/>
                    </a:moveTo>
                    <a:lnTo>
                      <a:pt x="5282908" y="499148"/>
                    </a:lnTo>
                    <a:lnTo>
                      <a:pt x="5282908" y="508203"/>
                    </a:lnTo>
                    <a:lnTo>
                      <a:pt x="5301043" y="508203"/>
                    </a:lnTo>
                    <a:lnTo>
                      <a:pt x="5301043" y="499148"/>
                    </a:lnTo>
                    <a:close/>
                  </a:path>
                  <a:path w="5955030" h="508635">
                    <a:moveTo>
                      <a:pt x="5355425" y="499148"/>
                    </a:moveTo>
                    <a:lnTo>
                      <a:pt x="5337302" y="499148"/>
                    </a:lnTo>
                    <a:lnTo>
                      <a:pt x="5337302" y="508203"/>
                    </a:lnTo>
                    <a:lnTo>
                      <a:pt x="5355425" y="508203"/>
                    </a:lnTo>
                    <a:lnTo>
                      <a:pt x="5355425" y="499148"/>
                    </a:lnTo>
                    <a:close/>
                  </a:path>
                  <a:path w="5955030" h="508635">
                    <a:moveTo>
                      <a:pt x="5409819" y="499148"/>
                    </a:moveTo>
                    <a:lnTo>
                      <a:pt x="5391683" y="499148"/>
                    </a:lnTo>
                    <a:lnTo>
                      <a:pt x="5391683" y="508203"/>
                    </a:lnTo>
                    <a:lnTo>
                      <a:pt x="5409819" y="508203"/>
                    </a:lnTo>
                    <a:lnTo>
                      <a:pt x="5409819" y="499148"/>
                    </a:lnTo>
                    <a:close/>
                  </a:path>
                  <a:path w="5955030" h="508635">
                    <a:moveTo>
                      <a:pt x="5464200" y="499148"/>
                    </a:moveTo>
                    <a:lnTo>
                      <a:pt x="5446077" y="499148"/>
                    </a:lnTo>
                    <a:lnTo>
                      <a:pt x="5446077" y="508203"/>
                    </a:lnTo>
                    <a:lnTo>
                      <a:pt x="5464200" y="508203"/>
                    </a:lnTo>
                    <a:lnTo>
                      <a:pt x="5464200" y="499148"/>
                    </a:lnTo>
                    <a:close/>
                  </a:path>
                  <a:path w="5955030" h="508635">
                    <a:moveTo>
                      <a:pt x="5518836" y="499148"/>
                    </a:moveTo>
                    <a:lnTo>
                      <a:pt x="5500700" y="499148"/>
                    </a:lnTo>
                    <a:lnTo>
                      <a:pt x="5500700" y="508203"/>
                    </a:lnTo>
                    <a:lnTo>
                      <a:pt x="5518836" y="508203"/>
                    </a:lnTo>
                    <a:lnTo>
                      <a:pt x="5518836" y="499148"/>
                    </a:lnTo>
                    <a:close/>
                  </a:path>
                  <a:path w="5955030" h="508635">
                    <a:moveTo>
                      <a:pt x="5573217" y="499148"/>
                    </a:moveTo>
                    <a:lnTo>
                      <a:pt x="5555094" y="499148"/>
                    </a:lnTo>
                    <a:lnTo>
                      <a:pt x="5555094" y="508203"/>
                    </a:lnTo>
                    <a:lnTo>
                      <a:pt x="5573217" y="508203"/>
                    </a:lnTo>
                    <a:lnTo>
                      <a:pt x="5573217" y="499148"/>
                    </a:lnTo>
                    <a:close/>
                  </a:path>
                  <a:path w="5955030" h="508635">
                    <a:moveTo>
                      <a:pt x="5627611" y="499148"/>
                    </a:moveTo>
                    <a:lnTo>
                      <a:pt x="5609475" y="499148"/>
                    </a:lnTo>
                    <a:lnTo>
                      <a:pt x="5609475" y="508203"/>
                    </a:lnTo>
                    <a:lnTo>
                      <a:pt x="5627611" y="508203"/>
                    </a:lnTo>
                    <a:lnTo>
                      <a:pt x="5627611" y="499148"/>
                    </a:lnTo>
                    <a:close/>
                  </a:path>
                  <a:path w="5955030" h="508635">
                    <a:moveTo>
                      <a:pt x="5681992" y="499148"/>
                    </a:moveTo>
                    <a:lnTo>
                      <a:pt x="5663870" y="499148"/>
                    </a:lnTo>
                    <a:lnTo>
                      <a:pt x="5663870" y="508203"/>
                    </a:lnTo>
                    <a:lnTo>
                      <a:pt x="5681992" y="508203"/>
                    </a:lnTo>
                    <a:lnTo>
                      <a:pt x="5681992" y="499148"/>
                    </a:lnTo>
                    <a:close/>
                  </a:path>
                  <a:path w="5955030" h="508635">
                    <a:moveTo>
                      <a:pt x="5736742" y="499148"/>
                    </a:moveTo>
                    <a:lnTo>
                      <a:pt x="5718619" y="499148"/>
                    </a:lnTo>
                    <a:lnTo>
                      <a:pt x="5718619" y="508203"/>
                    </a:lnTo>
                    <a:lnTo>
                      <a:pt x="5736742" y="508203"/>
                    </a:lnTo>
                    <a:lnTo>
                      <a:pt x="5736742" y="499148"/>
                    </a:lnTo>
                    <a:close/>
                  </a:path>
                  <a:path w="5955030" h="508635">
                    <a:moveTo>
                      <a:pt x="5791136" y="499148"/>
                    </a:moveTo>
                    <a:lnTo>
                      <a:pt x="5773001" y="499148"/>
                    </a:lnTo>
                    <a:lnTo>
                      <a:pt x="5773001" y="508203"/>
                    </a:lnTo>
                    <a:lnTo>
                      <a:pt x="5791136" y="508203"/>
                    </a:lnTo>
                    <a:lnTo>
                      <a:pt x="5791136" y="499148"/>
                    </a:lnTo>
                    <a:close/>
                  </a:path>
                  <a:path w="5955030" h="508635">
                    <a:moveTo>
                      <a:pt x="5845518" y="499148"/>
                    </a:moveTo>
                    <a:lnTo>
                      <a:pt x="5827395" y="499148"/>
                    </a:lnTo>
                    <a:lnTo>
                      <a:pt x="5827395" y="508203"/>
                    </a:lnTo>
                    <a:lnTo>
                      <a:pt x="5845518" y="508203"/>
                    </a:lnTo>
                    <a:lnTo>
                      <a:pt x="5845518" y="499148"/>
                    </a:lnTo>
                    <a:close/>
                  </a:path>
                  <a:path w="5955030" h="508635">
                    <a:moveTo>
                      <a:pt x="5899912" y="499148"/>
                    </a:moveTo>
                    <a:lnTo>
                      <a:pt x="5881776" y="499148"/>
                    </a:lnTo>
                    <a:lnTo>
                      <a:pt x="5881776" y="508203"/>
                    </a:lnTo>
                    <a:lnTo>
                      <a:pt x="5899912" y="508203"/>
                    </a:lnTo>
                    <a:lnTo>
                      <a:pt x="5899912" y="499148"/>
                    </a:lnTo>
                    <a:close/>
                  </a:path>
                  <a:path w="5955030" h="508635">
                    <a:moveTo>
                      <a:pt x="5954534" y="499148"/>
                    </a:moveTo>
                    <a:lnTo>
                      <a:pt x="5936412" y="499148"/>
                    </a:lnTo>
                    <a:lnTo>
                      <a:pt x="5936412" y="508203"/>
                    </a:lnTo>
                    <a:lnTo>
                      <a:pt x="5954534" y="508203"/>
                    </a:lnTo>
                    <a:lnTo>
                      <a:pt x="5954534" y="499148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3253003" y="4397552"/>
                <a:ext cx="3830954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830954" h="9525">
                    <a:moveTo>
                      <a:pt x="18135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135" y="9042"/>
                    </a:lnTo>
                    <a:lnTo>
                      <a:pt x="18135" y="0"/>
                    </a:lnTo>
                    <a:close/>
                  </a:path>
                  <a:path w="3830954" h="9525">
                    <a:moveTo>
                      <a:pt x="72517" y="0"/>
                    </a:moveTo>
                    <a:lnTo>
                      <a:pt x="54394" y="0"/>
                    </a:lnTo>
                    <a:lnTo>
                      <a:pt x="54394" y="9042"/>
                    </a:lnTo>
                    <a:lnTo>
                      <a:pt x="72517" y="9042"/>
                    </a:lnTo>
                    <a:lnTo>
                      <a:pt x="72517" y="0"/>
                    </a:lnTo>
                    <a:close/>
                  </a:path>
                  <a:path w="3830954" h="9525">
                    <a:moveTo>
                      <a:pt x="127266" y="0"/>
                    </a:moveTo>
                    <a:lnTo>
                      <a:pt x="109143" y="0"/>
                    </a:lnTo>
                    <a:lnTo>
                      <a:pt x="109143" y="9042"/>
                    </a:lnTo>
                    <a:lnTo>
                      <a:pt x="127266" y="9042"/>
                    </a:lnTo>
                    <a:lnTo>
                      <a:pt x="127266" y="0"/>
                    </a:lnTo>
                    <a:close/>
                  </a:path>
                  <a:path w="3830954" h="9525">
                    <a:moveTo>
                      <a:pt x="181660" y="0"/>
                    </a:moveTo>
                    <a:lnTo>
                      <a:pt x="163525" y="0"/>
                    </a:lnTo>
                    <a:lnTo>
                      <a:pt x="163525" y="9042"/>
                    </a:lnTo>
                    <a:lnTo>
                      <a:pt x="181660" y="9042"/>
                    </a:lnTo>
                    <a:lnTo>
                      <a:pt x="181660" y="0"/>
                    </a:lnTo>
                    <a:close/>
                  </a:path>
                  <a:path w="3830954" h="9525">
                    <a:moveTo>
                      <a:pt x="236042" y="0"/>
                    </a:moveTo>
                    <a:lnTo>
                      <a:pt x="217919" y="0"/>
                    </a:lnTo>
                    <a:lnTo>
                      <a:pt x="217919" y="9042"/>
                    </a:lnTo>
                    <a:lnTo>
                      <a:pt x="236042" y="9042"/>
                    </a:lnTo>
                    <a:lnTo>
                      <a:pt x="236042" y="0"/>
                    </a:lnTo>
                    <a:close/>
                  </a:path>
                  <a:path w="3830954" h="9525">
                    <a:moveTo>
                      <a:pt x="290436" y="0"/>
                    </a:moveTo>
                    <a:lnTo>
                      <a:pt x="272300" y="0"/>
                    </a:lnTo>
                    <a:lnTo>
                      <a:pt x="272300" y="9042"/>
                    </a:lnTo>
                    <a:lnTo>
                      <a:pt x="290436" y="9042"/>
                    </a:lnTo>
                    <a:lnTo>
                      <a:pt x="290436" y="0"/>
                    </a:lnTo>
                    <a:close/>
                  </a:path>
                  <a:path w="3830954" h="9525">
                    <a:moveTo>
                      <a:pt x="345059" y="0"/>
                    </a:moveTo>
                    <a:lnTo>
                      <a:pt x="326936" y="0"/>
                    </a:lnTo>
                    <a:lnTo>
                      <a:pt x="326936" y="9042"/>
                    </a:lnTo>
                    <a:lnTo>
                      <a:pt x="345059" y="9042"/>
                    </a:lnTo>
                    <a:lnTo>
                      <a:pt x="345059" y="0"/>
                    </a:lnTo>
                    <a:close/>
                  </a:path>
                  <a:path w="3830954" h="9525">
                    <a:moveTo>
                      <a:pt x="399453" y="0"/>
                    </a:moveTo>
                    <a:lnTo>
                      <a:pt x="381317" y="0"/>
                    </a:lnTo>
                    <a:lnTo>
                      <a:pt x="381317" y="9042"/>
                    </a:lnTo>
                    <a:lnTo>
                      <a:pt x="399453" y="9042"/>
                    </a:lnTo>
                    <a:lnTo>
                      <a:pt x="399453" y="0"/>
                    </a:lnTo>
                    <a:close/>
                  </a:path>
                  <a:path w="3830954" h="9525">
                    <a:moveTo>
                      <a:pt x="453834" y="0"/>
                    </a:moveTo>
                    <a:lnTo>
                      <a:pt x="435711" y="0"/>
                    </a:lnTo>
                    <a:lnTo>
                      <a:pt x="435711" y="9042"/>
                    </a:lnTo>
                    <a:lnTo>
                      <a:pt x="453834" y="9042"/>
                    </a:lnTo>
                    <a:lnTo>
                      <a:pt x="453834" y="0"/>
                    </a:lnTo>
                    <a:close/>
                  </a:path>
                  <a:path w="3830954" h="9525">
                    <a:moveTo>
                      <a:pt x="508228" y="0"/>
                    </a:moveTo>
                    <a:lnTo>
                      <a:pt x="490093" y="0"/>
                    </a:lnTo>
                    <a:lnTo>
                      <a:pt x="490093" y="9042"/>
                    </a:lnTo>
                    <a:lnTo>
                      <a:pt x="508228" y="9042"/>
                    </a:lnTo>
                    <a:lnTo>
                      <a:pt x="508228" y="0"/>
                    </a:lnTo>
                    <a:close/>
                  </a:path>
                  <a:path w="3830954" h="9525">
                    <a:moveTo>
                      <a:pt x="562978" y="0"/>
                    </a:moveTo>
                    <a:lnTo>
                      <a:pt x="544842" y="0"/>
                    </a:lnTo>
                    <a:lnTo>
                      <a:pt x="544842" y="9042"/>
                    </a:lnTo>
                    <a:lnTo>
                      <a:pt x="562978" y="9042"/>
                    </a:lnTo>
                    <a:lnTo>
                      <a:pt x="562978" y="0"/>
                    </a:lnTo>
                    <a:close/>
                  </a:path>
                  <a:path w="3830954" h="9525">
                    <a:moveTo>
                      <a:pt x="617359" y="0"/>
                    </a:moveTo>
                    <a:lnTo>
                      <a:pt x="599236" y="0"/>
                    </a:lnTo>
                    <a:lnTo>
                      <a:pt x="599236" y="9042"/>
                    </a:lnTo>
                    <a:lnTo>
                      <a:pt x="617359" y="9042"/>
                    </a:lnTo>
                    <a:lnTo>
                      <a:pt x="617359" y="0"/>
                    </a:lnTo>
                    <a:close/>
                  </a:path>
                  <a:path w="3830954" h="9525">
                    <a:moveTo>
                      <a:pt x="671753" y="0"/>
                    </a:moveTo>
                    <a:lnTo>
                      <a:pt x="653618" y="0"/>
                    </a:lnTo>
                    <a:lnTo>
                      <a:pt x="653618" y="9042"/>
                    </a:lnTo>
                    <a:lnTo>
                      <a:pt x="671753" y="9042"/>
                    </a:lnTo>
                    <a:lnTo>
                      <a:pt x="671753" y="0"/>
                    </a:lnTo>
                    <a:close/>
                  </a:path>
                  <a:path w="3830954" h="9525">
                    <a:moveTo>
                      <a:pt x="726135" y="0"/>
                    </a:moveTo>
                    <a:lnTo>
                      <a:pt x="708012" y="0"/>
                    </a:lnTo>
                    <a:lnTo>
                      <a:pt x="708012" y="9042"/>
                    </a:lnTo>
                    <a:lnTo>
                      <a:pt x="726135" y="9042"/>
                    </a:lnTo>
                    <a:lnTo>
                      <a:pt x="726135" y="0"/>
                    </a:lnTo>
                    <a:close/>
                  </a:path>
                  <a:path w="3830954" h="9525">
                    <a:moveTo>
                      <a:pt x="780770" y="0"/>
                    </a:moveTo>
                    <a:lnTo>
                      <a:pt x="762635" y="0"/>
                    </a:lnTo>
                    <a:lnTo>
                      <a:pt x="762635" y="9042"/>
                    </a:lnTo>
                    <a:lnTo>
                      <a:pt x="780770" y="9042"/>
                    </a:lnTo>
                    <a:lnTo>
                      <a:pt x="780770" y="0"/>
                    </a:lnTo>
                    <a:close/>
                  </a:path>
                  <a:path w="3830954" h="9525">
                    <a:moveTo>
                      <a:pt x="835152" y="0"/>
                    </a:moveTo>
                    <a:lnTo>
                      <a:pt x="817029" y="0"/>
                    </a:lnTo>
                    <a:lnTo>
                      <a:pt x="817029" y="9042"/>
                    </a:lnTo>
                    <a:lnTo>
                      <a:pt x="835152" y="9042"/>
                    </a:lnTo>
                    <a:lnTo>
                      <a:pt x="835152" y="0"/>
                    </a:lnTo>
                    <a:close/>
                  </a:path>
                  <a:path w="3830954" h="9525">
                    <a:moveTo>
                      <a:pt x="889546" y="0"/>
                    </a:moveTo>
                    <a:lnTo>
                      <a:pt x="871410" y="0"/>
                    </a:lnTo>
                    <a:lnTo>
                      <a:pt x="871410" y="9042"/>
                    </a:lnTo>
                    <a:lnTo>
                      <a:pt x="889546" y="9042"/>
                    </a:lnTo>
                    <a:lnTo>
                      <a:pt x="889546" y="0"/>
                    </a:lnTo>
                    <a:close/>
                  </a:path>
                  <a:path w="3830954" h="9525">
                    <a:moveTo>
                      <a:pt x="943927" y="0"/>
                    </a:moveTo>
                    <a:lnTo>
                      <a:pt x="925804" y="0"/>
                    </a:lnTo>
                    <a:lnTo>
                      <a:pt x="925804" y="9042"/>
                    </a:lnTo>
                    <a:lnTo>
                      <a:pt x="943927" y="9042"/>
                    </a:lnTo>
                    <a:lnTo>
                      <a:pt x="943927" y="0"/>
                    </a:lnTo>
                    <a:close/>
                  </a:path>
                  <a:path w="3830954" h="9525">
                    <a:moveTo>
                      <a:pt x="998613" y="0"/>
                    </a:moveTo>
                    <a:lnTo>
                      <a:pt x="980186" y="0"/>
                    </a:lnTo>
                    <a:lnTo>
                      <a:pt x="980186" y="9042"/>
                    </a:lnTo>
                    <a:lnTo>
                      <a:pt x="998613" y="9042"/>
                    </a:lnTo>
                    <a:lnTo>
                      <a:pt x="998613" y="0"/>
                    </a:lnTo>
                    <a:close/>
                  </a:path>
                  <a:path w="3830954" h="9525">
                    <a:moveTo>
                      <a:pt x="1053071" y="0"/>
                    </a:moveTo>
                    <a:lnTo>
                      <a:pt x="1034935" y="0"/>
                    </a:lnTo>
                    <a:lnTo>
                      <a:pt x="1034935" y="9042"/>
                    </a:lnTo>
                    <a:lnTo>
                      <a:pt x="1053071" y="9042"/>
                    </a:lnTo>
                    <a:lnTo>
                      <a:pt x="1053071" y="0"/>
                    </a:lnTo>
                    <a:close/>
                  </a:path>
                  <a:path w="3830954" h="9525">
                    <a:moveTo>
                      <a:pt x="1107452" y="0"/>
                    </a:moveTo>
                    <a:lnTo>
                      <a:pt x="1089329" y="0"/>
                    </a:lnTo>
                    <a:lnTo>
                      <a:pt x="1089329" y="9042"/>
                    </a:lnTo>
                    <a:lnTo>
                      <a:pt x="1107452" y="9042"/>
                    </a:lnTo>
                    <a:lnTo>
                      <a:pt x="1107452" y="0"/>
                    </a:lnTo>
                    <a:close/>
                  </a:path>
                  <a:path w="3830954" h="9525">
                    <a:moveTo>
                      <a:pt x="1161846" y="0"/>
                    </a:moveTo>
                    <a:lnTo>
                      <a:pt x="1143711" y="0"/>
                    </a:lnTo>
                    <a:lnTo>
                      <a:pt x="1143711" y="9042"/>
                    </a:lnTo>
                    <a:lnTo>
                      <a:pt x="1161846" y="9042"/>
                    </a:lnTo>
                    <a:lnTo>
                      <a:pt x="1161846" y="0"/>
                    </a:lnTo>
                    <a:close/>
                  </a:path>
                  <a:path w="3830954" h="9525">
                    <a:moveTo>
                      <a:pt x="1216533" y="0"/>
                    </a:moveTo>
                    <a:lnTo>
                      <a:pt x="1198105" y="0"/>
                    </a:lnTo>
                    <a:lnTo>
                      <a:pt x="1198105" y="9042"/>
                    </a:lnTo>
                    <a:lnTo>
                      <a:pt x="1216533" y="9042"/>
                    </a:lnTo>
                    <a:lnTo>
                      <a:pt x="1216533" y="0"/>
                    </a:lnTo>
                    <a:close/>
                  </a:path>
                  <a:path w="3830954" h="9525">
                    <a:moveTo>
                      <a:pt x="1270863" y="0"/>
                    </a:moveTo>
                    <a:lnTo>
                      <a:pt x="1252728" y="0"/>
                    </a:lnTo>
                    <a:lnTo>
                      <a:pt x="1252728" y="9042"/>
                    </a:lnTo>
                    <a:lnTo>
                      <a:pt x="1270863" y="9042"/>
                    </a:lnTo>
                    <a:lnTo>
                      <a:pt x="1270863" y="0"/>
                    </a:lnTo>
                    <a:close/>
                  </a:path>
                  <a:path w="3830954" h="9525">
                    <a:moveTo>
                      <a:pt x="1325245" y="0"/>
                    </a:moveTo>
                    <a:lnTo>
                      <a:pt x="1307122" y="0"/>
                    </a:lnTo>
                    <a:lnTo>
                      <a:pt x="1307122" y="9042"/>
                    </a:lnTo>
                    <a:lnTo>
                      <a:pt x="1325245" y="9042"/>
                    </a:lnTo>
                    <a:lnTo>
                      <a:pt x="1325245" y="0"/>
                    </a:lnTo>
                    <a:close/>
                  </a:path>
                  <a:path w="3830954" h="9525">
                    <a:moveTo>
                      <a:pt x="1379639" y="0"/>
                    </a:moveTo>
                    <a:lnTo>
                      <a:pt x="1361503" y="0"/>
                    </a:lnTo>
                    <a:lnTo>
                      <a:pt x="1361503" y="9042"/>
                    </a:lnTo>
                    <a:lnTo>
                      <a:pt x="1379639" y="9042"/>
                    </a:lnTo>
                    <a:lnTo>
                      <a:pt x="1379639" y="0"/>
                    </a:lnTo>
                    <a:close/>
                  </a:path>
                  <a:path w="3830954" h="9525">
                    <a:moveTo>
                      <a:pt x="1434325" y="0"/>
                    </a:moveTo>
                    <a:lnTo>
                      <a:pt x="1415897" y="0"/>
                    </a:lnTo>
                    <a:lnTo>
                      <a:pt x="1415897" y="9042"/>
                    </a:lnTo>
                    <a:lnTo>
                      <a:pt x="1434325" y="9042"/>
                    </a:lnTo>
                    <a:lnTo>
                      <a:pt x="1434325" y="0"/>
                    </a:lnTo>
                    <a:close/>
                  </a:path>
                  <a:path w="3830954" h="9525">
                    <a:moveTo>
                      <a:pt x="1488770" y="0"/>
                    </a:moveTo>
                    <a:lnTo>
                      <a:pt x="1470647" y="0"/>
                    </a:lnTo>
                    <a:lnTo>
                      <a:pt x="1470647" y="9042"/>
                    </a:lnTo>
                    <a:lnTo>
                      <a:pt x="1488770" y="9042"/>
                    </a:lnTo>
                    <a:lnTo>
                      <a:pt x="1488770" y="0"/>
                    </a:lnTo>
                    <a:close/>
                  </a:path>
                  <a:path w="3830954" h="9525">
                    <a:moveTo>
                      <a:pt x="1543164" y="0"/>
                    </a:moveTo>
                    <a:lnTo>
                      <a:pt x="1525028" y="0"/>
                    </a:lnTo>
                    <a:lnTo>
                      <a:pt x="1525028" y="9042"/>
                    </a:lnTo>
                    <a:lnTo>
                      <a:pt x="1543164" y="9042"/>
                    </a:lnTo>
                    <a:lnTo>
                      <a:pt x="1543164" y="0"/>
                    </a:lnTo>
                    <a:close/>
                  </a:path>
                  <a:path w="3830954" h="9525">
                    <a:moveTo>
                      <a:pt x="1597545" y="0"/>
                    </a:moveTo>
                    <a:lnTo>
                      <a:pt x="1579422" y="0"/>
                    </a:lnTo>
                    <a:lnTo>
                      <a:pt x="1579422" y="9042"/>
                    </a:lnTo>
                    <a:lnTo>
                      <a:pt x="1597545" y="9042"/>
                    </a:lnTo>
                    <a:lnTo>
                      <a:pt x="1597545" y="0"/>
                    </a:lnTo>
                    <a:close/>
                  </a:path>
                  <a:path w="3830954" h="9525">
                    <a:moveTo>
                      <a:pt x="1652231" y="0"/>
                    </a:moveTo>
                    <a:lnTo>
                      <a:pt x="1633804" y="0"/>
                    </a:lnTo>
                    <a:lnTo>
                      <a:pt x="1633804" y="9042"/>
                    </a:lnTo>
                    <a:lnTo>
                      <a:pt x="1652231" y="9042"/>
                    </a:lnTo>
                    <a:lnTo>
                      <a:pt x="1652231" y="0"/>
                    </a:lnTo>
                    <a:close/>
                  </a:path>
                  <a:path w="3830954" h="9525">
                    <a:moveTo>
                      <a:pt x="1706562" y="0"/>
                    </a:moveTo>
                    <a:lnTo>
                      <a:pt x="1688439" y="0"/>
                    </a:lnTo>
                    <a:lnTo>
                      <a:pt x="1688439" y="9042"/>
                    </a:lnTo>
                    <a:lnTo>
                      <a:pt x="1706562" y="9042"/>
                    </a:lnTo>
                    <a:lnTo>
                      <a:pt x="1706562" y="0"/>
                    </a:lnTo>
                    <a:close/>
                  </a:path>
                  <a:path w="3830954" h="9525">
                    <a:moveTo>
                      <a:pt x="1760956" y="0"/>
                    </a:moveTo>
                    <a:lnTo>
                      <a:pt x="1742821" y="0"/>
                    </a:lnTo>
                    <a:lnTo>
                      <a:pt x="1742821" y="9042"/>
                    </a:lnTo>
                    <a:lnTo>
                      <a:pt x="1760956" y="9042"/>
                    </a:lnTo>
                    <a:lnTo>
                      <a:pt x="1760956" y="0"/>
                    </a:lnTo>
                    <a:close/>
                  </a:path>
                  <a:path w="3830954" h="9525">
                    <a:moveTo>
                      <a:pt x="1815338" y="0"/>
                    </a:moveTo>
                    <a:lnTo>
                      <a:pt x="1797215" y="0"/>
                    </a:lnTo>
                    <a:lnTo>
                      <a:pt x="1797215" y="9042"/>
                    </a:lnTo>
                    <a:lnTo>
                      <a:pt x="1815338" y="9042"/>
                    </a:lnTo>
                    <a:lnTo>
                      <a:pt x="1815338" y="0"/>
                    </a:lnTo>
                    <a:close/>
                  </a:path>
                  <a:path w="3830954" h="9525">
                    <a:moveTo>
                      <a:pt x="1870024" y="0"/>
                    </a:moveTo>
                    <a:lnTo>
                      <a:pt x="1851596" y="0"/>
                    </a:lnTo>
                    <a:lnTo>
                      <a:pt x="1851596" y="9042"/>
                    </a:lnTo>
                    <a:lnTo>
                      <a:pt x="1870024" y="9042"/>
                    </a:lnTo>
                    <a:lnTo>
                      <a:pt x="1870024" y="0"/>
                    </a:lnTo>
                    <a:close/>
                  </a:path>
                  <a:path w="3830954" h="9525">
                    <a:moveTo>
                      <a:pt x="1924481" y="0"/>
                    </a:moveTo>
                    <a:lnTo>
                      <a:pt x="1906346" y="0"/>
                    </a:lnTo>
                    <a:lnTo>
                      <a:pt x="1906346" y="9042"/>
                    </a:lnTo>
                    <a:lnTo>
                      <a:pt x="1924481" y="9042"/>
                    </a:lnTo>
                    <a:lnTo>
                      <a:pt x="1924481" y="0"/>
                    </a:lnTo>
                    <a:close/>
                  </a:path>
                  <a:path w="3830954" h="9525">
                    <a:moveTo>
                      <a:pt x="1978863" y="0"/>
                    </a:moveTo>
                    <a:lnTo>
                      <a:pt x="1960740" y="0"/>
                    </a:lnTo>
                    <a:lnTo>
                      <a:pt x="1960740" y="9042"/>
                    </a:lnTo>
                    <a:lnTo>
                      <a:pt x="1978863" y="9042"/>
                    </a:lnTo>
                    <a:lnTo>
                      <a:pt x="1978863" y="0"/>
                    </a:lnTo>
                    <a:close/>
                  </a:path>
                  <a:path w="3830954" h="9525">
                    <a:moveTo>
                      <a:pt x="2033257" y="0"/>
                    </a:moveTo>
                    <a:lnTo>
                      <a:pt x="2015121" y="0"/>
                    </a:lnTo>
                    <a:lnTo>
                      <a:pt x="2015121" y="9042"/>
                    </a:lnTo>
                    <a:lnTo>
                      <a:pt x="2033257" y="9042"/>
                    </a:lnTo>
                    <a:lnTo>
                      <a:pt x="2033257" y="0"/>
                    </a:lnTo>
                    <a:close/>
                  </a:path>
                  <a:path w="3830954" h="9525">
                    <a:moveTo>
                      <a:pt x="2087943" y="0"/>
                    </a:moveTo>
                    <a:lnTo>
                      <a:pt x="2069515" y="0"/>
                    </a:lnTo>
                    <a:lnTo>
                      <a:pt x="2069515" y="9042"/>
                    </a:lnTo>
                    <a:lnTo>
                      <a:pt x="2087943" y="9042"/>
                    </a:lnTo>
                    <a:lnTo>
                      <a:pt x="2087943" y="0"/>
                    </a:lnTo>
                    <a:close/>
                  </a:path>
                  <a:path w="3830954" h="9525">
                    <a:moveTo>
                      <a:pt x="2142274" y="0"/>
                    </a:moveTo>
                    <a:lnTo>
                      <a:pt x="2124138" y="0"/>
                    </a:lnTo>
                    <a:lnTo>
                      <a:pt x="2124138" y="9042"/>
                    </a:lnTo>
                    <a:lnTo>
                      <a:pt x="2142274" y="9042"/>
                    </a:lnTo>
                    <a:lnTo>
                      <a:pt x="2142274" y="0"/>
                    </a:lnTo>
                    <a:close/>
                  </a:path>
                  <a:path w="3830954" h="9525">
                    <a:moveTo>
                      <a:pt x="2196655" y="0"/>
                    </a:moveTo>
                    <a:lnTo>
                      <a:pt x="2178532" y="0"/>
                    </a:lnTo>
                    <a:lnTo>
                      <a:pt x="2178532" y="9042"/>
                    </a:lnTo>
                    <a:lnTo>
                      <a:pt x="2196655" y="9042"/>
                    </a:lnTo>
                    <a:lnTo>
                      <a:pt x="2196655" y="0"/>
                    </a:lnTo>
                    <a:close/>
                  </a:path>
                  <a:path w="3830954" h="9525">
                    <a:moveTo>
                      <a:pt x="2251049" y="0"/>
                    </a:moveTo>
                    <a:lnTo>
                      <a:pt x="2232914" y="0"/>
                    </a:lnTo>
                    <a:lnTo>
                      <a:pt x="2232914" y="9042"/>
                    </a:lnTo>
                    <a:lnTo>
                      <a:pt x="2251049" y="9042"/>
                    </a:lnTo>
                    <a:lnTo>
                      <a:pt x="2251049" y="0"/>
                    </a:lnTo>
                    <a:close/>
                  </a:path>
                  <a:path w="3830954" h="9525">
                    <a:moveTo>
                      <a:pt x="2305735" y="0"/>
                    </a:moveTo>
                    <a:lnTo>
                      <a:pt x="2287308" y="0"/>
                    </a:lnTo>
                    <a:lnTo>
                      <a:pt x="2287308" y="9042"/>
                    </a:lnTo>
                    <a:lnTo>
                      <a:pt x="2305735" y="9042"/>
                    </a:lnTo>
                    <a:lnTo>
                      <a:pt x="2305735" y="0"/>
                    </a:lnTo>
                    <a:close/>
                  </a:path>
                  <a:path w="3830954" h="9525">
                    <a:moveTo>
                      <a:pt x="2360066" y="0"/>
                    </a:moveTo>
                    <a:lnTo>
                      <a:pt x="2341930" y="0"/>
                    </a:lnTo>
                    <a:lnTo>
                      <a:pt x="2341930" y="9042"/>
                    </a:lnTo>
                    <a:lnTo>
                      <a:pt x="2360066" y="9042"/>
                    </a:lnTo>
                    <a:lnTo>
                      <a:pt x="2360066" y="0"/>
                    </a:lnTo>
                    <a:close/>
                  </a:path>
                  <a:path w="3830954" h="9525">
                    <a:moveTo>
                      <a:pt x="2414447" y="0"/>
                    </a:moveTo>
                    <a:lnTo>
                      <a:pt x="2396325" y="0"/>
                    </a:lnTo>
                    <a:lnTo>
                      <a:pt x="2396325" y="9042"/>
                    </a:lnTo>
                    <a:lnTo>
                      <a:pt x="2414447" y="9042"/>
                    </a:lnTo>
                    <a:lnTo>
                      <a:pt x="2414447" y="0"/>
                    </a:lnTo>
                    <a:close/>
                  </a:path>
                  <a:path w="3830954" h="9525">
                    <a:moveTo>
                      <a:pt x="2468842" y="0"/>
                    </a:moveTo>
                    <a:lnTo>
                      <a:pt x="2450706" y="0"/>
                    </a:lnTo>
                    <a:lnTo>
                      <a:pt x="2450706" y="9042"/>
                    </a:lnTo>
                    <a:lnTo>
                      <a:pt x="2468842" y="9042"/>
                    </a:lnTo>
                    <a:lnTo>
                      <a:pt x="2468842" y="0"/>
                    </a:lnTo>
                    <a:close/>
                  </a:path>
                  <a:path w="3830954" h="9525">
                    <a:moveTo>
                      <a:pt x="2523528" y="0"/>
                    </a:moveTo>
                    <a:lnTo>
                      <a:pt x="2505100" y="0"/>
                    </a:lnTo>
                    <a:lnTo>
                      <a:pt x="2505100" y="9042"/>
                    </a:lnTo>
                    <a:lnTo>
                      <a:pt x="2523528" y="9042"/>
                    </a:lnTo>
                    <a:lnTo>
                      <a:pt x="2523528" y="0"/>
                    </a:lnTo>
                    <a:close/>
                  </a:path>
                  <a:path w="3830954" h="9525">
                    <a:moveTo>
                      <a:pt x="2577973" y="0"/>
                    </a:moveTo>
                    <a:lnTo>
                      <a:pt x="2559850" y="0"/>
                    </a:lnTo>
                    <a:lnTo>
                      <a:pt x="2559850" y="9042"/>
                    </a:lnTo>
                    <a:lnTo>
                      <a:pt x="2577973" y="9042"/>
                    </a:lnTo>
                    <a:lnTo>
                      <a:pt x="2577973" y="0"/>
                    </a:lnTo>
                    <a:close/>
                  </a:path>
                  <a:path w="3830954" h="9525">
                    <a:moveTo>
                      <a:pt x="2632367" y="0"/>
                    </a:moveTo>
                    <a:lnTo>
                      <a:pt x="2614231" y="0"/>
                    </a:lnTo>
                    <a:lnTo>
                      <a:pt x="2614231" y="9042"/>
                    </a:lnTo>
                    <a:lnTo>
                      <a:pt x="2632367" y="9042"/>
                    </a:lnTo>
                    <a:lnTo>
                      <a:pt x="2632367" y="0"/>
                    </a:lnTo>
                    <a:close/>
                  </a:path>
                  <a:path w="3830954" h="9525">
                    <a:moveTo>
                      <a:pt x="2686748" y="0"/>
                    </a:moveTo>
                    <a:lnTo>
                      <a:pt x="2668625" y="0"/>
                    </a:lnTo>
                    <a:lnTo>
                      <a:pt x="2668625" y="9042"/>
                    </a:lnTo>
                    <a:lnTo>
                      <a:pt x="2686748" y="9042"/>
                    </a:lnTo>
                    <a:lnTo>
                      <a:pt x="2686748" y="0"/>
                    </a:lnTo>
                    <a:close/>
                  </a:path>
                  <a:path w="3830954" h="9525">
                    <a:moveTo>
                      <a:pt x="2741142" y="0"/>
                    </a:moveTo>
                    <a:lnTo>
                      <a:pt x="2723007" y="0"/>
                    </a:lnTo>
                    <a:lnTo>
                      <a:pt x="2723007" y="9042"/>
                    </a:lnTo>
                    <a:lnTo>
                      <a:pt x="2741142" y="9042"/>
                    </a:lnTo>
                    <a:lnTo>
                      <a:pt x="2741142" y="0"/>
                    </a:lnTo>
                    <a:close/>
                  </a:path>
                  <a:path w="3830954" h="9525">
                    <a:moveTo>
                      <a:pt x="2795892" y="0"/>
                    </a:moveTo>
                    <a:lnTo>
                      <a:pt x="2777756" y="0"/>
                    </a:lnTo>
                    <a:lnTo>
                      <a:pt x="2777756" y="9042"/>
                    </a:lnTo>
                    <a:lnTo>
                      <a:pt x="2795892" y="9042"/>
                    </a:lnTo>
                    <a:lnTo>
                      <a:pt x="2795892" y="0"/>
                    </a:lnTo>
                    <a:close/>
                  </a:path>
                  <a:path w="3830954" h="9525">
                    <a:moveTo>
                      <a:pt x="2850273" y="0"/>
                    </a:moveTo>
                    <a:lnTo>
                      <a:pt x="2832150" y="0"/>
                    </a:lnTo>
                    <a:lnTo>
                      <a:pt x="2832150" y="9042"/>
                    </a:lnTo>
                    <a:lnTo>
                      <a:pt x="2850273" y="9042"/>
                    </a:lnTo>
                    <a:lnTo>
                      <a:pt x="2850273" y="0"/>
                    </a:lnTo>
                    <a:close/>
                  </a:path>
                  <a:path w="3830954" h="9525">
                    <a:moveTo>
                      <a:pt x="2904667" y="0"/>
                    </a:moveTo>
                    <a:lnTo>
                      <a:pt x="2886532" y="0"/>
                    </a:lnTo>
                    <a:lnTo>
                      <a:pt x="2886532" y="9042"/>
                    </a:lnTo>
                    <a:lnTo>
                      <a:pt x="2904667" y="9042"/>
                    </a:lnTo>
                    <a:lnTo>
                      <a:pt x="2904667" y="0"/>
                    </a:lnTo>
                    <a:close/>
                  </a:path>
                  <a:path w="3830954" h="9525">
                    <a:moveTo>
                      <a:pt x="2959049" y="0"/>
                    </a:moveTo>
                    <a:lnTo>
                      <a:pt x="2940926" y="0"/>
                    </a:lnTo>
                    <a:lnTo>
                      <a:pt x="2940926" y="9042"/>
                    </a:lnTo>
                    <a:lnTo>
                      <a:pt x="2959049" y="9042"/>
                    </a:lnTo>
                    <a:lnTo>
                      <a:pt x="2959049" y="0"/>
                    </a:lnTo>
                    <a:close/>
                  </a:path>
                  <a:path w="3830954" h="9525">
                    <a:moveTo>
                      <a:pt x="3013684" y="0"/>
                    </a:moveTo>
                    <a:lnTo>
                      <a:pt x="2995549" y="0"/>
                    </a:lnTo>
                    <a:lnTo>
                      <a:pt x="2995549" y="9042"/>
                    </a:lnTo>
                    <a:lnTo>
                      <a:pt x="3013684" y="9042"/>
                    </a:lnTo>
                    <a:lnTo>
                      <a:pt x="3013684" y="0"/>
                    </a:lnTo>
                    <a:close/>
                  </a:path>
                  <a:path w="3830954" h="9525">
                    <a:moveTo>
                      <a:pt x="3068066" y="0"/>
                    </a:moveTo>
                    <a:lnTo>
                      <a:pt x="3049943" y="0"/>
                    </a:lnTo>
                    <a:lnTo>
                      <a:pt x="3049943" y="9042"/>
                    </a:lnTo>
                    <a:lnTo>
                      <a:pt x="3068066" y="9042"/>
                    </a:lnTo>
                    <a:lnTo>
                      <a:pt x="3068066" y="0"/>
                    </a:lnTo>
                    <a:close/>
                  </a:path>
                  <a:path w="3830954" h="9525">
                    <a:moveTo>
                      <a:pt x="3122460" y="0"/>
                    </a:moveTo>
                    <a:lnTo>
                      <a:pt x="3104324" y="0"/>
                    </a:lnTo>
                    <a:lnTo>
                      <a:pt x="3104324" y="9042"/>
                    </a:lnTo>
                    <a:lnTo>
                      <a:pt x="3122460" y="9042"/>
                    </a:lnTo>
                    <a:lnTo>
                      <a:pt x="3122460" y="0"/>
                    </a:lnTo>
                    <a:close/>
                  </a:path>
                  <a:path w="3830954" h="9525">
                    <a:moveTo>
                      <a:pt x="3176841" y="0"/>
                    </a:moveTo>
                    <a:lnTo>
                      <a:pt x="3158718" y="0"/>
                    </a:lnTo>
                    <a:lnTo>
                      <a:pt x="3158718" y="9042"/>
                    </a:lnTo>
                    <a:lnTo>
                      <a:pt x="3176841" y="9042"/>
                    </a:lnTo>
                    <a:lnTo>
                      <a:pt x="3176841" y="0"/>
                    </a:lnTo>
                    <a:close/>
                  </a:path>
                  <a:path w="3830954" h="9525">
                    <a:moveTo>
                      <a:pt x="3231591" y="0"/>
                    </a:moveTo>
                    <a:lnTo>
                      <a:pt x="3213468" y="0"/>
                    </a:lnTo>
                    <a:lnTo>
                      <a:pt x="3213468" y="9042"/>
                    </a:lnTo>
                    <a:lnTo>
                      <a:pt x="3231591" y="9042"/>
                    </a:lnTo>
                    <a:lnTo>
                      <a:pt x="3231591" y="0"/>
                    </a:lnTo>
                    <a:close/>
                  </a:path>
                  <a:path w="3830954" h="9525">
                    <a:moveTo>
                      <a:pt x="3285985" y="0"/>
                    </a:moveTo>
                    <a:lnTo>
                      <a:pt x="3267849" y="0"/>
                    </a:lnTo>
                    <a:lnTo>
                      <a:pt x="3267849" y="9042"/>
                    </a:lnTo>
                    <a:lnTo>
                      <a:pt x="3285985" y="9042"/>
                    </a:lnTo>
                    <a:lnTo>
                      <a:pt x="3285985" y="0"/>
                    </a:lnTo>
                    <a:close/>
                  </a:path>
                  <a:path w="3830954" h="9525">
                    <a:moveTo>
                      <a:pt x="3340366" y="0"/>
                    </a:moveTo>
                    <a:lnTo>
                      <a:pt x="3322243" y="0"/>
                    </a:lnTo>
                    <a:lnTo>
                      <a:pt x="3322243" y="9042"/>
                    </a:lnTo>
                    <a:lnTo>
                      <a:pt x="3340366" y="9042"/>
                    </a:lnTo>
                    <a:lnTo>
                      <a:pt x="3340366" y="0"/>
                    </a:lnTo>
                    <a:close/>
                  </a:path>
                  <a:path w="3830954" h="9525">
                    <a:moveTo>
                      <a:pt x="3394760" y="0"/>
                    </a:moveTo>
                    <a:lnTo>
                      <a:pt x="3376625" y="0"/>
                    </a:lnTo>
                    <a:lnTo>
                      <a:pt x="3376625" y="9042"/>
                    </a:lnTo>
                    <a:lnTo>
                      <a:pt x="3394760" y="9042"/>
                    </a:lnTo>
                    <a:lnTo>
                      <a:pt x="3394760" y="0"/>
                    </a:lnTo>
                    <a:close/>
                  </a:path>
                  <a:path w="3830954" h="9525">
                    <a:moveTo>
                      <a:pt x="3449383" y="0"/>
                    </a:moveTo>
                    <a:lnTo>
                      <a:pt x="3431260" y="0"/>
                    </a:lnTo>
                    <a:lnTo>
                      <a:pt x="3431260" y="9042"/>
                    </a:lnTo>
                    <a:lnTo>
                      <a:pt x="3449383" y="9042"/>
                    </a:lnTo>
                    <a:lnTo>
                      <a:pt x="3449383" y="0"/>
                    </a:lnTo>
                    <a:close/>
                  </a:path>
                  <a:path w="3830954" h="9525">
                    <a:moveTo>
                      <a:pt x="3503777" y="0"/>
                    </a:moveTo>
                    <a:lnTo>
                      <a:pt x="3485642" y="0"/>
                    </a:lnTo>
                    <a:lnTo>
                      <a:pt x="3485642" y="9042"/>
                    </a:lnTo>
                    <a:lnTo>
                      <a:pt x="3503777" y="9042"/>
                    </a:lnTo>
                    <a:lnTo>
                      <a:pt x="3503777" y="0"/>
                    </a:lnTo>
                    <a:close/>
                  </a:path>
                  <a:path w="3830954" h="9525">
                    <a:moveTo>
                      <a:pt x="3558159" y="0"/>
                    </a:moveTo>
                    <a:lnTo>
                      <a:pt x="3540036" y="0"/>
                    </a:lnTo>
                    <a:lnTo>
                      <a:pt x="3540036" y="9042"/>
                    </a:lnTo>
                    <a:lnTo>
                      <a:pt x="3558159" y="9042"/>
                    </a:lnTo>
                    <a:lnTo>
                      <a:pt x="3558159" y="0"/>
                    </a:lnTo>
                    <a:close/>
                  </a:path>
                  <a:path w="3830954" h="9525">
                    <a:moveTo>
                      <a:pt x="3612553" y="0"/>
                    </a:moveTo>
                    <a:lnTo>
                      <a:pt x="3594417" y="0"/>
                    </a:lnTo>
                    <a:lnTo>
                      <a:pt x="3594417" y="9042"/>
                    </a:lnTo>
                    <a:lnTo>
                      <a:pt x="3612553" y="9042"/>
                    </a:lnTo>
                    <a:lnTo>
                      <a:pt x="3612553" y="0"/>
                    </a:lnTo>
                    <a:close/>
                  </a:path>
                  <a:path w="3830954" h="9525">
                    <a:moveTo>
                      <a:pt x="3667302" y="0"/>
                    </a:moveTo>
                    <a:lnTo>
                      <a:pt x="3649167" y="0"/>
                    </a:lnTo>
                    <a:lnTo>
                      <a:pt x="3649167" y="9042"/>
                    </a:lnTo>
                    <a:lnTo>
                      <a:pt x="3667302" y="9042"/>
                    </a:lnTo>
                    <a:lnTo>
                      <a:pt x="3667302" y="0"/>
                    </a:lnTo>
                    <a:close/>
                  </a:path>
                  <a:path w="3830954" h="9525">
                    <a:moveTo>
                      <a:pt x="3721684" y="0"/>
                    </a:moveTo>
                    <a:lnTo>
                      <a:pt x="3703561" y="0"/>
                    </a:lnTo>
                    <a:lnTo>
                      <a:pt x="3703561" y="9042"/>
                    </a:lnTo>
                    <a:lnTo>
                      <a:pt x="3721684" y="9042"/>
                    </a:lnTo>
                    <a:lnTo>
                      <a:pt x="3721684" y="0"/>
                    </a:lnTo>
                    <a:close/>
                  </a:path>
                  <a:path w="3830954" h="9525">
                    <a:moveTo>
                      <a:pt x="3776078" y="0"/>
                    </a:moveTo>
                    <a:lnTo>
                      <a:pt x="3757942" y="0"/>
                    </a:lnTo>
                    <a:lnTo>
                      <a:pt x="3757942" y="9042"/>
                    </a:lnTo>
                    <a:lnTo>
                      <a:pt x="3776078" y="9042"/>
                    </a:lnTo>
                    <a:lnTo>
                      <a:pt x="3776078" y="0"/>
                    </a:lnTo>
                    <a:close/>
                  </a:path>
                  <a:path w="3830954" h="9525">
                    <a:moveTo>
                      <a:pt x="3830459" y="0"/>
                    </a:moveTo>
                    <a:lnTo>
                      <a:pt x="3812336" y="0"/>
                    </a:lnTo>
                    <a:lnTo>
                      <a:pt x="3812336" y="9042"/>
                    </a:lnTo>
                    <a:lnTo>
                      <a:pt x="3830459" y="9042"/>
                    </a:lnTo>
                    <a:lnTo>
                      <a:pt x="3830459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619262" y="2400604"/>
                <a:ext cx="5955030" cy="2006600"/>
              </a:xfrm>
              <a:custGeom>
                <a:avLst/>
                <a:gdLst/>
                <a:ahLst/>
                <a:cxnLst/>
                <a:rect l="l" t="t" r="r" b="b"/>
                <a:pathLst>
                  <a:path w="5955030" h="2006600">
                    <a:moveTo>
                      <a:pt x="18122" y="1497444"/>
                    </a:moveTo>
                    <a:lnTo>
                      <a:pt x="0" y="1497444"/>
                    </a:lnTo>
                    <a:lnTo>
                      <a:pt x="0" y="1506499"/>
                    </a:lnTo>
                    <a:lnTo>
                      <a:pt x="18122" y="1506499"/>
                    </a:lnTo>
                    <a:lnTo>
                      <a:pt x="18122" y="1497444"/>
                    </a:lnTo>
                    <a:close/>
                  </a:path>
                  <a:path w="5955030" h="2006600">
                    <a:moveTo>
                      <a:pt x="18122" y="998296"/>
                    </a:moveTo>
                    <a:lnTo>
                      <a:pt x="0" y="998296"/>
                    </a:lnTo>
                    <a:lnTo>
                      <a:pt x="0" y="1007351"/>
                    </a:lnTo>
                    <a:lnTo>
                      <a:pt x="18122" y="1007351"/>
                    </a:lnTo>
                    <a:lnTo>
                      <a:pt x="18122" y="998296"/>
                    </a:lnTo>
                    <a:close/>
                  </a:path>
                  <a:path w="5955030" h="2006600">
                    <a:moveTo>
                      <a:pt x="18122" y="499148"/>
                    </a:moveTo>
                    <a:lnTo>
                      <a:pt x="0" y="499148"/>
                    </a:lnTo>
                    <a:lnTo>
                      <a:pt x="0" y="508203"/>
                    </a:lnTo>
                    <a:lnTo>
                      <a:pt x="18122" y="508203"/>
                    </a:lnTo>
                    <a:lnTo>
                      <a:pt x="18122" y="499148"/>
                    </a:lnTo>
                    <a:close/>
                  </a:path>
                  <a:path w="5955030" h="2006600">
                    <a:moveTo>
                      <a:pt x="18122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122" y="9042"/>
                    </a:lnTo>
                    <a:lnTo>
                      <a:pt x="18122" y="0"/>
                    </a:lnTo>
                    <a:close/>
                  </a:path>
                  <a:path w="5955030" h="2006600">
                    <a:moveTo>
                      <a:pt x="72517" y="1497444"/>
                    </a:moveTo>
                    <a:lnTo>
                      <a:pt x="54381" y="1497444"/>
                    </a:lnTo>
                    <a:lnTo>
                      <a:pt x="54381" y="1506499"/>
                    </a:lnTo>
                    <a:lnTo>
                      <a:pt x="72517" y="1506499"/>
                    </a:lnTo>
                    <a:lnTo>
                      <a:pt x="72517" y="1497444"/>
                    </a:lnTo>
                    <a:close/>
                  </a:path>
                  <a:path w="5955030" h="2006600">
                    <a:moveTo>
                      <a:pt x="72517" y="998296"/>
                    </a:moveTo>
                    <a:lnTo>
                      <a:pt x="54381" y="998296"/>
                    </a:lnTo>
                    <a:lnTo>
                      <a:pt x="54381" y="1007351"/>
                    </a:lnTo>
                    <a:lnTo>
                      <a:pt x="72517" y="1007351"/>
                    </a:lnTo>
                    <a:lnTo>
                      <a:pt x="72517" y="998296"/>
                    </a:lnTo>
                    <a:close/>
                  </a:path>
                  <a:path w="5955030" h="2006600">
                    <a:moveTo>
                      <a:pt x="72517" y="499148"/>
                    </a:moveTo>
                    <a:lnTo>
                      <a:pt x="54381" y="499148"/>
                    </a:lnTo>
                    <a:lnTo>
                      <a:pt x="54381" y="508203"/>
                    </a:lnTo>
                    <a:lnTo>
                      <a:pt x="72517" y="508203"/>
                    </a:lnTo>
                    <a:lnTo>
                      <a:pt x="72517" y="499148"/>
                    </a:lnTo>
                    <a:close/>
                  </a:path>
                  <a:path w="5955030" h="2006600">
                    <a:moveTo>
                      <a:pt x="72517" y="0"/>
                    </a:moveTo>
                    <a:lnTo>
                      <a:pt x="54381" y="0"/>
                    </a:lnTo>
                    <a:lnTo>
                      <a:pt x="54381" y="9042"/>
                    </a:lnTo>
                    <a:lnTo>
                      <a:pt x="72517" y="9042"/>
                    </a:lnTo>
                    <a:lnTo>
                      <a:pt x="72517" y="0"/>
                    </a:lnTo>
                    <a:close/>
                  </a:path>
                  <a:path w="5955030" h="2006600">
                    <a:moveTo>
                      <a:pt x="126898" y="1497444"/>
                    </a:moveTo>
                    <a:lnTo>
                      <a:pt x="108775" y="1497444"/>
                    </a:lnTo>
                    <a:lnTo>
                      <a:pt x="108775" y="1506499"/>
                    </a:lnTo>
                    <a:lnTo>
                      <a:pt x="126898" y="1506499"/>
                    </a:lnTo>
                    <a:lnTo>
                      <a:pt x="126898" y="1497444"/>
                    </a:lnTo>
                    <a:close/>
                  </a:path>
                  <a:path w="5955030" h="2006600">
                    <a:moveTo>
                      <a:pt x="126898" y="998296"/>
                    </a:moveTo>
                    <a:lnTo>
                      <a:pt x="108775" y="998296"/>
                    </a:lnTo>
                    <a:lnTo>
                      <a:pt x="108775" y="1007351"/>
                    </a:lnTo>
                    <a:lnTo>
                      <a:pt x="126898" y="1007351"/>
                    </a:lnTo>
                    <a:lnTo>
                      <a:pt x="126898" y="998296"/>
                    </a:lnTo>
                    <a:close/>
                  </a:path>
                  <a:path w="5955030" h="2006600">
                    <a:moveTo>
                      <a:pt x="126898" y="499148"/>
                    </a:moveTo>
                    <a:lnTo>
                      <a:pt x="108775" y="499148"/>
                    </a:lnTo>
                    <a:lnTo>
                      <a:pt x="108775" y="508203"/>
                    </a:lnTo>
                    <a:lnTo>
                      <a:pt x="126898" y="508203"/>
                    </a:lnTo>
                    <a:lnTo>
                      <a:pt x="126898" y="499148"/>
                    </a:lnTo>
                    <a:close/>
                  </a:path>
                  <a:path w="5955030" h="2006600">
                    <a:moveTo>
                      <a:pt x="126898" y="0"/>
                    </a:moveTo>
                    <a:lnTo>
                      <a:pt x="108775" y="0"/>
                    </a:lnTo>
                    <a:lnTo>
                      <a:pt x="108775" y="9042"/>
                    </a:lnTo>
                    <a:lnTo>
                      <a:pt x="126898" y="9042"/>
                    </a:lnTo>
                    <a:lnTo>
                      <a:pt x="126898" y="0"/>
                    </a:lnTo>
                    <a:close/>
                  </a:path>
                  <a:path w="5955030" h="2006600">
                    <a:moveTo>
                      <a:pt x="889596" y="1497444"/>
                    </a:moveTo>
                    <a:lnTo>
                      <a:pt x="871474" y="1497444"/>
                    </a:lnTo>
                    <a:lnTo>
                      <a:pt x="871474" y="1506499"/>
                    </a:lnTo>
                    <a:lnTo>
                      <a:pt x="889596" y="1506499"/>
                    </a:lnTo>
                    <a:lnTo>
                      <a:pt x="889596" y="1497444"/>
                    </a:lnTo>
                    <a:close/>
                  </a:path>
                  <a:path w="5955030" h="2006600">
                    <a:moveTo>
                      <a:pt x="889596" y="998296"/>
                    </a:moveTo>
                    <a:lnTo>
                      <a:pt x="871474" y="998296"/>
                    </a:lnTo>
                    <a:lnTo>
                      <a:pt x="871474" y="1007351"/>
                    </a:lnTo>
                    <a:lnTo>
                      <a:pt x="889596" y="1007351"/>
                    </a:lnTo>
                    <a:lnTo>
                      <a:pt x="889596" y="998296"/>
                    </a:lnTo>
                    <a:close/>
                  </a:path>
                  <a:path w="5955030" h="2006600">
                    <a:moveTo>
                      <a:pt x="889596" y="499148"/>
                    </a:moveTo>
                    <a:lnTo>
                      <a:pt x="871474" y="499148"/>
                    </a:lnTo>
                    <a:lnTo>
                      <a:pt x="871474" y="508203"/>
                    </a:lnTo>
                    <a:lnTo>
                      <a:pt x="889596" y="508203"/>
                    </a:lnTo>
                    <a:lnTo>
                      <a:pt x="889596" y="499148"/>
                    </a:lnTo>
                    <a:close/>
                  </a:path>
                  <a:path w="5955030" h="2006600">
                    <a:moveTo>
                      <a:pt x="889596" y="0"/>
                    </a:moveTo>
                    <a:lnTo>
                      <a:pt x="871474" y="0"/>
                    </a:lnTo>
                    <a:lnTo>
                      <a:pt x="871474" y="9042"/>
                    </a:lnTo>
                    <a:lnTo>
                      <a:pt x="889596" y="9042"/>
                    </a:lnTo>
                    <a:lnTo>
                      <a:pt x="889596" y="0"/>
                    </a:lnTo>
                    <a:close/>
                  </a:path>
                  <a:path w="5955030" h="2006600">
                    <a:moveTo>
                      <a:pt x="943991" y="1497444"/>
                    </a:moveTo>
                    <a:lnTo>
                      <a:pt x="925855" y="1497444"/>
                    </a:lnTo>
                    <a:lnTo>
                      <a:pt x="925855" y="1506499"/>
                    </a:lnTo>
                    <a:lnTo>
                      <a:pt x="943991" y="1506499"/>
                    </a:lnTo>
                    <a:lnTo>
                      <a:pt x="943991" y="1497444"/>
                    </a:lnTo>
                    <a:close/>
                  </a:path>
                  <a:path w="5955030" h="2006600">
                    <a:moveTo>
                      <a:pt x="943991" y="998296"/>
                    </a:moveTo>
                    <a:lnTo>
                      <a:pt x="925855" y="998296"/>
                    </a:lnTo>
                    <a:lnTo>
                      <a:pt x="925855" y="1007351"/>
                    </a:lnTo>
                    <a:lnTo>
                      <a:pt x="943991" y="1007351"/>
                    </a:lnTo>
                    <a:lnTo>
                      <a:pt x="943991" y="998296"/>
                    </a:lnTo>
                    <a:close/>
                  </a:path>
                  <a:path w="5955030" h="2006600">
                    <a:moveTo>
                      <a:pt x="943991" y="499148"/>
                    </a:moveTo>
                    <a:lnTo>
                      <a:pt x="925855" y="499148"/>
                    </a:lnTo>
                    <a:lnTo>
                      <a:pt x="925855" y="508203"/>
                    </a:lnTo>
                    <a:lnTo>
                      <a:pt x="943991" y="508203"/>
                    </a:lnTo>
                    <a:lnTo>
                      <a:pt x="943991" y="499148"/>
                    </a:lnTo>
                    <a:close/>
                  </a:path>
                  <a:path w="5955030" h="2006600">
                    <a:moveTo>
                      <a:pt x="943991" y="0"/>
                    </a:moveTo>
                    <a:lnTo>
                      <a:pt x="925855" y="0"/>
                    </a:lnTo>
                    <a:lnTo>
                      <a:pt x="925855" y="9042"/>
                    </a:lnTo>
                    <a:lnTo>
                      <a:pt x="943991" y="9042"/>
                    </a:lnTo>
                    <a:lnTo>
                      <a:pt x="943991" y="0"/>
                    </a:lnTo>
                    <a:close/>
                  </a:path>
                  <a:path w="5955030" h="2006600">
                    <a:moveTo>
                      <a:pt x="998372" y="1497444"/>
                    </a:moveTo>
                    <a:lnTo>
                      <a:pt x="980249" y="1497444"/>
                    </a:lnTo>
                    <a:lnTo>
                      <a:pt x="980249" y="1506499"/>
                    </a:lnTo>
                    <a:lnTo>
                      <a:pt x="998372" y="1506499"/>
                    </a:lnTo>
                    <a:lnTo>
                      <a:pt x="998372" y="1497444"/>
                    </a:lnTo>
                    <a:close/>
                  </a:path>
                  <a:path w="5955030" h="2006600">
                    <a:moveTo>
                      <a:pt x="998372" y="998296"/>
                    </a:moveTo>
                    <a:lnTo>
                      <a:pt x="980249" y="998296"/>
                    </a:lnTo>
                    <a:lnTo>
                      <a:pt x="980249" y="1007351"/>
                    </a:lnTo>
                    <a:lnTo>
                      <a:pt x="998372" y="1007351"/>
                    </a:lnTo>
                    <a:lnTo>
                      <a:pt x="998372" y="998296"/>
                    </a:lnTo>
                    <a:close/>
                  </a:path>
                  <a:path w="5955030" h="2006600">
                    <a:moveTo>
                      <a:pt x="998372" y="499148"/>
                    </a:moveTo>
                    <a:lnTo>
                      <a:pt x="980249" y="499148"/>
                    </a:lnTo>
                    <a:lnTo>
                      <a:pt x="980249" y="508203"/>
                    </a:lnTo>
                    <a:lnTo>
                      <a:pt x="998372" y="508203"/>
                    </a:lnTo>
                    <a:lnTo>
                      <a:pt x="998372" y="499148"/>
                    </a:lnTo>
                    <a:close/>
                  </a:path>
                  <a:path w="5955030" h="2006600">
                    <a:moveTo>
                      <a:pt x="998372" y="0"/>
                    </a:moveTo>
                    <a:lnTo>
                      <a:pt x="980249" y="0"/>
                    </a:lnTo>
                    <a:lnTo>
                      <a:pt x="980249" y="9042"/>
                    </a:lnTo>
                    <a:lnTo>
                      <a:pt x="998372" y="9042"/>
                    </a:lnTo>
                    <a:lnTo>
                      <a:pt x="998372" y="0"/>
                    </a:lnTo>
                    <a:close/>
                  </a:path>
                  <a:path w="5955030" h="2006600">
                    <a:moveTo>
                      <a:pt x="1052766" y="1497444"/>
                    </a:moveTo>
                    <a:lnTo>
                      <a:pt x="1034630" y="1497444"/>
                    </a:lnTo>
                    <a:lnTo>
                      <a:pt x="1034630" y="1506499"/>
                    </a:lnTo>
                    <a:lnTo>
                      <a:pt x="1052766" y="1506499"/>
                    </a:lnTo>
                    <a:lnTo>
                      <a:pt x="1052766" y="1497444"/>
                    </a:lnTo>
                    <a:close/>
                  </a:path>
                  <a:path w="5955030" h="2006600">
                    <a:moveTo>
                      <a:pt x="1052766" y="998296"/>
                    </a:moveTo>
                    <a:lnTo>
                      <a:pt x="1034630" y="998296"/>
                    </a:lnTo>
                    <a:lnTo>
                      <a:pt x="1034630" y="1007351"/>
                    </a:lnTo>
                    <a:lnTo>
                      <a:pt x="1052766" y="1007351"/>
                    </a:lnTo>
                    <a:lnTo>
                      <a:pt x="1052766" y="998296"/>
                    </a:lnTo>
                    <a:close/>
                  </a:path>
                  <a:path w="5955030" h="2006600">
                    <a:moveTo>
                      <a:pt x="1052766" y="499148"/>
                    </a:moveTo>
                    <a:lnTo>
                      <a:pt x="1034630" y="499148"/>
                    </a:lnTo>
                    <a:lnTo>
                      <a:pt x="1034630" y="508203"/>
                    </a:lnTo>
                    <a:lnTo>
                      <a:pt x="1052766" y="508203"/>
                    </a:lnTo>
                    <a:lnTo>
                      <a:pt x="1052766" y="499148"/>
                    </a:lnTo>
                    <a:close/>
                  </a:path>
                  <a:path w="5955030" h="2006600">
                    <a:moveTo>
                      <a:pt x="1052766" y="0"/>
                    </a:moveTo>
                    <a:lnTo>
                      <a:pt x="1034630" y="0"/>
                    </a:lnTo>
                    <a:lnTo>
                      <a:pt x="1034630" y="9042"/>
                    </a:lnTo>
                    <a:lnTo>
                      <a:pt x="1052766" y="9042"/>
                    </a:lnTo>
                    <a:lnTo>
                      <a:pt x="1052766" y="0"/>
                    </a:lnTo>
                    <a:close/>
                  </a:path>
                  <a:path w="5955030" h="2006600">
                    <a:moveTo>
                      <a:pt x="1107389" y="1497444"/>
                    </a:moveTo>
                    <a:lnTo>
                      <a:pt x="1089266" y="1497444"/>
                    </a:lnTo>
                    <a:lnTo>
                      <a:pt x="1089266" y="1506499"/>
                    </a:lnTo>
                    <a:lnTo>
                      <a:pt x="1107389" y="1506499"/>
                    </a:lnTo>
                    <a:lnTo>
                      <a:pt x="1107389" y="1497444"/>
                    </a:lnTo>
                    <a:close/>
                  </a:path>
                  <a:path w="5955030" h="2006600">
                    <a:moveTo>
                      <a:pt x="1107389" y="998296"/>
                    </a:moveTo>
                    <a:lnTo>
                      <a:pt x="1089266" y="998296"/>
                    </a:lnTo>
                    <a:lnTo>
                      <a:pt x="1089266" y="1007351"/>
                    </a:lnTo>
                    <a:lnTo>
                      <a:pt x="1107389" y="1007351"/>
                    </a:lnTo>
                    <a:lnTo>
                      <a:pt x="1107389" y="998296"/>
                    </a:lnTo>
                    <a:close/>
                  </a:path>
                  <a:path w="5955030" h="2006600">
                    <a:moveTo>
                      <a:pt x="1107389" y="499148"/>
                    </a:moveTo>
                    <a:lnTo>
                      <a:pt x="1089266" y="499148"/>
                    </a:lnTo>
                    <a:lnTo>
                      <a:pt x="1089266" y="508203"/>
                    </a:lnTo>
                    <a:lnTo>
                      <a:pt x="1107389" y="508203"/>
                    </a:lnTo>
                    <a:lnTo>
                      <a:pt x="1107389" y="499148"/>
                    </a:lnTo>
                    <a:close/>
                  </a:path>
                  <a:path w="5955030" h="2006600">
                    <a:moveTo>
                      <a:pt x="1107389" y="0"/>
                    </a:moveTo>
                    <a:lnTo>
                      <a:pt x="1089266" y="0"/>
                    </a:lnTo>
                    <a:lnTo>
                      <a:pt x="1089266" y="9042"/>
                    </a:lnTo>
                    <a:lnTo>
                      <a:pt x="1107389" y="9042"/>
                    </a:lnTo>
                    <a:lnTo>
                      <a:pt x="1107389" y="0"/>
                    </a:lnTo>
                    <a:close/>
                  </a:path>
                  <a:path w="5955030" h="2006600">
                    <a:moveTo>
                      <a:pt x="1161783" y="1497444"/>
                    </a:moveTo>
                    <a:lnTo>
                      <a:pt x="1143647" y="1497444"/>
                    </a:lnTo>
                    <a:lnTo>
                      <a:pt x="1143647" y="1506499"/>
                    </a:lnTo>
                    <a:lnTo>
                      <a:pt x="1161783" y="1506499"/>
                    </a:lnTo>
                    <a:lnTo>
                      <a:pt x="1161783" y="1497444"/>
                    </a:lnTo>
                    <a:close/>
                  </a:path>
                  <a:path w="5955030" h="2006600">
                    <a:moveTo>
                      <a:pt x="1161783" y="998296"/>
                    </a:moveTo>
                    <a:lnTo>
                      <a:pt x="1143647" y="998296"/>
                    </a:lnTo>
                    <a:lnTo>
                      <a:pt x="1143647" y="1007351"/>
                    </a:lnTo>
                    <a:lnTo>
                      <a:pt x="1161783" y="1007351"/>
                    </a:lnTo>
                    <a:lnTo>
                      <a:pt x="1161783" y="998296"/>
                    </a:lnTo>
                    <a:close/>
                  </a:path>
                  <a:path w="5955030" h="2006600">
                    <a:moveTo>
                      <a:pt x="1161783" y="499148"/>
                    </a:moveTo>
                    <a:lnTo>
                      <a:pt x="1143647" y="499148"/>
                    </a:lnTo>
                    <a:lnTo>
                      <a:pt x="1143647" y="508203"/>
                    </a:lnTo>
                    <a:lnTo>
                      <a:pt x="1161783" y="508203"/>
                    </a:lnTo>
                    <a:lnTo>
                      <a:pt x="1161783" y="499148"/>
                    </a:lnTo>
                    <a:close/>
                  </a:path>
                  <a:path w="5955030" h="2006600">
                    <a:moveTo>
                      <a:pt x="1161783" y="0"/>
                    </a:moveTo>
                    <a:lnTo>
                      <a:pt x="1143647" y="0"/>
                    </a:lnTo>
                    <a:lnTo>
                      <a:pt x="1143647" y="9042"/>
                    </a:lnTo>
                    <a:lnTo>
                      <a:pt x="1161783" y="9042"/>
                    </a:lnTo>
                    <a:lnTo>
                      <a:pt x="1161783" y="0"/>
                    </a:lnTo>
                    <a:close/>
                  </a:path>
                  <a:path w="5955030" h="2006600">
                    <a:moveTo>
                      <a:pt x="5464200" y="1996948"/>
                    </a:moveTo>
                    <a:lnTo>
                      <a:pt x="5446077" y="1996948"/>
                    </a:lnTo>
                    <a:lnTo>
                      <a:pt x="5446077" y="2005990"/>
                    </a:lnTo>
                    <a:lnTo>
                      <a:pt x="5464200" y="2005990"/>
                    </a:lnTo>
                    <a:lnTo>
                      <a:pt x="5464200" y="1996948"/>
                    </a:lnTo>
                    <a:close/>
                  </a:path>
                  <a:path w="5955030" h="2006600">
                    <a:moveTo>
                      <a:pt x="5518836" y="1996948"/>
                    </a:moveTo>
                    <a:lnTo>
                      <a:pt x="5500700" y="1996948"/>
                    </a:lnTo>
                    <a:lnTo>
                      <a:pt x="5500700" y="2005990"/>
                    </a:lnTo>
                    <a:lnTo>
                      <a:pt x="5518836" y="2005990"/>
                    </a:lnTo>
                    <a:lnTo>
                      <a:pt x="5518836" y="1996948"/>
                    </a:lnTo>
                    <a:close/>
                  </a:path>
                  <a:path w="5955030" h="2006600">
                    <a:moveTo>
                      <a:pt x="5573217" y="1996948"/>
                    </a:moveTo>
                    <a:lnTo>
                      <a:pt x="5555094" y="1996948"/>
                    </a:lnTo>
                    <a:lnTo>
                      <a:pt x="5555094" y="2005990"/>
                    </a:lnTo>
                    <a:lnTo>
                      <a:pt x="5573217" y="2005990"/>
                    </a:lnTo>
                    <a:lnTo>
                      <a:pt x="5573217" y="1996948"/>
                    </a:lnTo>
                    <a:close/>
                  </a:path>
                  <a:path w="5955030" h="2006600">
                    <a:moveTo>
                      <a:pt x="5627611" y="1996948"/>
                    </a:moveTo>
                    <a:lnTo>
                      <a:pt x="5609475" y="1996948"/>
                    </a:lnTo>
                    <a:lnTo>
                      <a:pt x="5609475" y="2005990"/>
                    </a:lnTo>
                    <a:lnTo>
                      <a:pt x="5627611" y="2005990"/>
                    </a:lnTo>
                    <a:lnTo>
                      <a:pt x="5627611" y="1996948"/>
                    </a:lnTo>
                    <a:close/>
                  </a:path>
                  <a:path w="5955030" h="2006600">
                    <a:moveTo>
                      <a:pt x="5681992" y="1996948"/>
                    </a:moveTo>
                    <a:lnTo>
                      <a:pt x="5663870" y="1996948"/>
                    </a:lnTo>
                    <a:lnTo>
                      <a:pt x="5663870" y="2005990"/>
                    </a:lnTo>
                    <a:lnTo>
                      <a:pt x="5681992" y="2005990"/>
                    </a:lnTo>
                    <a:lnTo>
                      <a:pt x="5681992" y="1996948"/>
                    </a:lnTo>
                    <a:close/>
                  </a:path>
                  <a:path w="5955030" h="2006600">
                    <a:moveTo>
                      <a:pt x="5736742" y="1996948"/>
                    </a:moveTo>
                    <a:lnTo>
                      <a:pt x="5718619" y="1996948"/>
                    </a:lnTo>
                    <a:lnTo>
                      <a:pt x="5718619" y="2005990"/>
                    </a:lnTo>
                    <a:lnTo>
                      <a:pt x="5736742" y="2005990"/>
                    </a:lnTo>
                    <a:lnTo>
                      <a:pt x="5736742" y="1996948"/>
                    </a:lnTo>
                    <a:close/>
                  </a:path>
                  <a:path w="5955030" h="2006600">
                    <a:moveTo>
                      <a:pt x="5791136" y="1996948"/>
                    </a:moveTo>
                    <a:lnTo>
                      <a:pt x="5773001" y="1996948"/>
                    </a:lnTo>
                    <a:lnTo>
                      <a:pt x="5773001" y="2005990"/>
                    </a:lnTo>
                    <a:lnTo>
                      <a:pt x="5791136" y="2005990"/>
                    </a:lnTo>
                    <a:lnTo>
                      <a:pt x="5791136" y="1996948"/>
                    </a:lnTo>
                    <a:close/>
                  </a:path>
                  <a:path w="5955030" h="2006600">
                    <a:moveTo>
                      <a:pt x="5845518" y="1996948"/>
                    </a:moveTo>
                    <a:lnTo>
                      <a:pt x="5827395" y="1996948"/>
                    </a:lnTo>
                    <a:lnTo>
                      <a:pt x="5827395" y="2005990"/>
                    </a:lnTo>
                    <a:lnTo>
                      <a:pt x="5845518" y="2005990"/>
                    </a:lnTo>
                    <a:lnTo>
                      <a:pt x="5845518" y="1996948"/>
                    </a:lnTo>
                    <a:close/>
                  </a:path>
                  <a:path w="5955030" h="2006600">
                    <a:moveTo>
                      <a:pt x="5899912" y="1996948"/>
                    </a:moveTo>
                    <a:lnTo>
                      <a:pt x="5881776" y="1996948"/>
                    </a:lnTo>
                    <a:lnTo>
                      <a:pt x="5881776" y="2005990"/>
                    </a:lnTo>
                    <a:lnTo>
                      <a:pt x="5899912" y="2005990"/>
                    </a:lnTo>
                    <a:lnTo>
                      <a:pt x="5899912" y="1996948"/>
                    </a:lnTo>
                    <a:close/>
                  </a:path>
                  <a:path w="5955030" h="2006600">
                    <a:moveTo>
                      <a:pt x="5954534" y="1996948"/>
                    </a:moveTo>
                    <a:lnTo>
                      <a:pt x="5936412" y="1996948"/>
                    </a:lnTo>
                    <a:lnTo>
                      <a:pt x="5936412" y="2005990"/>
                    </a:lnTo>
                    <a:lnTo>
                      <a:pt x="5954534" y="2005990"/>
                    </a:lnTo>
                    <a:lnTo>
                      <a:pt x="5954534" y="1996948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782429" y="1901492"/>
                <a:ext cx="671830" cy="2160270"/>
              </a:xfrm>
              <a:custGeom>
                <a:avLst/>
                <a:gdLst/>
                <a:ahLst/>
                <a:cxnLst/>
                <a:rect l="l" t="t" r="r" b="b"/>
                <a:pathLst>
                  <a:path w="671830" h="2160270">
                    <a:moveTo>
                      <a:pt x="671687" y="0"/>
                    </a:moveTo>
                    <a:lnTo>
                      <a:pt x="0" y="0"/>
                    </a:lnTo>
                    <a:lnTo>
                      <a:pt x="0" y="2160164"/>
                    </a:lnTo>
                    <a:lnTo>
                      <a:pt x="671687" y="2160164"/>
                    </a:lnTo>
                    <a:lnTo>
                      <a:pt x="671687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470922" y="2400604"/>
                <a:ext cx="290830" cy="1506855"/>
              </a:xfrm>
              <a:custGeom>
                <a:avLst/>
                <a:gdLst/>
                <a:ahLst/>
                <a:cxnLst/>
                <a:rect l="l" t="t" r="r" b="b"/>
                <a:pathLst>
                  <a:path w="290829" h="1506854">
                    <a:moveTo>
                      <a:pt x="18122" y="1497444"/>
                    </a:moveTo>
                    <a:lnTo>
                      <a:pt x="0" y="1497444"/>
                    </a:lnTo>
                    <a:lnTo>
                      <a:pt x="0" y="1506499"/>
                    </a:lnTo>
                    <a:lnTo>
                      <a:pt x="18122" y="1506499"/>
                    </a:lnTo>
                    <a:lnTo>
                      <a:pt x="18122" y="1497444"/>
                    </a:lnTo>
                    <a:close/>
                  </a:path>
                  <a:path w="290829" h="1506854">
                    <a:moveTo>
                      <a:pt x="18122" y="998296"/>
                    </a:moveTo>
                    <a:lnTo>
                      <a:pt x="0" y="998296"/>
                    </a:lnTo>
                    <a:lnTo>
                      <a:pt x="0" y="1007351"/>
                    </a:lnTo>
                    <a:lnTo>
                      <a:pt x="18122" y="1007351"/>
                    </a:lnTo>
                    <a:lnTo>
                      <a:pt x="18122" y="998296"/>
                    </a:lnTo>
                    <a:close/>
                  </a:path>
                  <a:path w="290829" h="1506854">
                    <a:moveTo>
                      <a:pt x="18122" y="499148"/>
                    </a:moveTo>
                    <a:lnTo>
                      <a:pt x="0" y="499148"/>
                    </a:lnTo>
                    <a:lnTo>
                      <a:pt x="0" y="508203"/>
                    </a:lnTo>
                    <a:lnTo>
                      <a:pt x="18122" y="508203"/>
                    </a:lnTo>
                    <a:lnTo>
                      <a:pt x="18122" y="499148"/>
                    </a:lnTo>
                    <a:close/>
                  </a:path>
                  <a:path w="290829" h="1506854">
                    <a:moveTo>
                      <a:pt x="18122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122" y="9042"/>
                    </a:lnTo>
                    <a:lnTo>
                      <a:pt x="18122" y="0"/>
                    </a:lnTo>
                    <a:close/>
                  </a:path>
                  <a:path w="290829" h="1506854">
                    <a:moveTo>
                      <a:pt x="72517" y="1497444"/>
                    </a:moveTo>
                    <a:lnTo>
                      <a:pt x="54381" y="1497444"/>
                    </a:lnTo>
                    <a:lnTo>
                      <a:pt x="54381" y="1506499"/>
                    </a:lnTo>
                    <a:lnTo>
                      <a:pt x="72517" y="1506499"/>
                    </a:lnTo>
                    <a:lnTo>
                      <a:pt x="72517" y="1497444"/>
                    </a:lnTo>
                    <a:close/>
                  </a:path>
                  <a:path w="290829" h="1506854">
                    <a:moveTo>
                      <a:pt x="72517" y="998296"/>
                    </a:moveTo>
                    <a:lnTo>
                      <a:pt x="54381" y="998296"/>
                    </a:lnTo>
                    <a:lnTo>
                      <a:pt x="54381" y="1007351"/>
                    </a:lnTo>
                    <a:lnTo>
                      <a:pt x="72517" y="1007351"/>
                    </a:lnTo>
                    <a:lnTo>
                      <a:pt x="72517" y="998296"/>
                    </a:lnTo>
                    <a:close/>
                  </a:path>
                  <a:path w="290829" h="1506854">
                    <a:moveTo>
                      <a:pt x="72517" y="499148"/>
                    </a:moveTo>
                    <a:lnTo>
                      <a:pt x="54381" y="499148"/>
                    </a:lnTo>
                    <a:lnTo>
                      <a:pt x="54381" y="508203"/>
                    </a:lnTo>
                    <a:lnTo>
                      <a:pt x="72517" y="508203"/>
                    </a:lnTo>
                    <a:lnTo>
                      <a:pt x="72517" y="499148"/>
                    </a:lnTo>
                    <a:close/>
                  </a:path>
                  <a:path w="290829" h="1506854">
                    <a:moveTo>
                      <a:pt x="72517" y="0"/>
                    </a:moveTo>
                    <a:lnTo>
                      <a:pt x="54381" y="0"/>
                    </a:lnTo>
                    <a:lnTo>
                      <a:pt x="54381" y="9042"/>
                    </a:lnTo>
                    <a:lnTo>
                      <a:pt x="72517" y="9042"/>
                    </a:lnTo>
                    <a:lnTo>
                      <a:pt x="72517" y="0"/>
                    </a:lnTo>
                    <a:close/>
                  </a:path>
                  <a:path w="290829" h="1506854">
                    <a:moveTo>
                      <a:pt x="127139" y="1497444"/>
                    </a:moveTo>
                    <a:lnTo>
                      <a:pt x="109016" y="1497444"/>
                    </a:lnTo>
                    <a:lnTo>
                      <a:pt x="109016" y="1506499"/>
                    </a:lnTo>
                    <a:lnTo>
                      <a:pt x="127139" y="1506499"/>
                    </a:lnTo>
                    <a:lnTo>
                      <a:pt x="127139" y="1497444"/>
                    </a:lnTo>
                    <a:close/>
                  </a:path>
                  <a:path w="290829" h="1506854">
                    <a:moveTo>
                      <a:pt x="127139" y="998296"/>
                    </a:moveTo>
                    <a:lnTo>
                      <a:pt x="109016" y="998296"/>
                    </a:lnTo>
                    <a:lnTo>
                      <a:pt x="109016" y="1007351"/>
                    </a:lnTo>
                    <a:lnTo>
                      <a:pt x="127139" y="1007351"/>
                    </a:lnTo>
                    <a:lnTo>
                      <a:pt x="127139" y="998296"/>
                    </a:lnTo>
                    <a:close/>
                  </a:path>
                  <a:path w="290829" h="1506854">
                    <a:moveTo>
                      <a:pt x="127139" y="499148"/>
                    </a:moveTo>
                    <a:lnTo>
                      <a:pt x="109016" y="499148"/>
                    </a:lnTo>
                    <a:lnTo>
                      <a:pt x="109016" y="508203"/>
                    </a:lnTo>
                    <a:lnTo>
                      <a:pt x="127139" y="508203"/>
                    </a:lnTo>
                    <a:lnTo>
                      <a:pt x="127139" y="499148"/>
                    </a:lnTo>
                    <a:close/>
                  </a:path>
                  <a:path w="290829" h="1506854">
                    <a:moveTo>
                      <a:pt x="127139" y="0"/>
                    </a:moveTo>
                    <a:lnTo>
                      <a:pt x="109016" y="0"/>
                    </a:lnTo>
                    <a:lnTo>
                      <a:pt x="109016" y="9042"/>
                    </a:lnTo>
                    <a:lnTo>
                      <a:pt x="127139" y="9042"/>
                    </a:lnTo>
                    <a:lnTo>
                      <a:pt x="127139" y="0"/>
                    </a:lnTo>
                    <a:close/>
                  </a:path>
                  <a:path w="290829" h="1506854">
                    <a:moveTo>
                      <a:pt x="181533" y="1497444"/>
                    </a:moveTo>
                    <a:lnTo>
                      <a:pt x="163398" y="1497444"/>
                    </a:lnTo>
                    <a:lnTo>
                      <a:pt x="163398" y="1506499"/>
                    </a:lnTo>
                    <a:lnTo>
                      <a:pt x="181533" y="1506499"/>
                    </a:lnTo>
                    <a:lnTo>
                      <a:pt x="181533" y="1497444"/>
                    </a:lnTo>
                    <a:close/>
                  </a:path>
                  <a:path w="290829" h="1506854">
                    <a:moveTo>
                      <a:pt x="181533" y="998296"/>
                    </a:moveTo>
                    <a:lnTo>
                      <a:pt x="163398" y="998296"/>
                    </a:lnTo>
                    <a:lnTo>
                      <a:pt x="163398" y="1007351"/>
                    </a:lnTo>
                    <a:lnTo>
                      <a:pt x="181533" y="1007351"/>
                    </a:lnTo>
                    <a:lnTo>
                      <a:pt x="181533" y="998296"/>
                    </a:lnTo>
                    <a:close/>
                  </a:path>
                  <a:path w="290829" h="1506854">
                    <a:moveTo>
                      <a:pt x="181533" y="499148"/>
                    </a:moveTo>
                    <a:lnTo>
                      <a:pt x="163398" y="499148"/>
                    </a:lnTo>
                    <a:lnTo>
                      <a:pt x="163398" y="508203"/>
                    </a:lnTo>
                    <a:lnTo>
                      <a:pt x="181533" y="508203"/>
                    </a:lnTo>
                    <a:lnTo>
                      <a:pt x="181533" y="499148"/>
                    </a:lnTo>
                    <a:close/>
                  </a:path>
                  <a:path w="290829" h="1506854">
                    <a:moveTo>
                      <a:pt x="181533" y="0"/>
                    </a:moveTo>
                    <a:lnTo>
                      <a:pt x="163398" y="0"/>
                    </a:lnTo>
                    <a:lnTo>
                      <a:pt x="163398" y="9042"/>
                    </a:lnTo>
                    <a:lnTo>
                      <a:pt x="181533" y="9042"/>
                    </a:lnTo>
                    <a:lnTo>
                      <a:pt x="181533" y="0"/>
                    </a:lnTo>
                    <a:close/>
                  </a:path>
                  <a:path w="290829" h="1506854">
                    <a:moveTo>
                      <a:pt x="235915" y="1497444"/>
                    </a:moveTo>
                    <a:lnTo>
                      <a:pt x="217792" y="1497444"/>
                    </a:lnTo>
                    <a:lnTo>
                      <a:pt x="217792" y="1506499"/>
                    </a:lnTo>
                    <a:lnTo>
                      <a:pt x="235915" y="1506499"/>
                    </a:lnTo>
                    <a:lnTo>
                      <a:pt x="235915" y="1497444"/>
                    </a:lnTo>
                    <a:close/>
                  </a:path>
                  <a:path w="290829" h="1506854">
                    <a:moveTo>
                      <a:pt x="235915" y="998296"/>
                    </a:moveTo>
                    <a:lnTo>
                      <a:pt x="217792" y="998296"/>
                    </a:lnTo>
                    <a:lnTo>
                      <a:pt x="217792" y="1007351"/>
                    </a:lnTo>
                    <a:lnTo>
                      <a:pt x="235915" y="1007351"/>
                    </a:lnTo>
                    <a:lnTo>
                      <a:pt x="235915" y="998296"/>
                    </a:lnTo>
                    <a:close/>
                  </a:path>
                  <a:path w="290829" h="1506854">
                    <a:moveTo>
                      <a:pt x="235915" y="499148"/>
                    </a:moveTo>
                    <a:lnTo>
                      <a:pt x="217792" y="499148"/>
                    </a:lnTo>
                    <a:lnTo>
                      <a:pt x="217792" y="508203"/>
                    </a:lnTo>
                    <a:lnTo>
                      <a:pt x="235915" y="508203"/>
                    </a:lnTo>
                    <a:lnTo>
                      <a:pt x="235915" y="499148"/>
                    </a:lnTo>
                    <a:close/>
                  </a:path>
                  <a:path w="290829" h="1506854">
                    <a:moveTo>
                      <a:pt x="235915" y="0"/>
                    </a:moveTo>
                    <a:lnTo>
                      <a:pt x="217792" y="0"/>
                    </a:lnTo>
                    <a:lnTo>
                      <a:pt x="217792" y="9042"/>
                    </a:lnTo>
                    <a:lnTo>
                      <a:pt x="235915" y="9042"/>
                    </a:lnTo>
                    <a:lnTo>
                      <a:pt x="235915" y="0"/>
                    </a:lnTo>
                    <a:close/>
                  </a:path>
                  <a:path w="290829" h="1506854">
                    <a:moveTo>
                      <a:pt x="290309" y="1497444"/>
                    </a:moveTo>
                    <a:lnTo>
                      <a:pt x="272173" y="1497444"/>
                    </a:lnTo>
                    <a:lnTo>
                      <a:pt x="272173" y="1506499"/>
                    </a:lnTo>
                    <a:lnTo>
                      <a:pt x="290309" y="1506499"/>
                    </a:lnTo>
                    <a:lnTo>
                      <a:pt x="290309" y="1497444"/>
                    </a:lnTo>
                    <a:close/>
                  </a:path>
                  <a:path w="290829" h="1506854">
                    <a:moveTo>
                      <a:pt x="290309" y="998296"/>
                    </a:moveTo>
                    <a:lnTo>
                      <a:pt x="272173" y="998296"/>
                    </a:lnTo>
                    <a:lnTo>
                      <a:pt x="272173" y="1007351"/>
                    </a:lnTo>
                    <a:lnTo>
                      <a:pt x="290309" y="1007351"/>
                    </a:lnTo>
                    <a:lnTo>
                      <a:pt x="290309" y="998296"/>
                    </a:lnTo>
                    <a:close/>
                  </a:path>
                  <a:path w="290829" h="1506854">
                    <a:moveTo>
                      <a:pt x="290309" y="499148"/>
                    </a:moveTo>
                    <a:lnTo>
                      <a:pt x="272173" y="499148"/>
                    </a:lnTo>
                    <a:lnTo>
                      <a:pt x="272173" y="508203"/>
                    </a:lnTo>
                    <a:lnTo>
                      <a:pt x="290309" y="508203"/>
                    </a:lnTo>
                    <a:lnTo>
                      <a:pt x="290309" y="499148"/>
                    </a:lnTo>
                    <a:close/>
                  </a:path>
                  <a:path w="290829" h="1506854">
                    <a:moveTo>
                      <a:pt x="290309" y="0"/>
                    </a:moveTo>
                    <a:lnTo>
                      <a:pt x="272173" y="0"/>
                    </a:lnTo>
                    <a:lnTo>
                      <a:pt x="272173" y="9042"/>
                    </a:lnTo>
                    <a:lnTo>
                      <a:pt x="290309" y="9042"/>
                    </a:lnTo>
                    <a:lnTo>
                      <a:pt x="290309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781046" y="1901431"/>
                <a:ext cx="662940" cy="2332990"/>
              </a:xfrm>
              <a:custGeom>
                <a:avLst/>
                <a:gdLst/>
                <a:ahLst/>
                <a:cxnLst/>
                <a:rect l="l" t="t" r="r" b="b"/>
                <a:pathLst>
                  <a:path w="662939" h="2332990">
                    <a:moveTo>
                      <a:pt x="662622" y="0"/>
                    </a:moveTo>
                    <a:lnTo>
                      <a:pt x="0" y="0"/>
                    </a:lnTo>
                    <a:lnTo>
                      <a:pt x="0" y="2332543"/>
                    </a:lnTo>
                    <a:lnTo>
                      <a:pt x="662622" y="2332543"/>
                    </a:lnTo>
                    <a:lnTo>
                      <a:pt x="662622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4451108" y="2400604"/>
                <a:ext cx="290830" cy="1506855"/>
              </a:xfrm>
              <a:custGeom>
                <a:avLst/>
                <a:gdLst/>
                <a:ahLst/>
                <a:cxnLst/>
                <a:rect l="l" t="t" r="r" b="b"/>
                <a:pathLst>
                  <a:path w="290829" h="1506854">
                    <a:moveTo>
                      <a:pt x="18427" y="1497444"/>
                    </a:moveTo>
                    <a:lnTo>
                      <a:pt x="0" y="1497444"/>
                    </a:lnTo>
                    <a:lnTo>
                      <a:pt x="0" y="1506499"/>
                    </a:lnTo>
                    <a:lnTo>
                      <a:pt x="18427" y="1506499"/>
                    </a:lnTo>
                    <a:lnTo>
                      <a:pt x="18427" y="1497444"/>
                    </a:lnTo>
                    <a:close/>
                  </a:path>
                  <a:path w="290829" h="1506854">
                    <a:moveTo>
                      <a:pt x="18427" y="998296"/>
                    </a:moveTo>
                    <a:lnTo>
                      <a:pt x="0" y="998296"/>
                    </a:lnTo>
                    <a:lnTo>
                      <a:pt x="0" y="1007351"/>
                    </a:lnTo>
                    <a:lnTo>
                      <a:pt x="18427" y="1007351"/>
                    </a:lnTo>
                    <a:lnTo>
                      <a:pt x="18427" y="998296"/>
                    </a:lnTo>
                    <a:close/>
                  </a:path>
                  <a:path w="290829" h="1506854">
                    <a:moveTo>
                      <a:pt x="18427" y="499148"/>
                    </a:moveTo>
                    <a:lnTo>
                      <a:pt x="0" y="499148"/>
                    </a:lnTo>
                    <a:lnTo>
                      <a:pt x="0" y="508203"/>
                    </a:lnTo>
                    <a:lnTo>
                      <a:pt x="18427" y="508203"/>
                    </a:lnTo>
                    <a:lnTo>
                      <a:pt x="18427" y="499148"/>
                    </a:lnTo>
                    <a:close/>
                  </a:path>
                  <a:path w="290829" h="1506854">
                    <a:moveTo>
                      <a:pt x="18427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427" y="9042"/>
                    </a:lnTo>
                    <a:lnTo>
                      <a:pt x="18427" y="0"/>
                    </a:lnTo>
                    <a:close/>
                  </a:path>
                  <a:path w="290829" h="1506854">
                    <a:moveTo>
                      <a:pt x="72758" y="1497444"/>
                    </a:moveTo>
                    <a:lnTo>
                      <a:pt x="54622" y="1497444"/>
                    </a:lnTo>
                    <a:lnTo>
                      <a:pt x="54622" y="1506499"/>
                    </a:lnTo>
                    <a:lnTo>
                      <a:pt x="72758" y="1506499"/>
                    </a:lnTo>
                    <a:lnTo>
                      <a:pt x="72758" y="1497444"/>
                    </a:lnTo>
                    <a:close/>
                  </a:path>
                  <a:path w="290829" h="1506854">
                    <a:moveTo>
                      <a:pt x="72758" y="998296"/>
                    </a:moveTo>
                    <a:lnTo>
                      <a:pt x="54622" y="998296"/>
                    </a:lnTo>
                    <a:lnTo>
                      <a:pt x="54622" y="1007351"/>
                    </a:lnTo>
                    <a:lnTo>
                      <a:pt x="72758" y="1007351"/>
                    </a:lnTo>
                    <a:lnTo>
                      <a:pt x="72758" y="998296"/>
                    </a:lnTo>
                    <a:close/>
                  </a:path>
                  <a:path w="290829" h="1506854">
                    <a:moveTo>
                      <a:pt x="72758" y="499148"/>
                    </a:moveTo>
                    <a:lnTo>
                      <a:pt x="54622" y="499148"/>
                    </a:lnTo>
                    <a:lnTo>
                      <a:pt x="54622" y="508203"/>
                    </a:lnTo>
                    <a:lnTo>
                      <a:pt x="72758" y="508203"/>
                    </a:lnTo>
                    <a:lnTo>
                      <a:pt x="72758" y="499148"/>
                    </a:lnTo>
                    <a:close/>
                  </a:path>
                  <a:path w="290829" h="1506854">
                    <a:moveTo>
                      <a:pt x="72758" y="0"/>
                    </a:moveTo>
                    <a:lnTo>
                      <a:pt x="54622" y="0"/>
                    </a:lnTo>
                    <a:lnTo>
                      <a:pt x="54622" y="9042"/>
                    </a:lnTo>
                    <a:lnTo>
                      <a:pt x="72758" y="9042"/>
                    </a:lnTo>
                    <a:lnTo>
                      <a:pt x="72758" y="0"/>
                    </a:lnTo>
                    <a:close/>
                  </a:path>
                  <a:path w="290829" h="1506854">
                    <a:moveTo>
                      <a:pt x="127139" y="1497444"/>
                    </a:moveTo>
                    <a:lnTo>
                      <a:pt x="109016" y="1497444"/>
                    </a:lnTo>
                    <a:lnTo>
                      <a:pt x="109016" y="1506499"/>
                    </a:lnTo>
                    <a:lnTo>
                      <a:pt x="127139" y="1506499"/>
                    </a:lnTo>
                    <a:lnTo>
                      <a:pt x="127139" y="1497444"/>
                    </a:lnTo>
                    <a:close/>
                  </a:path>
                  <a:path w="290829" h="1506854">
                    <a:moveTo>
                      <a:pt x="127139" y="998296"/>
                    </a:moveTo>
                    <a:lnTo>
                      <a:pt x="109016" y="998296"/>
                    </a:lnTo>
                    <a:lnTo>
                      <a:pt x="109016" y="1007351"/>
                    </a:lnTo>
                    <a:lnTo>
                      <a:pt x="127139" y="1007351"/>
                    </a:lnTo>
                    <a:lnTo>
                      <a:pt x="127139" y="998296"/>
                    </a:lnTo>
                    <a:close/>
                  </a:path>
                  <a:path w="290829" h="1506854">
                    <a:moveTo>
                      <a:pt x="127139" y="499148"/>
                    </a:moveTo>
                    <a:lnTo>
                      <a:pt x="109016" y="499148"/>
                    </a:lnTo>
                    <a:lnTo>
                      <a:pt x="109016" y="508203"/>
                    </a:lnTo>
                    <a:lnTo>
                      <a:pt x="127139" y="508203"/>
                    </a:lnTo>
                    <a:lnTo>
                      <a:pt x="127139" y="499148"/>
                    </a:lnTo>
                    <a:close/>
                  </a:path>
                  <a:path w="290829" h="1506854">
                    <a:moveTo>
                      <a:pt x="127139" y="0"/>
                    </a:moveTo>
                    <a:lnTo>
                      <a:pt x="109016" y="0"/>
                    </a:lnTo>
                    <a:lnTo>
                      <a:pt x="109016" y="9042"/>
                    </a:lnTo>
                    <a:lnTo>
                      <a:pt x="127139" y="9042"/>
                    </a:lnTo>
                    <a:lnTo>
                      <a:pt x="127139" y="0"/>
                    </a:lnTo>
                    <a:close/>
                  </a:path>
                  <a:path w="290829" h="1506854">
                    <a:moveTo>
                      <a:pt x="181533" y="1497444"/>
                    </a:moveTo>
                    <a:lnTo>
                      <a:pt x="163398" y="1497444"/>
                    </a:lnTo>
                    <a:lnTo>
                      <a:pt x="163398" y="1506499"/>
                    </a:lnTo>
                    <a:lnTo>
                      <a:pt x="181533" y="1506499"/>
                    </a:lnTo>
                    <a:lnTo>
                      <a:pt x="181533" y="1497444"/>
                    </a:lnTo>
                    <a:close/>
                  </a:path>
                  <a:path w="290829" h="1506854">
                    <a:moveTo>
                      <a:pt x="181533" y="998296"/>
                    </a:moveTo>
                    <a:lnTo>
                      <a:pt x="163398" y="998296"/>
                    </a:lnTo>
                    <a:lnTo>
                      <a:pt x="163398" y="1007351"/>
                    </a:lnTo>
                    <a:lnTo>
                      <a:pt x="181533" y="1007351"/>
                    </a:lnTo>
                    <a:lnTo>
                      <a:pt x="181533" y="998296"/>
                    </a:lnTo>
                    <a:close/>
                  </a:path>
                  <a:path w="290829" h="1506854">
                    <a:moveTo>
                      <a:pt x="181533" y="499148"/>
                    </a:moveTo>
                    <a:lnTo>
                      <a:pt x="163398" y="499148"/>
                    </a:lnTo>
                    <a:lnTo>
                      <a:pt x="163398" y="508203"/>
                    </a:lnTo>
                    <a:lnTo>
                      <a:pt x="181533" y="508203"/>
                    </a:lnTo>
                    <a:lnTo>
                      <a:pt x="181533" y="499148"/>
                    </a:lnTo>
                    <a:close/>
                  </a:path>
                  <a:path w="290829" h="1506854">
                    <a:moveTo>
                      <a:pt x="181533" y="0"/>
                    </a:moveTo>
                    <a:lnTo>
                      <a:pt x="163398" y="0"/>
                    </a:lnTo>
                    <a:lnTo>
                      <a:pt x="163398" y="9042"/>
                    </a:lnTo>
                    <a:lnTo>
                      <a:pt x="181533" y="9042"/>
                    </a:lnTo>
                    <a:lnTo>
                      <a:pt x="181533" y="0"/>
                    </a:lnTo>
                    <a:close/>
                  </a:path>
                  <a:path w="290829" h="1506854">
                    <a:moveTo>
                      <a:pt x="236220" y="1497444"/>
                    </a:moveTo>
                    <a:lnTo>
                      <a:pt x="217792" y="1497444"/>
                    </a:lnTo>
                    <a:lnTo>
                      <a:pt x="217792" y="1506499"/>
                    </a:lnTo>
                    <a:lnTo>
                      <a:pt x="236220" y="1506499"/>
                    </a:lnTo>
                    <a:lnTo>
                      <a:pt x="236220" y="1497444"/>
                    </a:lnTo>
                    <a:close/>
                  </a:path>
                  <a:path w="290829" h="1506854">
                    <a:moveTo>
                      <a:pt x="236220" y="998296"/>
                    </a:moveTo>
                    <a:lnTo>
                      <a:pt x="217792" y="998296"/>
                    </a:lnTo>
                    <a:lnTo>
                      <a:pt x="217792" y="1007351"/>
                    </a:lnTo>
                    <a:lnTo>
                      <a:pt x="236220" y="1007351"/>
                    </a:lnTo>
                    <a:lnTo>
                      <a:pt x="236220" y="998296"/>
                    </a:lnTo>
                    <a:close/>
                  </a:path>
                  <a:path w="290829" h="1506854">
                    <a:moveTo>
                      <a:pt x="236220" y="499148"/>
                    </a:moveTo>
                    <a:lnTo>
                      <a:pt x="217792" y="499148"/>
                    </a:lnTo>
                    <a:lnTo>
                      <a:pt x="217792" y="508203"/>
                    </a:lnTo>
                    <a:lnTo>
                      <a:pt x="236220" y="508203"/>
                    </a:lnTo>
                    <a:lnTo>
                      <a:pt x="236220" y="499148"/>
                    </a:lnTo>
                    <a:close/>
                  </a:path>
                  <a:path w="290829" h="1506854">
                    <a:moveTo>
                      <a:pt x="236220" y="0"/>
                    </a:moveTo>
                    <a:lnTo>
                      <a:pt x="217792" y="0"/>
                    </a:lnTo>
                    <a:lnTo>
                      <a:pt x="217792" y="9042"/>
                    </a:lnTo>
                    <a:lnTo>
                      <a:pt x="236220" y="9042"/>
                    </a:lnTo>
                    <a:lnTo>
                      <a:pt x="236220" y="0"/>
                    </a:lnTo>
                    <a:close/>
                  </a:path>
                  <a:path w="290829" h="1506854">
                    <a:moveTo>
                      <a:pt x="290664" y="1497444"/>
                    </a:moveTo>
                    <a:lnTo>
                      <a:pt x="272542" y="1497444"/>
                    </a:lnTo>
                    <a:lnTo>
                      <a:pt x="272542" y="1506499"/>
                    </a:lnTo>
                    <a:lnTo>
                      <a:pt x="290664" y="1506499"/>
                    </a:lnTo>
                    <a:lnTo>
                      <a:pt x="290664" y="1497444"/>
                    </a:lnTo>
                    <a:close/>
                  </a:path>
                  <a:path w="290829" h="1506854">
                    <a:moveTo>
                      <a:pt x="290664" y="998296"/>
                    </a:moveTo>
                    <a:lnTo>
                      <a:pt x="272542" y="998296"/>
                    </a:lnTo>
                    <a:lnTo>
                      <a:pt x="272542" y="1007351"/>
                    </a:lnTo>
                    <a:lnTo>
                      <a:pt x="290664" y="1007351"/>
                    </a:lnTo>
                    <a:lnTo>
                      <a:pt x="290664" y="998296"/>
                    </a:lnTo>
                    <a:close/>
                  </a:path>
                  <a:path w="290829" h="1506854">
                    <a:moveTo>
                      <a:pt x="290664" y="499148"/>
                    </a:moveTo>
                    <a:lnTo>
                      <a:pt x="272542" y="499148"/>
                    </a:lnTo>
                    <a:lnTo>
                      <a:pt x="272542" y="508203"/>
                    </a:lnTo>
                    <a:lnTo>
                      <a:pt x="290664" y="508203"/>
                    </a:lnTo>
                    <a:lnTo>
                      <a:pt x="290664" y="499148"/>
                    </a:lnTo>
                    <a:close/>
                  </a:path>
                  <a:path w="290829" h="1506854">
                    <a:moveTo>
                      <a:pt x="290664" y="0"/>
                    </a:moveTo>
                    <a:lnTo>
                      <a:pt x="272542" y="0"/>
                    </a:lnTo>
                    <a:lnTo>
                      <a:pt x="272542" y="9042"/>
                    </a:lnTo>
                    <a:lnTo>
                      <a:pt x="290664" y="9042"/>
                    </a:lnTo>
                    <a:lnTo>
                      <a:pt x="290664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3770296" y="1901492"/>
                <a:ext cx="671830" cy="2205990"/>
              </a:xfrm>
              <a:custGeom>
                <a:avLst/>
                <a:gdLst/>
                <a:ahLst/>
                <a:cxnLst/>
                <a:rect l="l" t="t" r="r" b="b"/>
                <a:pathLst>
                  <a:path w="671829" h="2205990">
                    <a:moveTo>
                      <a:pt x="671687" y="0"/>
                    </a:moveTo>
                    <a:lnTo>
                      <a:pt x="0" y="0"/>
                    </a:lnTo>
                    <a:lnTo>
                      <a:pt x="0" y="2205431"/>
                    </a:lnTo>
                    <a:lnTo>
                      <a:pt x="671687" y="2205431"/>
                    </a:lnTo>
                    <a:lnTo>
                      <a:pt x="671687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5440654" y="2400604"/>
                <a:ext cx="327025" cy="1506855"/>
              </a:xfrm>
              <a:custGeom>
                <a:avLst/>
                <a:gdLst/>
                <a:ahLst/>
                <a:cxnLst/>
                <a:rect l="l" t="t" r="r" b="b"/>
                <a:pathLst>
                  <a:path w="327025" h="1506854">
                    <a:moveTo>
                      <a:pt x="9004" y="1497444"/>
                    </a:moveTo>
                    <a:lnTo>
                      <a:pt x="0" y="1497444"/>
                    </a:lnTo>
                    <a:lnTo>
                      <a:pt x="0" y="1506499"/>
                    </a:lnTo>
                    <a:lnTo>
                      <a:pt x="9004" y="1506499"/>
                    </a:lnTo>
                    <a:lnTo>
                      <a:pt x="9004" y="1497444"/>
                    </a:lnTo>
                    <a:close/>
                  </a:path>
                  <a:path w="327025" h="1506854">
                    <a:moveTo>
                      <a:pt x="9004" y="998296"/>
                    </a:moveTo>
                    <a:lnTo>
                      <a:pt x="0" y="998296"/>
                    </a:lnTo>
                    <a:lnTo>
                      <a:pt x="0" y="1007351"/>
                    </a:lnTo>
                    <a:lnTo>
                      <a:pt x="9004" y="1007351"/>
                    </a:lnTo>
                    <a:lnTo>
                      <a:pt x="9004" y="998296"/>
                    </a:lnTo>
                    <a:close/>
                  </a:path>
                  <a:path w="327025" h="1506854">
                    <a:moveTo>
                      <a:pt x="9004" y="499148"/>
                    </a:moveTo>
                    <a:lnTo>
                      <a:pt x="0" y="499148"/>
                    </a:lnTo>
                    <a:lnTo>
                      <a:pt x="0" y="508203"/>
                    </a:lnTo>
                    <a:lnTo>
                      <a:pt x="9004" y="508203"/>
                    </a:lnTo>
                    <a:lnTo>
                      <a:pt x="9004" y="499148"/>
                    </a:lnTo>
                    <a:close/>
                  </a:path>
                  <a:path w="327025" h="1506854">
                    <a:moveTo>
                      <a:pt x="9004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9004" y="9042"/>
                    </a:lnTo>
                    <a:lnTo>
                      <a:pt x="9004" y="0"/>
                    </a:lnTo>
                    <a:close/>
                  </a:path>
                  <a:path w="327025" h="1506854">
                    <a:moveTo>
                      <a:pt x="63398" y="1497444"/>
                    </a:moveTo>
                    <a:lnTo>
                      <a:pt x="45262" y="1497444"/>
                    </a:lnTo>
                    <a:lnTo>
                      <a:pt x="45262" y="1506499"/>
                    </a:lnTo>
                    <a:lnTo>
                      <a:pt x="63398" y="1506499"/>
                    </a:lnTo>
                    <a:lnTo>
                      <a:pt x="63398" y="1497444"/>
                    </a:lnTo>
                    <a:close/>
                  </a:path>
                  <a:path w="327025" h="1506854">
                    <a:moveTo>
                      <a:pt x="63398" y="998296"/>
                    </a:moveTo>
                    <a:lnTo>
                      <a:pt x="45262" y="998296"/>
                    </a:lnTo>
                    <a:lnTo>
                      <a:pt x="45262" y="1007351"/>
                    </a:lnTo>
                    <a:lnTo>
                      <a:pt x="63398" y="1007351"/>
                    </a:lnTo>
                    <a:lnTo>
                      <a:pt x="63398" y="998296"/>
                    </a:lnTo>
                    <a:close/>
                  </a:path>
                  <a:path w="327025" h="1506854">
                    <a:moveTo>
                      <a:pt x="63398" y="499148"/>
                    </a:moveTo>
                    <a:lnTo>
                      <a:pt x="45262" y="499148"/>
                    </a:lnTo>
                    <a:lnTo>
                      <a:pt x="45262" y="508203"/>
                    </a:lnTo>
                    <a:lnTo>
                      <a:pt x="63398" y="508203"/>
                    </a:lnTo>
                    <a:lnTo>
                      <a:pt x="63398" y="499148"/>
                    </a:lnTo>
                    <a:close/>
                  </a:path>
                  <a:path w="327025" h="1506854">
                    <a:moveTo>
                      <a:pt x="63398" y="0"/>
                    </a:moveTo>
                    <a:lnTo>
                      <a:pt x="45262" y="0"/>
                    </a:lnTo>
                    <a:lnTo>
                      <a:pt x="45262" y="9042"/>
                    </a:lnTo>
                    <a:lnTo>
                      <a:pt x="63398" y="9042"/>
                    </a:lnTo>
                    <a:lnTo>
                      <a:pt x="63398" y="0"/>
                    </a:lnTo>
                    <a:close/>
                  </a:path>
                  <a:path w="327025" h="1506854">
                    <a:moveTo>
                      <a:pt x="118084" y="1497444"/>
                    </a:moveTo>
                    <a:lnTo>
                      <a:pt x="99656" y="1497444"/>
                    </a:lnTo>
                    <a:lnTo>
                      <a:pt x="99656" y="1506499"/>
                    </a:lnTo>
                    <a:lnTo>
                      <a:pt x="118084" y="1506499"/>
                    </a:lnTo>
                    <a:lnTo>
                      <a:pt x="118084" y="1497444"/>
                    </a:lnTo>
                    <a:close/>
                  </a:path>
                  <a:path w="327025" h="1506854">
                    <a:moveTo>
                      <a:pt x="118084" y="998296"/>
                    </a:moveTo>
                    <a:lnTo>
                      <a:pt x="99656" y="998296"/>
                    </a:lnTo>
                    <a:lnTo>
                      <a:pt x="99656" y="1007351"/>
                    </a:lnTo>
                    <a:lnTo>
                      <a:pt x="118084" y="1007351"/>
                    </a:lnTo>
                    <a:lnTo>
                      <a:pt x="118084" y="998296"/>
                    </a:lnTo>
                    <a:close/>
                  </a:path>
                  <a:path w="327025" h="1506854">
                    <a:moveTo>
                      <a:pt x="118084" y="499148"/>
                    </a:moveTo>
                    <a:lnTo>
                      <a:pt x="99656" y="499148"/>
                    </a:lnTo>
                    <a:lnTo>
                      <a:pt x="99656" y="508203"/>
                    </a:lnTo>
                    <a:lnTo>
                      <a:pt x="118084" y="508203"/>
                    </a:lnTo>
                    <a:lnTo>
                      <a:pt x="118084" y="499148"/>
                    </a:lnTo>
                    <a:close/>
                  </a:path>
                  <a:path w="327025" h="1506854">
                    <a:moveTo>
                      <a:pt x="118084" y="0"/>
                    </a:moveTo>
                    <a:lnTo>
                      <a:pt x="99656" y="0"/>
                    </a:lnTo>
                    <a:lnTo>
                      <a:pt x="99656" y="9042"/>
                    </a:lnTo>
                    <a:lnTo>
                      <a:pt x="118084" y="9042"/>
                    </a:lnTo>
                    <a:lnTo>
                      <a:pt x="118084" y="0"/>
                    </a:lnTo>
                    <a:close/>
                  </a:path>
                  <a:path w="327025" h="1506854">
                    <a:moveTo>
                      <a:pt x="172415" y="1497444"/>
                    </a:moveTo>
                    <a:lnTo>
                      <a:pt x="154279" y="1497444"/>
                    </a:lnTo>
                    <a:lnTo>
                      <a:pt x="154279" y="1506499"/>
                    </a:lnTo>
                    <a:lnTo>
                      <a:pt x="172415" y="1506499"/>
                    </a:lnTo>
                    <a:lnTo>
                      <a:pt x="172415" y="1497444"/>
                    </a:lnTo>
                    <a:close/>
                  </a:path>
                  <a:path w="327025" h="1506854">
                    <a:moveTo>
                      <a:pt x="172415" y="998296"/>
                    </a:moveTo>
                    <a:lnTo>
                      <a:pt x="154279" y="998296"/>
                    </a:lnTo>
                    <a:lnTo>
                      <a:pt x="154279" y="1007351"/>
                    </a:lnTo>
                    <a:lnTo>
                      <a:pt x="172415" y="1007351"/>
                    </a:lnTo>
                    <a:lnTo>
                      <a:pt x="172415" y="998296"/>
                    </a:lnTo>
                    <a:close/>
                  </a:path>
                  <a:path w="327025" h="1506854">
                    <a:moveTo>
                      <a:pt x="172415" y="499148"/>
                    </a:moveTo>
                    <a:lnTo>
                      <a:pt x="154279" y="499148"/>
                    </a:lnTo>
                    <a:lnTo>
                      <a:pt x="154279" y="508203"/>
                    </a:lnTo>
                    <a:lnTo>
                      <a:pt x="172415" y="508203"/>
                    </a:lnTo>
                    <a:lnTo>
                      <a:pt x="172415" y="499148"/>
                    </a:lnTo>
                    <a:close/>
                  </a:path>
                  <a:path w="327025" h="1506854">
                    <a:moveTo>
                      <a:pt x="172415" y="0"/>
                    </a:moveTo>
                    <a:lnTo>
                      <a:pt x="154279" y="0"/>
                    </a:lnTo>
                    <a:lnTo>
                      <a:pt x="154279" y="9042"/>
                    </a:lnTo>
                    <a:lnTo>
                      <a:pt x="172415" y="9042"/>
                    </a:lnTo>
                    <a:lnTo>
                      <a:pt x="172415" y="0"/>
                    </a:lnTo>
                    <a:close/>
                  </a:path>
                  <a:path w="327025" h="1506854">
                    <a:moveTo>
                      <a:pt x="226796" y="1497444"/>
                    </a:moveTo>
                    <a:lnTo>
                      <a:pt x="208673" y="1497444"/>
                    </a:lnTo>
                    <a:lnTo>
                      <a:pt x="208673" y="1506499"/>
                    </a:lnTo>
                    <a:lnTo>
                      <a:pt x="226796" y="1506499"/>
                    </a:lnTo>
                    <a:lnTo>
                      <a:pt x="226796" y="1497444"/>
                    </a:lnTo>
                    <a:close/>
                  </a:path>
                  <a:path w="327025" h="1506854">
                    <a:moveTo>
                      <a:pt x="226796" y="998296"/>
                    </a:moveTo>
                    <a:lnTo>
                      <a:pt x="208673" y="998296"/>
                    </a:lnTo>
                    <a:lnTo>
                      <a:pt x="208673" y="1007351"/>
                    </a:lnTo>
                    <a:lnTo>
                      <a:pt x="226796" y="1007351"/>
                    </a:lnTo>
                    <a:lnTo>
                      <a:pt x="226796" y="998296"/>
                    </a:lnTo>
                    <a:close/>
                  </a:path>
                  <a:path w="327025" h="1506854">
                    <a:moveTo>
                      <a:pt x="226796" y="499148"/>
                    </a:moveTo>
                    <a:lnTo>
                      <a:pt x="208673" y="499148"/>
                    </a:lnTo>
                    <a:lnTo>
                      <a:pt x="208673" y="508203"/>
                    </a:lnTo>
                    <a:lnTo>
                      <a:pt x="226796" y="508203"/>
                    </a:lnTo>
                    <a:lnTo>
                      <a:pt x="226796" y="499148"/>
                    </a:lnTo>
                    <a:close/>
                  </a:path>
                  <a:path w="327025" h="1506854">
                    <a:moveTo>
                      <a:pt x="226796" y="0"/>
                    </a:moveTo>
                    <a:lnTo>
                      <a:pt x="208673" y="0"/>
                    </a:lnTo>
                    <a:lnTo>
                      <a:pt x="208673" y="9042"/>
                    </a:lnTo>
                    <a:lnTo>
                      <a:pt x="226796" y="9042"/>
                    </a:lnTo>
                    <a:lnTo>
                      <a:pt x="226796" y="0"/>
                    </a:lnTo>
                    <a:close/>
                  </a:path>
                  <a:path w="327025" h="1506854">
                    <a:moveTo>
                      <a:pt x="281190" y="1497444"/>
                    </a:moveTo>
                    <a:lnTo>
                      <a:pt x="263055" y="1497444"/>
                    </a:lnTo>
                    <a:lnTo>
                      <a:pt x="263055" y="1506499"/>
                    </a:lnTo>
                    <a:lnTo>
                      <a:pt x="281190" y="1506499"/>
                    </a:lnTo>
                    <a:lnTo>
                      <a:pt x="281190" y="1497444"/>
                    </a:lnTo>
                    <a:close/>
                  </a:path>
                  <a:path w="327025" h="1506854">
                    <a:moveTo>
                      <a:pt x="281190" y="998296"/>
                    </a:moveTo>
                    <a:lnTo>
                      <a:pt x="263055" y="998296"/>
                    </a:lnTo>
                    <a:lnTo>
                      <a:pt x="263055" y="1007351"/>
                    </a:lnTo>
                    <a:lnTo>
                      <a:pt x="281190" y="1007351"/>
                    </a:lnTo>
                    <a:lnTo>
                      <a:pt x="281190" y="998296"/>
                    </a:lnTo>
                    <a:close/>
                  </a:path>
                  <a:path w="327025" h="1506854">
                    <a:moveTo>
                      <a:pt x="281190" y="499148"/>
                    </a:moveTo>
                    <a:lnTo>
                      <a:pt x="263055" y="499148"/>
                    </a:lnTo>
                    <a:lnTo>
                      <a:pt x="263055" y="508203"/>
                    </a:lnTo>
                    <a:lnTo>
                      <a:pt x="281190" y="508203"/>
                    </a:lnTo>
                    <a:lnTo>
                      <a:pt x="281190" y="499148"/>
                    </a:lnTo>
                    <a:close/>
                  </a:path>
                  <a:path w="327025" h="1506854">
                    <a:moveTo>
                      <a:pt x="281190" y="0"/>
                    </a:moveTo>
                    <a:lnTo>
                      <a:pt x="263055" y="0"/>
                    </a:lnTo>
                    <a:lnTo>
                      <a:pt x="263055" y="9042"/>
                    </a:lnTo>
                    <a:lnTo>
                      <a:pt x="281190" y="9042"/>
                    </a:lnTo>
                    <a:lnTo>
                      <a:pt x="281190" y="0"/>
                    </a:lnTo>
                    <a:close/>
                  </a:path>
                  <a:path w="327025" h="1506854">
                    <a:moveTo>
                      <a:pt x="326504" y="1497444"/>
                    </a:moveTo>
                    <a:lnTo>
                      <a:pt x="317449" y="1497444"/>
                    </a:lnTo>
                    <a:lnTo>
                      <a:pt x="317449" y="1506499"/>
                    </a:lnTo>
                    <a:lnTo>
                      <a:pt x="326504" y="1506499"/>
                    </a:lnTo>
                    <a:lnTo>
                      <a:pt x="326504" y="1497444"/>
                    </a:lnTo>
                    <a:close/>
                  </a:path>
                  <a:path w="327025" h="1506854">
                    <a:moveTo>
                      <a:pt x="326504" y="998296"/>
                    </a:moveTo>
                    <a:lnTo>
                      <a:pt x="317449" y="998296"/>
                    </a:lnTo>
                    <a:lnTo>
                      <a:pt x="317449" y="1007351"/>
                    </a:lnTo>
                    <a:lnTo>
                      <a:pt x="326504" y="1007351"/>
                    </a:lnTo>
                    <a:lnTo>
                      <a:pt x="326504" y="998296"/>
                    </a:lnTo>
                    <a:close/>
                  </a:path>
                  <a:path w="327025" h="1506854">
                    <a:moveTo>
                      <a:pt x="326504" y="499148"/>
                    </a:moveTo>
                    <a:lnTo>
                      <a:pt x="317449" y="499148"/>
                    </a:lnTo>
                    <a:lnTo>
                      <a:pt x="317449" y="508203"/>
                    </a:lnTo>
                    <a:lnTo>
                      <a:pt x="326504" y="508203"/>
                    </a:lnTo>
                    <a:lnTo>
                      <a:pt x="326504" y="499148"/>
                    </a:lnTo>
                    <a:close/>
                  </a:path>
                  <a:path w="327025" h="1506854">
                    <a:moveTo>
                      <a:pt x="326504" y="0"/>
                    </a:moveTo>
                    <a:lnTo>
                      <a:pt x="317449" y="0"/>
                    </a:lnTo>
                    <a:lnTo>
                      <a:pt x="317449" y="9042"/>
                    </a:lnTo>
                    <a:lnTo>
                      <a:pt x="326504" y="9042"/>
                    </a:lnTo>
                    <a:lnTo>
                      <a:pt x="326504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4768974" y="1901431"/>
                <a:ext cx="671830" cy="2324100"/>
              </a:xfrm>
              <a:custGeom>
                <a:avLst/>
                <a:gdLst/>
                <a:ahLst/>
                <a:cxnLst/>
                <a:rect l="l" t="t" r="r" b="b"/>
                <a:pathLst>
                  <a:path w="671829" h="2324100">
                    <a:moveTo>
                      <a:pt x="671687" y="0"/>
                    </a:moveTo>
                    <a:lnTo>
                      <a:pt x="0" y="0"/>
                    </a:lnTo>
                    <a:lnTo>
                      <a:pt x="0" y="2323489"/>
                    </a:lnTo>
                    <a:lnTo>
                      <a:pt x="671687" y="2323489"/>
                    </a:lnTo>
                    <a:lnTo>
                      <a:pt x="671687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6466472" y="2400604"/>
                <a:ext cx="290830" cy="1506855"/>
              </a:xfrm>
              <a:custGeom>
                <a:avLst/>
                <a:gdLst/>
                <a:ahLst/>
                <a:cxnLst/>
                <a:rect l="l" t="t" r="r" b="b"/>
                <a:pathLst>
                  <a:path w="290829" h="1506854">
                    <a:moveTo>
                      <a:pt x="18122" y="1497444"/>
                    </a:moveTo>
                    <a:lnTo>
                      <a:pt x="0" y="1497444"/>
                    </a:lnTo>
                    <a:lnTo>
                      <a:pt x="0" y="1506499"/>
                    </a:lnTo>
                    <a:lnTo>
                      <a:pt x="18122" y="1506499"/>
                    </a:lnTo>
                    <a:lnTo>
                      <a:pt x="18122" y="1497444"/>
                    </a:lnTo>
                    <a:close/>
                  </a:path>
                  <a:path w="290829" h="1506854">
                    <a:moveTo>
                      <a:pt x="18122" y="998296"/>
                    </a:moveTo>
                    <a:lnTo>
                      <a:pt x="0" y="998296"/>
                    </a:lnTo>
                    <a:lnTo>
                      <a:pt x="0" y="1007351"/>
                    </a:lnTo>
                    <a:lnTo>
                      <a:pt x="18122" y="1007351"/>
                    </a:lnTo>
                    <a:lnTo>
                      <a:pt x="18122" y="998296"/>
                    </a:lnTo>
                    <a:close/>
                  </a:path>
                  <a:path w="290829" h="1506854">
                    <a:moveTo>
                      <a:pt x="18122" y="499148"/>
                    </a:moveTo>
                    <a:lnTo>
                      <a:pt x="0" y="499148"/>
                    </a:lnTo>
                    <a:lnTo>
                      <a:pt x="0" y="508203"/>
                    </a:lnTo>
                    <a:lnTo>
                      <a:pt x="18122" y="508203"/>
                    </a:lnTo>
                    <a:lnTo>
                      <a:pt x="18122" y="499148"/>
                    </a:lnTo>
                    <a:close/>
                  </a:path>
                  <a:path w="290829" h="1506854">
                    <a:moveTo>
                      <a:pt x="18122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122" y="9042"/>
                    </a:lnTo>
                    <a:lnTo>
                      <a:pt x="18122" y="0"/>
                    </a:lnTo>
                    <a:close/>
                  </a:path>
                  <a:path w="290829" h="1506854">
                    <a:moveTo>
                      <a:pt x="72517" y="1497444"/>
                    </a:moveTo>
                    <a:lnTo>
                      <a:pt x="54381" y="1497444"/>
                    </a:lnTo>
                    <a:lnTo>
                      <a:pt x="54381" y="1506499"/>
                    </a:lnTo>
                    <a:lnTo>
                      <a:pt x="72517" y="1506499"/>
                    </a:lnTo>
                    <a:lnTo>
                      <a:pt x="72517" y="1497444"/>
                    </a:lnTo>
                    <a:close/>
                  </a:path>
                  <a:path w="290829" h="1506854">
                    <a:moveTo>
                      <a:pt x="72517" y="998296"/>
                    </a:moveTo>
                    <a:lnTo>
                      <a:pt x="54381" y="998296"/>
                    </a:lnTo>
                    <a:lnTo>
                      <a:pt x="54381" y="1007351"/>
                    </a:lnTo>
                    <a:lnTo>
                      <a:pt x="72517" y="1007351"/>
                    </a:lnTo>
                    <a:lnTo>
                      <a:pt x="72517" y="998296"/>
                    </a:lnTo>
                    <a:close/>
                  </a:path>
                  <a:path w="290829" h="1506854">
                    <a:moveTo>
                      <a:pt x="72517" y="499148"/>
                    </a:moveTo>
                    <a:lnTo>
                      <a:pt x="54381" y="499148"/>
                    </a:lnTo>
                    <a:lnTo>
                      <a:pt x="54381" y="508203"/>
                    </a:lnTo>
                    <a:lnTo>
                      <a:pt x="72517" y="508203"/>
                    </a:lnTo>
                    <a:lnTo>
                      <a:pt x="72517" y="499148"/>
                    </a:lnTo>
                    <a:close/>
                  </a:path>
                  <a:path w="290829" h="1506854">
                    <a:moveTo>
                      <a:pt x="72517" y="0"/>
                    </a:moveTo>
                    <a:lnTo>
                      <a:pt x="54381" y="0"/>
                    </a:lnTo>
                    <a:lnTo>
                      <a:pt x="54381" y="9042"/>
                    </a:lnTo>
                    <a:lnTo>
                      <a:pt x="72517" y="9042"/>
                    </a:lnTo>
                    <a:lnTo>
                      <a:pt x="72517" y="0"/>
                    </a:lnTo>
                    <a:close/>
                  </a:path>
                  <a:path w="290829" h="1506854">
                    <a:moveTo>
                      <a:pt x="126898" y="1497444"/>
                    </a:moveTo>
                    <a:lnTo>
                      <a:pt x="108775" y="1497444"/>
                    </a:lnTo>
                    <a:lnTo>
                      <a:pt x="108775" y="1506499"/>
                    </a:lnTo>
                    <a:lnTo>
                      <a:pt x="126898" y="1506499"/>
                    </a:lnTo>
                    <a:lnTo>
                      <a:pt x="126898" y="1497444"/>
                    </a:lnTo>
                    <a:close/>
                  </a:path>
                  <a:path w="290829" h="1506854">
                    <a:moveTo>
                      <a:pt x="126898" y="998296"/>
                    </a:moveTo>
                    <a:lnTo>
                      <a:pt x="108775" y="998296"/>
                    </a:lnTo>
                    <a:lnTo>
                      <a:pt x="108775" y="1007351"/>
                    </a:lnTo>
                    <a:lnTo>
                      <a:pt x="126898" y="1007351"/>
                    </a:lnTo>
                    <a:lnTo>
                      <a:pt x="126898" y="998296"/>
                    </a:lnTo>
                    <a:close/>
                  </a:path>
                  <a:path w="290829" h="1506854">
                    <a:moveTo>
                      <a:pt x="126898" y="499148"/>
                    </a:moveTo>
                    <a:lnTo>
                      <a:pt x="108775" y="499148"/>
                    </a:lnTo>
                    <a:lnTo>
                      <a:pt x="108775" y="508203"/>
                    </a:lnTo>
                    <a:lnTo>
                      <a:pt x="126898" y="508203"/>
                    </a:lnTo>
                    <a:lnTo>
                      <a:pt x="126898" y="499148"/>
                    </a:lnTo>
                    <a:close/>
                  </a:path>
                  <a:path w="290829" h="1506854">
                    <a:moveTo>
                      <a:pt x="126898" y="0"/>
                    </a:moveTo>
                    <a:lnTo>
                      <a:pt x="108775" y="0"/>
                    </a:lnTo>
                    <a:lnTo>
                      <a:pt x="108775" y="9042"/>
                    </a:lnTo>
                    <a:lnTo>
                      <a:pt x="126898" y="9042"/>
                    </a:lnTo>
                    <a:lnTo>
                      <a:pt x="126898" y="0"/>
                    </a:lnTo>
                    <a:close/>
                  </a:path>
                  <a:path w="290829" h="1506854">
                    <a:moveTo>
                      <a:pt x="181292" y="1497444"/>
                    </a:moveTo>
                    <a:lnTo>
                      <a:pt x="163156" y="1497444"/>
                    </a:lnTo>
                    <a:lnTo>
                      <a:pt x="163156" y="1506499"/>
                    </a:lnTo>
                    <a:lnTo>
                      <a:pt x="181292" y="1506499"/>
                    </a:lnTo>
                    <a:lnTo>
                      <a:pt x="181292" y="1497444"/>
                    </a:lnTo>
                    <a:close/>
                  </a:path>
                  <a:path w="290829" h="1506854">
                    <a:moveTo>
                      <a:pt x="181292" y="998296"/>
                    </a:moveTo>
                    <a:lnTo>
                      <a:pt x="163156" y="998296"/>
                    </a:lnTo>
                    <a:lnTo>
                      <a:pt x="163156" y="1007351"/>
                    </a:lnTo>
                    <a:lnTo>
                      <a:pt x="181292" y="1007351"/>
                    </a:lnTo>
                    <a:lnTo>
                      <a:pt x="181292" y="998296"/>
                    </a:lnTo>
                    <a:close/>
                  </a:path>
                  <a:path w="290829" h="1506854">
                    <a:moveTo>
                      <a:pt x="181292" y="499148"/>
                    </a:moveTo>
                    <a:lnTo>
                      <a:pt x="163156" y="499148"/>
                    </a:lnTo>
                    <a:lnTo>
                      <a:pt x="163156" y="508203"/>
                    </a:lnTo>
                    <a:lnTo>
                      <a:pt x="181292" y="508203"/>
                    </a:lnTo>
                    <a:lnTo>
                      <a:pt x="181292" y="499148"/>
                    </a:lnTo>
                    <a:close/>
                  </a:path>
                  <a:path w="290829" h="1506854">
                    <a:moveTo>
                      <a:pt x="181292" y="0"/>
                    </a:moveTo>
                    <a:lnTo>
                      <a:pt x="163156" y="0"/>
                    </a:lnTo>
                    <a:lnTo>
                      <a:pt x="163156" y="9042"/>
                    </a:lnTo>
                    <a:lnTo>
                      <a:pt x="181292" y="9042"/>
                    </a:lnTo>
                    <a:lnTo>
                      <a:pt x="181292" y="0"/>
                    </a:lnTo>
                    <a:close/>
                  </a:path>
                  <a:path w="290829" h="1506854">
                    <a:moveTo>
                      <a:pt x="235915" y="1497444"/>
                    </a:moveTo>
                    <a:lnTo>
                      <a:pt x="217792" y="1497444"/>
                    </a:lnTo>
                    <a:lnTo>
                      <a:pt x="217792" y="1506499"/>
                    </a:lnTo>
                    <a:lnTo>
                      <a:pt x="235915" y="1506499"/>
                    </a:lnTo>
                    <a:lnTo>
                      <a:pt x="235915" y="1497444"/>
                    </a:lnTo>
                    <a:close/>
                  </a:path>
                  <a:path w="290829" h="1506854">
                    <a:moveTo>
                      <a:pt x="235915" y="998296"/>
                    </a:moveTo>
                    <a:lnTo>
                      <a:pt x="217792" y="998296"/>
                    </a:lnTo>
                    <a:lnTo>
                      <a:pt x="217792" y="1007351"/>
                    </a:lnTo>
                    <a:lnTo>
                      <a:pt x="235915" y="1007351"/>
                    </a:lnTo>
                    <a:lnTo>
                      <a:pt x="235915" y="998296"/>
                    </a:lnTo>
                    <a:close/>
                  </a:path>
                  <a:path w="290829" h="1506854">
                    <a:moveTo>
                      <a:pt x="235915" y="499148"/>
                    </a:moveTo>
                    <a:lnTo>
                      <a:pt x="217792" y="499148"/>
                    </a:lnTo>
                    <a:lnTo>
                      <a:pt x="217792" y="508203"/>
                    </a:lnTo>
                    <a:lnTo>
                      <a:pt x="235915" y="508203"/>
                    </a:lnTo>
                    <a:lnTo>
                      <a:pt x="235915" y="499148"/>
                    </a:lnTo>
                    <a:close/>
                  </a:path>
                  <a:path w="290829" h="1506854">
                    <a:moveTo>
                      <a:pt x="235915" y="0"/>
                    </a:moveTo>
                    <a:lnTo>
                      <a:pt x="217792" y="0"/>
                    </a:lnTo>
                    <a:lnTo>
                      <a:pt x="217792" y="9042"/>
                    </a:lnTo>
                    <a:lnTo>
                      <a:pt x="235915" y="9042"/>
                    </a:lnTo>
                    <a:lnTo>
                      <a:pt x="235915" y="0"/>
                    </a:lnTo>
                    <a:close/>
                  </a:path>
                  <a:path w="290829" h="1506854">
                    <a:moveTo>
                      <a:pt x="290309" y="1497444"/>
                    </a:moveTo>
                    <a:lnTo>
                      <a:pt x="272173" y="1497444"/>
                    </a:lnTo>
                    <a:lnTo>
                      <a:pt x="272173" y="1506499"/>
                    </a:lnTo>
                    <a:lnTo>
                      <a:pt x="290309" y="1506499"/>
                    </a:lnTo>
                    <a:lnTo>
                      <a:pt x="290309" y="1497444"/>
                    </a:lnTo>
                    <a:close/>
                  </a:path>
                  <a:path w="290829" h="1506854">
                    <a:moveTo>
                      <a:pt x="290309" y="998296"/>
                    </a:moveTo>
                    <a:lnTo>
                      <a:pt x="272173" y="998296"/>
                    </a:lnTo>
                    <a:lnTo>
                      <a:pt x="272173" y="1007351"/>
                    </a:lnTo>
                    <a:lnTo>
                      <a:pt x="290309" y="1007351"/>
                    </a:lnTo>
                    <a:lnTo>
                      <a:pt x="290309" y="998296"/>
                    </a:lnTo>
                    <a:close/>
                  </a:path>
                  <a:path w="290829" h="1506854">
                    <a:moveTo>
                      <a:pt x="290309" y="499148"/>
                    </a:moveTo>
                    <a:lnTo>
                      <a:pt x="272173" y="499148"/>
                    </a:lnTo>
                    <a:lnTo>
                      <a:pt x="272173" y="508203"/>
                    </a:lnTo>
                    <a:lnTo>
                      <a:pt x="290309" y="508203"/>
                    </a:lnTo>
                    <a:lnTo>
                      <a:pt x="290309" y="499148"/>
                    </a:lnTo>
                    <a:close/>
                  </a:path>
                  <a:path w="290829" h="1506854">
                    <a:moveTo>
                      <a:pt x="290309" y="0"/>
                    </a:moveTo>
                    <a:lnTo>
                      <a:pt x="272173" y="0"/>
                    </a:lnTo>
                    <a:lnTo>
                      <a:pt x="272173" y="9042"/>
                    </a:lnTo>
                    <a:lnTo>
                      <a:pt x="290309" y="9042"/>
                    </a:lnTo>
                    <a:lnTo>
                      <a:pt x="290309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5767168" y="1901431"/>
                <a:ext cx="662940" cy="2305685"/>
              </a:xfrm>
              <a:custGeom>
                <a:avLst/>
                <a:gdLst/>
                <a:ahLst/>
                <a:cxnLst/>
                <a:rect l="l" t="t" r="r" b="b"/>
                <a:pathLst>
                  <a:path w="662939" h="2305685">
                    <a:moveTo>
                      <a:pt x="662622" y="0"/>
                    </a:moveTo>
                    <a:lnTo>
                      <a:pt x="0" y="0"/>
                    </a:lnTo>
                    <a:lnTo>
                      <a:pt x="0" y="2305382"/>
                    </a:lnTo>
                    <a:lnTo>
                      <a:pt x="662622" y="2305382"/>
                    </a:lnTo>
                    <a:lnTo>
                      <a:pt x="662622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7446658" y="2400604"/>
                <a:ext cx="127635" cy="1506855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1506854">
                    <a:moveTo>
                      <a:pt x="18122" y="1497444"/>
                    </a:moveTo>
                    <a:lnTo>
                      <a:pt x="0" y="1497444"/>
                    </a:lnTo>
                    <a:lnTo>
                      <a:pt x="0" y="1506499"/>
                    </a:lnTo>
                    <a:lnTo>
                      <a:pt x="18122" y="1506499"/>
                    </a:lnTo>
                    <a:lnTo>
                      <a:pt x="18122" y="1497444"/>
                    </a:lnTo>
                    <a:close/>
                  </a:path>
                  <a:path w="127634" h="1506854">
                    <a:moveTo>
                      <a:pt x="18122" y="998296"/>
                    </a:moveTo>
                    <a:lnTo>
                      <a:pt x="0" y="998296"/>
                    </a:lnTo>
                    <a:lnTo>
                      <a:pt x="0" y="1007351"/>
                    </a:lnTo>
                    <a:lnTo>
                      <a:pt x="18122" y="1007351"/>
                    </a:lnTo>
                    <a:lnTo>
                      <a:pt x="18122" y="998296"/>
                    </a:lnTo>
                    <a:close/>
                  </a:path>
                  <a:path w="127634" h="1506854">
                    <a:moveTo>
                      <a:pt x="18122" y="499148"/>
                    </a:moveTo>
                    <a:lnTo>
                      <a:pt x="0" y="499148"/>
                    </a:lnTo>
                    <a:lnTo>
                      <a:pt x="0" y="508203"/>
                    </a:lnTo>
                    <a:lnTo>
                      <a:pt x="18122" y="508203"/>
                    </a:lnTo>
                    <a:lnTo>
                      <a:pt x="18122" y="499148"/>
                    </a:lnTo>
                    <a:close/>
                  </a:path>
                  <a:path w="127634" h="1506854">
                    <a:moveTo>
                      <a:pt x="18122" y="0"/>
                    </a:moveTo>
                    <a:lnTo>
                      <a:pt x="0" y="0"/>
                    </a:lnTo>
                    <a:lnTo>
                      <a:pt x="0" y="9042"/>
                    </a:lnTo>
                    <a:lnTo>
                      <a:pt x="18122" y="9042"/>
                    </a:lnTo>
                    <a:lnTo>
                      <a:pt x="18122" y="0"/>
                    </a:lnTo>
                    <a:close/>
                  </a:path>
                  <a:path w="127634" h="1506854">
                    <a:moveTo>
                      <a:pt x="72517" y="1497444"/>
                    </a:moveTo>
                    <a:lnTo>
                      <a:pt x="54381" y="1497444"/>
                    </a:lnTo>
                    <a:lnTo>
                      <a:pt x="54381" y="1506499"/>
                    </a:lnTo>
                    <a:lnTo>
                      <a:pt x="72517" y="1506499"/>
                    </a:lnTo>
                    <a:lnTo>
                      <a:pt x="72517" y="1497444"/>
                    </a:lnTo>
                    <a:close/>
                  </a:path>
                  <a:path w="127634" h="1506854">
                    <a:moveTo>
                      <a:pt x="72517" y="998296"/>
                    </a:moveTo>
                    <a:lnTo>
                      <a:pt x="54381" y="998296"/>
                    </a:lnTo>
                    <a:lnTo>
                      <a:pt x="54381" y="1007351"/>
                    </a:lnTo>
                    <a:lnTo>
                      <a:pt x="72517" y="1007351"/>
                    </a:lnTo>
                    <a:lnTo>
                      <a:pt x="72517" y="998296"/>
                    </a:lnTo>
                    <a:close/>
                  </a:path>
                  <a:path w="127634" h="1506854">
                    <a:moveTo>
                      <a:pt x="72517" y="499148"/>
                    </a:moveTo>
                    <a:lnTo>
                      <a:pt x="54381" y="499148"/>
                    </a:lnTo>
                    <a:lnTo>
                      <a:pt x="54381" y="508203"/>
                    </a:lnTo>
                    <a:lnTo>
                      <a:pt x="72517" y="508203"/>
                    </a:lnTo>
                    <a:lnTo>
                      <a:pt x="72517" y="499148"/>
                    </a:lnTo>
                    <a:close/>
                  </a:path>
                  <a:path w="127634" h="1506854">
                    <a:moveTo>
                      <a:pt x="72517" y="0"/>
                    </a:moveTo>
                    <a:lnTo>
                      <a:pt x="54381" y="0"/>
                    </a:lnTo>
                    <a:lnTo>
                      <a:pt x="54381" y="9042"/>
                    </a:lnTo>
                    <a:lnTo>
                      <a:pt x="72517" y="9042"/>
                    </a:lnTo>
                    <a:lnTo>
                      <a:pt x="72517" y="0"/>
                    </a:lnTo>
                    <a:close/>
                  </a:path>
                  <a:path w="127634" h="1506854">
                    <a:moveTo>
                      <a:pt x="127139" y="1497444"/>
                    </a:moveTo>
                    <a:lnTo>
                      <a:pt x="109016" y="1497444"/>
                    </a:lnTo>
                    <a:lnTo>
                      <a:pt x="109016" y="1506499"/>
                    </a:lnTo>
                    <a:lnTo>
                      <a:pt x="127139" y="1506499"/>
                    </a:lnTo>
                    <a:lnTo>
                      <a:pt x="127139" y="1497444"/>
                    </a:lnTo>
                    <a:close/>
                  </a:path>
                  <a:path w="127634" h="1506854">
                    <a:moveTo>
                      <a:pt x="127139" y="998296"/>
                    </a:moveTo>
                    <a:lnTo>
                      <a:pt x="109016" y="998296"/>
                    </a:lnTo>
                    <a:lnTo>
                      <a:pt x="109016" y="1007351"/>
                    </a:lnTo>
                    <a:lnTo>
                      <a:pt x="127139" y="1007351"/>
                    </a:lnTo>
                    <a:lnTo>
                      <a:pt x="127139" y="998296"/>
                    </a:lnTo>
                    <a:close/>
                  </a:path>
                  <a:path w="127634" h="1506854">
                    <a:moveTo>
                      <a:pt x="127139" y="499148"/>
                    </a:moveTo>
                    <a:lnTo>
                      <a:pt x="109016" y="499148"/>
                    </a:lnTo>
                    <a:lnTo>
                      <a:pt x="109016" y="508203"/>
                    </a:lnTo>
                    <a:lnTo>
                      <a:pt x="127139" y="508203"/>
                    </a:lnTo>
                    <a:lnTo>
                      <a:pt x="127139" y="499148"/>
                    </a:lnTo>
                    <a:close/>
                  </a:path>
                  <a:path w="127634" h="1506854">
                    <a:moveTo>
                      <a:pt x="127139" y="0"/>
                    </a:moveTo>
                    <a:lnTo>
                      <a:pt x="109016" y="0"/>
                    </a:lnTo>
                    <a:lnTo>
                      <a:pt x="109016" y="9042"/>
                    </a:lnTo>
                    <a:lnTo>
                      <a:pt x="127139" y="9042"/>
                    </a:lnTo>
                    <a:lnTo>
                      <a:pt x="127139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6756781" y="1901492"/>
                <a:ext cx="671830" cy="2369185"/>
              </a:xfrm>
              <a:custGeom>
                <a:avLst/>
                <a:gdLst/>
                <a:ahLst/>
                <a:cxnLst/>
                <a:rect l="l" t="t" r="r" b="b"/>
                <a:pathLst>
                  <a:path w="671829" h="2369185">
                    <a:moveTo>
                      <a:pt x="671687" y="0"/>
                    </a:moveTo>
                    <a:lnTo>
                      <a:pt x="0" y="0"/>
                    </a:lnTo>
                    <a:lnTo>
                      <a:pt x="0" y="2368998"/>
                    </a:lnTo>
                    <a:lnTo>
                      <a:pt x="671687" y="2368998"/>
                    </a:lnTo>
                    <a:lnTo>
                      <a:pt x="671687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1569108" y="1878508"/>
                <a:ext cx="6027420" cy="3023235"/>
              </a:xfrm>
              <a:custGeom>
                <a:avLst/>
                <a:gdLst/>
                <a:ahLst/>
                <a:cxnLst/>
                <a:rect l="l" t="t" r="r" b="b"/>
                <a:pathLst>
                  <a:path w="6027420" h="3023235">
                    <a:moveTo>
                      <a:pt x="54689" y="27522"/>
                    </a:moveTo>
                    <a:lnTo>
                      <a:pt x="54689" y="3013655"/>
                    </a:lnTo>
                  </a:path>
                  <a:path w="6027420" h="3023235">
                    <a:moveTo>
                      <a:pt x="0" y="3022709"/>
                    </a:moveTo>
                    <a:lnTo>
                      <a:pt x="45625" y="3022709"/>
                    </a:lnTo>
                  </a:path>
                  <a:path w="6027420" h="3023235">
                    <a:moveTo>
                      <a:pt x="0" y="2523559"/>
                    </a:moveTo>
                    <a:lnTo>
                      <a:pt x="45625" y="2523559"/>
                    </a:lnTo>
                  </a:path>
                  <a:path w="6027420" h="3023235">
                    <a:moveTo>
                      <a:pt x="0" y="2024120"/>
                    </a:moveTo>
                    <a:lnTo>
                      <a:pt x="45625" y="2024120"/>
                    </a:lnTo>
                  </a:path>
                  <a:path w="6027420" h="3023235">
                    <a:moveTo>
                      <a:pt x="0" y="1524971"/>
                    </a:moveTo>
                    <a:lnTo>
                      <a:pt x="45625" y="1524971"/>
                    </a:lnTo>
                  </a:path>
                  <a:path w="6027420" h="3023235">
                    <a:moveTo>
                      <a:pt x="0" y="1025821"/>
                    </a:moveTo>
                    <a:lnTo>
                      <a:pt x="45625" y="1025821"/>
                    </a:lnTo>
                  </a:path>
                  <a:path w="6027420" h="3023235">
                    <a:moveTo>
                      <a:pt x="0" y="526672"/>
                    </a:moveTo>
                    <a:lnTo>
                      <a:pt x="45625" y="526672"/>
                    </a:lnTo>
                  </a:path>
                  <a:path w="6027420" h="3023235">
                    <a:moveTo>
                      <a:pt x="0" y="27522"/>
                    </a:moveTo>
                    <a:lnTo>
                      <a:pt x="45625" y="27522"/>
                    </a:lnTo>
                  </a:path>
                  <a:path w="6027420" h="3023235">
                    <a:moveTo>
                      <a:pt x="54689" y="27522"/>
                    </a:moveTo>
                    <a:lnTo>
                      <a:pt x="6018353" y="27522"/>
                    </a:lnTo>
                  </a:path>
                  <a:path w="6027420" h="3023235">
                    <a:moveTo>
                      <a:pt x="54689" y="27522"/>
                    </a:moveTo>
                    <a:lnTo>
                      <a:pt x="54689" y="0"/>
                    </a:lnTo>
                  </a:path>
                  <a:path w="6027420" h="3023235">
                    <a:moveTo>
                      <a:pt x="1053004" y="27522"/>
                    </a:moveTo>
                    <a:lnTo>
                      <a:pt x="1053004" y="0"/>
                    </a:lnTo>
                  </a:path>
                  <a:path w="6027420" h="3023235">
                    <a:moveTo>
                      <a:pt x="2042617" y="27522"/>
                    </a:moveTo>
                    <a:lnTo>
                      <a:pt x="2042617" y="0"/>
                    </a:lnTo>
                  </a:path>
                  <a:path w="6027420" h="3023235">
                    <a:moveTo>
                      <a:pt x="3040812" y="27522"/>
                    </a:moveTo>
                    <a:lnTo>
                      <a:pt x="3040812" y="0"/>
                    </a:lnTo>
                  </a:path>
                  <a:path w="6027420" h="3023235">
                    <a:moveTo>
                      <a:pt x="4039489" y="27522"/>
                    </a:moveTo>
                    <a:lnTo>
                      <a:pt x="4039489" y="0"/>
                    </a:lnTo>
                  </a:path>
                  <a:path w="6027420" h="3023235">
                    <a:moveTo>
                      <a:pt x="5028740" y="27522"/>
                    </a:moveTo>
                    <a:lnTo>
                      <a:pt x="5028740" y="0"/>
                    </a:lnTo>
                  </a:path>
                  <a:path w="6027420" h="3023235">
                    <a:moveTo>
                      <a:pt x="6027418" y="27522"/>
                    </a:moveTo>
                    <a:lnTo>
                      <a:pt x="6027418" y="0"/>
                    </a:lnTo>
                  </a:path>
                </a:pathLst>
              </a:custGeom>
              <a:ln w="905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1" name="object 21"/>
            <p:cNvSpPr txBox="1"/>
            <p:nvPr/>
          </p:nvSpPr>
          <p:spPr>
            <a:xfrm>
              <a:off x="4410187" y="4275596"/>
              <a:ext cx="443865" cy="23211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4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46.8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407421" y="4266543"/>
              <a:ext cx="443865" cy="23211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4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46.6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396672" y="4248436"/>
              <a:ext cx="443865" cy="23211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4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46.1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8395228" y="4312112"/>
              <a:ext cx="443865" cy="23211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4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47.5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3375613" y="4121385"/>
              <a:ext cx="541655" cy="29781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spcBef>
                  <a:spcPts val="135"/>
                </a:spcBef>
              </a:pPr>
              <a:r>
                <a:rPr sz="1750" b="1" kern="0" spc="-20" dirty="0">
                  <a:solidFill>
                    <a:srgbClr val="0081C5"/>
                  </a:solidFill>
                  <a:latin typeface="Arial"/>
                  <a:cs typeface="Arial"/>
                </a:rPr>
                <a:t>-43.2</a:t>
              </a:r>
              <a:endParaRPr sz="1750" kern="0" dirty="0">
                <a:solidFill>
                  <a:srgbClr val="0081C5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363541" y="4166954"/>
              <a:ext cx="541655" cy="297815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spcBef>
                  <a:spcPts val="135"/>
                </a:spcBef>
              </a:pPr>
              <a:r>
                <a:rPr sz="1750" b="1" kern="0" spc="-20" dirty="0">
                  <a:solidFill>
                    <a:srgbClr val="0081C5"/>
                  </a:solidFill>
                  <a:latin typeface="Arial"/>
                  <a:cs typeface="Arial"/>
                </a:rPr>
                <a:t>-44.2</a:t>
              </a:r>
              <a:endParaRPr sz="1750" kern="0" dirty="0">
                <a:solidFill>
                  <a:srgbClr val="0081C5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712991" y="4756638"/>
              <a:ext cx="304165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5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60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712991" y="4257488"/>
              <a:ext cx="304165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5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712991" y="2260540"/>
              <a:ext cx="304165" cy="17902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5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>
                <a:spcBef>
                  <a:spcPts val="5"/>
                </a:spcBef>
              </a:pPr>
              <a:endParaRPr sz="18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/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5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>
                <a:spcBef>
                  <a:spcPts val="5"/>
                </a:spcBef>
              </a:pPr>
              <a:endParaRPr sz="18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/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5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endParaRPr sz="18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12700"/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5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40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2885519" y="1761391"/>
              <a:ext cx="132080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5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15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202433" y="1477265"/>
              <a:ext cx="725805" cy="3765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spcBef>
                  <a:spcPts val="100"/>
                </a:spcBef>
              </a:pPr>
              <a:r>
                <a:rPr sz="12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Diabetic</a:t>
              </a:r>
              <a:r>
                <a:rPr sz="1200" kern="0" spc="-15" baseline="24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1200" kern="0" baseline="24305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22860" algn="ctr"/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(n</a:t>
              </a: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62)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8041385" y="1322832"/>
              <a:ext cx="1215390" cy="5308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spcBef>
                  <a:spcPts val="100"/>
                </a:spcBef>
              </a:pPr>
              <a:r>
                <a:rPr sz="12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Severe</a:t>
              </a: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HTN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algn="ctr">
                <a:lnSpc>
                  <a:spcPts val="1330"/>
                </a:lnSpc>
              </a:pPr>
              <a:r>
                <a:rPr sz="12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≥</a:t>
              </a:r>
              <a:r>
                <a:rPr sz="12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180/95</a:t>
              </a:r>
              <a:r>
                <a:rPr sz="12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mmHg</a:t>
              </a:r>
              <a:r>
                <a:rPr sz="1200" kern="0" spc="-15" baseline="24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1200" kern="0" baseline="24305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R="54610" algn="ctr">
                <a:lnSpc>
                  <a:spcPts val="1210"/>
                </a:lnSpc>
              </a:pP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(n</a:t>
              </a: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379)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091432" y="1322832"/>
              <a:ext cx="1031240" cy="5308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30480" indent="252729">
                <a:spcBef>
                  <a:spcPts val="100"/>
                </a:spcBef>
              </a:pP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Obese </a:t>
              </a:r>
              <a:r>
                <a:rPr sz="12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BMI</a:t>
              </a:r>
              <a:r>
                <a:rPr sz="1200" kern="0" spc="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≥30kg/m</a:t>
              </a:r>
              <a:r>
                <a:rPr sz="1200" kern="0" spc="-15" baseline="24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1200" kern="0" baseline="24305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218440">
                <a:lnSpc>
                  <a:spcPts val="1100"/>
                </a:lnSpc>
              </a:pP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(n</a:t>
              </a: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175)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180076" y="1322833"/>
              <a:ext cx="918210" cy="531495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38100" marR="30480" indent="-635" algn="ctr">
                <a:lnSpc>
                  <a:spcPct val="92200"/>
                </a:lnSpc>
                <a:spcBef>
                  <a:spcPts val="210"/>
                </a:spcBef>
              </a:pPr>
              <a:r>
                <a:rPr sz="12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Metabolic syndrome</a:t>
              </a:r>
              <a:r>
                <a:rPr sz="1200" kern="0" spc="-15" baseline="24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*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(n</a:t>
              </a: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36)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272785" y="1322832"/>
              <a:ext cx="636905" cy="5461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010">
                <a:spcBef>
                  <a:spcPts val="100"/>
                </a:spcBef>
              </a:pP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Elderly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76835">
                <a:lnSpc>
                  <a:spcPts val="1390"/>
                </a:lnSpc>
              </a:pPr>
              <a:r>
                <a:rPr sz="12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≥</a:t>
              </a: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65</a:t>
              </a:r>
              <a:r>
                <a:rPr sz="12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y</a:t>
              </a:r>
              <a:r>
                <a:rPr sz="1200" kern="0" spc="-37" baseline="24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1200" kern="0" baseline="24305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8100">
                <a:lnSpc>
                  <a:spcPts val="1270"/>
                </a:lnSpc>
              </a:pP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(n</a:t>
              </a: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100)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7334251" y="1477265"/>
              <a:ext cx="559435" cy="3765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9530">
                <a:spcBef>
                  <a:spcPts val="100"/>
                </a:spcBef>
              </a:pP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Black</a:t>
              </a:r>
              <a:r>
                <a:rPr sz="1200" kern="0" spc="-15" baseline="2430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1200" kern="0" baseline="24305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 marL="38100"/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(n</a:t>
              </a: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30)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183184" y="2147090"/>
              <a:ext cx="422360" cy="2288540"/>
            </a:xfrm>
            <a:prstGeom prst="rect">
              <a:avLst/>
            </a:prstGeom>
          </p:spPr>
          <p:txBody>
            <a:bodyPr vert="vert270" wrap="square" lIns="0" tIns="2540" rIns="0" bIns="0" rtlCol="0">
              <a:spAutoFit/>
            </a:bodyPr>
            <a:lstStyle/>
            <a:p>
              <a:pPr marL="429895" marR="5080" indent="-417830">
                <a:lnSpc>
                  <a:spcPts val="1680"/>
                </a:lnSpc>
                <a:spcBef>
                  <a:spcPts val="20"/>
                </a:spcBef>
              </a:pPr>
              <a:r>
                <a:rPr sz="14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Mean</a:t>
              </a:r>
              <a:r>
                <a:rPr sz="1400" b="1" kern="0" spc="-4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4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SBP</a:t>
              </a:r>
              <a:r>
                <a:rPr sz="14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reductions</a:t>
              </a:r>
              <a:r>
                <a:rPr sz="1400" b="1" kern="0" spc="-4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4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from </a:t>
              </a:r>
              <a:r>
                <a:rPr sz="14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baseline</a:t>
              </a:r>
              <a:r>
                <a:rPr sz="1400" b="1" kern="0" spc="-9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4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(mmHg)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372601" y="2035657"/>
              <a:ext cx="184785" cy="82550"/>
            </a:xfrm>
            <a:custGeom>
              <a:avLst/>
              <a:gdLst/>
              <a:ahLst/>
              <a:cxnLst/>
              <a:rect l="l" t="t" r="r" b="b"/>
              <a:pathLst>
                <a:path w="184784" h="82550">
                  <a:moveTo>
                    <a:pt x="184302" y="0"/>
                  </a:moveTo>
                  <a:lnTo>
                    <a:pt x="0" y="0"/>
                  </a:lnTo>
                  <a:lnTo>
                    <a:pt x="0" y="82194"/>
                  </a:lnTo>
                  <a:lnTo>
                    <a:pt x="184302" y="82194"/>
                  </a:lnTo>
                  <a:lnTo>
                    <a:pt x="184302" y="0"/>
                  </a:lnTo>
                  <a:close/>
                </a:path>
              </a:pathLst>
            </a:custGeom>
            <a:solidFill>
              <a:srgbClr val="00B15A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9579865" y="1971294"/>
              <a:ext cx="60134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T80/A10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89930" y="6399587"/>
            <a:ext cx="56546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800" b="1" kern="0" dirty="0">
                <a:solidFill>
                  <a:srgbClr val="070707"/>
                </a:solidFill>
                <a:latin typeface="Arial"/>
                <a:cs typeface="Arial"/>
              </a:rPr>
              <a:t>1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.</a:t>
            </a:r>
            <a:r>
              <a:rPr sz="800" kern="0" spc="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Neutel</a:t>
            </a:r>
            <a:r>
              <a:rPr sz="800" kern="0" spc="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JM,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Mancia G, Black</a:t>
            </a:r>
            <a:r>
              <a:rPr sz="8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HR,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et al.</a:t>
            </a:r>
            <a:r>
              <a:rPr sz="8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Single-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pill</a:t>
            </a:r>
            <a:r>
              <a:rPr sz="800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combination</a:t>
            </a:r>
            <a:r>
              <a:rPr sz="800" kern="0" spc="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of</a:t>
            </a:r>
            <a:r>
              <a:rPr sz="800" kern="0" spc="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telmisartan/amlodipine</a:t>
            </a:r>
            <a:r>
              <a:rPr sz="800" kern="0" spc="2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in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patients</a:t>
            </a:r>
            <a:r>
              <a:rPr sz="800" kern="0" spc="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with 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severe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hypertension:</a:t>
            </a:r>
            <a:r>
              <a:rPr sz="800" kern="0" spc="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results</a:t>
            </a:r>
            <a:r>
              <a:rPr sz="8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from</a:t>
            </a:r>
            <a:r>
              <a:rPr sz="800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the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TEAMSTA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severe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HTN</a:t>
            </a:r>
            <a:r>
              <a:rPr sz="800" kern="0" spc="-2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70707"/>
                </a:solidFill>
                <a:latin typeface="Arial"/>
                <a:cs typeface="Arial"/>
              </a:rPr>
              <a:t>study.</a:t>
            </a:r>
            <a:r>
              <a:rPr sz="800" kern="0" spc="1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70707"/>
                </a:solidFill>
                <a:latin typeface="Arial"/>
                <a:cs typeface="Arial"/>
              </a:rPr>
              <a:t>J</a:t>
            </a:r>
            <a:r>
              <a:rPr sz="800" i="1" kern="0" spc="-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70707"/>
                </a:solidFill>
                <a:latin typeface="Arial"/>
                <a:cs typeface="Arial"/>
              </a:rPr>
              <a:t>Clin</a:t>
            </a:r>
            <a:r>
              <a:rPr sz="800" i="1" kern="0" spc="-2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70707"/>
                </a:solidFill>
                <a:latin typeface="Arial"/>
                <a:cs typeface="Arial"/>
              </a:rPr>
              <a:t>Hypertens (Greenwich).</a:t>
            </a:r>
            <a:r>
              <a:rPr sz="800" i="1" kern="0" spc="-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70707"/>
                </a:solidFill>
                <a:latin typeface="Arial"/>
                <a:cs typeface="Arial"/>
              </a:rPr>
              <a:t>2012;14(4):206-</a:t>
            </a:r>
            <a:r>
              <a:rPr sz="800" kern="0" spc="-20" dirty="0">
                <a:solidFill>
                  <a:srgbClr val="070707"/>
                </a:solidFill>
                <a:latin typeface="Arial"/>
                <a:cs typeface="Arial"/>
              </a:rPr>
              <a:t>215.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3434" y="3050525"/>
            <a:ext cx="3007223" cy="1238159"/>
          </a:xfrm>
          <a:prstGeom prst="rect">
            <a:avLst/>
          </a:prstGeom>
          <a:ln w="19050">
            <a:noFill/>
          </a:ln>
        </p:spPr>
        <p:txBody>
          <a:bodyPr vert="horz" wrap="square" lIns="0" tIns="37465" rIns="0" bIns="0" rtlCol="0">
            <a:spAutoFit/>
          </a:bodyPr>
          <a:lstStyle/>
          <a:p>
            <a:pPr marL="490220">
              <a:spcBef>
                <a:spcPts val="295"/>
              </a:spcBef>
            </a:pPr>
            <a:r>
              <a:rPr kern="0" spc="-25" dirty="0">
                <a:solidFill>
                  <a:srgbClr val="006FC0"/>
                </a:solidFill>
                <a:latin typeface="Arial"/>
                <a:cs typeface="Arial"/>
              </a:rPr>
              <a:t>TWYNSTA</a:t>
            </a:r>
            <a:r>
              <a:rPr kern="0" spc="-11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006FC0"/>
                </a:solidFill>
                <a:latin typeface="Arial"/>
                <a:cs typeface="Arial"/>
              </a:rPr>
              <a:t>reduce BP</a:t>
            </a:r>
            <a:r>
              <a:rPr kern="0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006FC0"/>
                </a:solidFill>
                <a:latin typeface="Arial"/>
                <a:cs typeface="Arial"/>
              </a:rPr>
              <a:t>more</a:t>
            </a:r>
            <a:r>
              <a:rPr kern="0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006FC0"/>
                </a:solidFill>
                <a:latin typeface="Arial"/>
                <a:cs typeface="Arial"/>
              </a:rPr>
              <a:t>than</a:t>
            </a:r>
            <a:r>
              <a:rPr kern="0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kern="0" spc="-10" dirty="0">
                <a:solidFill>
                  <a:srgbClr val="FF0000"/>
                </a:solidFill>
                <a:latin typeface="Arial"/>
                <a:cs typeface="Arial"/>
              </a:rPr>
              <a:t>40mmHg</a:t>
            </a:r>
            <a:r>
              <a:rPr sz="2400" kern="0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kern="0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006FC0"/>
                </a:solidFill>
                <a:latin typeface="Arial"/>
                <a:cs typeface="Arial"/>
              </a:rPr>
              <a:t>all type risk</a:t>
            </a:r>
            <a:r>
              <a:rPr kern="0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kern="0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rgbClr val="006FC0"/>
                </a:solidFill>
                <a:latin typeface="Arial"/>
                <a:cs typeface="Arial"/>
              </a:rPr>
              <a:t>hypertension.</a:t>
            </a:r>
            <a:r>
              <a:rPr kern="0" spc="-15" baseline="25462" dirty="0">
                <a:solidFill>
                  <a:srgbClr val="006FC0"/>
                </a:solidFill>
                <a:latin typeface="Arial"/>
                <a:cs typeface="Arial"/>
              </a:rPr>
              <a:t>1</a:t>
            </a:r>
            <a:endParaRPr kern="0" baseline="25462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44F98B44-0EC0-5FA4-8F28-11E8C73C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AB9BEC1-ECE6-F3F3-A2A6-0D9BE77974C9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E40C409-7B32-DB5A-FEE3-335FDD666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29E0E9-78DC-4B20-4D46-A31E95DEABAB}"/>
              </a:ext>
            </a:extLst>
          </p:cNvPr>
          <p:cNvSpPr txBox="1"/>
          <p:nvPr/>
        </p:nvSpPr>
        <p:spPr>
          <a:xfrm>
            <a:off x="482258" y="5974103"/>
            <a:ext cx="2350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BP: blood pressure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3172" y="1375508"/>
            <a:ext cx="1039582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Mean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systolic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BP</a:t>
            </a:r>
            <a:r>
              <a:rPr sz="16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reductions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after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8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weeks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6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treatment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6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kern="0" spc="-10" dirty="0">
                <a:solidFill>
                  <a:srgbClr val="1781BF"/>
                </a:solidFill>
                <a:latin typeface="Arial"/>
                <a:cs typeface="Arial"/>
              </a:rPr>
              <a:t>TWYNSTA®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80/10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spc="-25" dirty="0">
                <a:solidFill>
                  <a:srgbClr val="0E3713"/>
                </a:solidFill>
                <a:latin typeface="Arial"/>
                <a:cs typeface="Arial"/>
              </a:rPr>
              <a:t>mg</a:t>
            </a: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9941" y="1918971"/>
            <a:ext cx="8140384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0955" y="6286246"/>
            <a:ext cx="660009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800" b="1" kern="0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.</a:t>
            </a:r>
            <a:r>
              <a:rPr sz="8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Suárez</a:t>
            </a:r>
            <a:r>
              <a:rPr sz="800" kern="0" spc="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C.</a:t>
            </a:r>
            <a:r>
              <a:rPr sz="8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Single-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pill</a:t>
            </a:r>
            <a:r>
              <a:rPr sz="8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telmisartan</a:t>
            </a:r>
            <a:r>
              <a:rPr sz="8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and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amlodipine:</a:t>
            </a:r>
            <a:r>
              <a:rPr sz="8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a rational</a:t>
            </a:r>
            <a:r>
              <a:rPr sz="8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combination</a:t>
            </a:r>
            <a:r>
              <a:rPr sz="8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for</a:t>
            </a:r>
            <a:r>
              <a:rPr sz="8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the</a:t>
            </a:r>
            <a:r>
              <a:rPr sz="800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treatment</a:t>
            </a:r>
            <a:r>
              <a:rPr sz="800" kern="0" spc="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of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hypertension. </a:t>
            </a:r>
            <a:r>
              <a:rPr sz="800" i="1" kern="0" dirty="0">
                <a:solidFill>
                  <a:srgbClr val="0E3713"/>
                </a:solidFill>
                <a:latin typeface="Arial"/>
                <a:cs typeface="Arial"/>
              </a:rPr>
              <a:t>Drugs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.</a:t>
            </a:r>
            <a:r>
              <a:rPr sz="800" kern="0" spc="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E3713"/>
                </a:solidFill>
                <a:latin typeface="Arial"/>
                <a:cs typeface="Arial"/>
              </a:rPr>
              <a:t>2011;71(17):2295-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2305.</a:t>
            </a:r>
            <a:r>
              <a:rPr sz="800" kern="0" spc="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E3713"/>
                </a:solidFill>
                <a:latin typeface="Arial"/>
                <a:cs typeface="Arial"/>
              </a:rPr>
              <a:t>2.</a:t>
            </a:r>
            <a:r>
              <a:rPr sz="800" kern="0" spc="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Neutel</a:t>
            </a:r>
            <a:r>
              <a:rPr sz="8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JM,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Mancia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8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Black HR,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8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8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Single-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pill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combination</a:t>
            </a:r>
            <a:r>
              <a:rPr sz="8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8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telmisartan/amlodipine</a:t>
            </a:r>
            <a:r>
              <a:rPr sz="8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 patients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severe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hypertension: results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from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TEAMSTA</a:t>
            </a:r>
            <a:r>
              <a:rPr sz="8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severe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HTN</a:t>
            </a:r>
            <a:r>
              <a:rPr sz="800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study.</a:t>
            </a:r>
            <a:r>
              <a:rPr sz="8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800" i="1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Clin</a:t>
            </a:r>
            <a:r>
              <a:rPr sz="800" i="1" kern="0" spc="-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Hypertens</a:t>
            </a:r>
            <a:r>
              <a:rPr sz="800" i="1" kern="0" spc="-10" dirty="0">
                <a:solidFill>
                  <a:srgbClr val="080808"/>
                </a:solidFill>
                <a:latin typeface="Arial"/>
                <a:cs typeface="Arial"/>
              </a:rPr>
              <a:t> (Greenwich).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/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2012;14(4):206-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215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64742" y="169300"/>
            <a:ext cx="8775812" cy="921791"/>
          </a:xfrm>
          <a:prstGeom prst="rect">
            <a:avLst/>
          </a:prstGeom>
        </p:spPr>
        <p:txBody>
          <a:bodyPr vert="horz" wrap="square" lIns="0" tIns="303276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000" b="0" dirty="0"/>
              <a:t>Powerful</a:t>
            </a:r>
            <a:r>
              <a:rPr sz="2000" b="0" spc="-40" dirty="0"/>
              <a:t> </a:t>
            </a:r>
            <a:r>
              <a:rPr sz="2000" b="0" dirty="0"/>
              <a:t>of</a:t>
            </a:r>
            <a:r>
              <a:rPr sz="2000" b="0" spc="-15" dirty="0"/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TWYNSTA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1781B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®</a:t>
            </a:r>
            <a:r>
              <a:rPr lang="en-US" sz="1600" b="0" kern="1200" dirty="0">
                <a:solidFill>
                  <a:srgbClr val="1781BF"/>
                </a:solidFill>
                <a:latin typeface="Calibri"/>
                <a:ea typeface="+mn-ea"/>
                <a:cs typeface="+mn-cs"/>
              </a:rPr>
              <a:t> (telmisartan + amlodipine) </a:t>
            </a:r>
            <a:r>
              <a:rPr sz="2000" b="0" dirty="0"/>
              <a:t>in</a:t>
            </a:r>
            <a:r>
              <a:rPr sz="2000" b="0" spc="-20" dirty="0"/>
              <a:t> </a:t>
            </a:r>
            <a:r>
              <a:rPr sz="2000" b="0" dirty="0"/>
              <a:t>BP</a:t>
            </a:r>
            <a:r>
              <a:rPr sz="2000" b="0" spc="-80" dirty="0"/>
              <a:t> </a:t>
            </a:r>
            <a:r>
              <a:rPr sz="2000" b="0" dirty="0"/>
              <a:t>reductions</a:t>
            </a:r>
            <a:r>
              <a:rPr sz="2000" b="0" spc="-20" dirty="0"/>
              <a:t> </a:t>
            </a:r>
            <a:r>
              <a:rPr sz="2000" b="0" dirty="0"/>
              <a:t>needed</a:t>
            </a:r>
            <a:r>
              <a:rPr sz="2000" b="0" spc="-10" dirty="0"/>
              <a:t> </a:t>
            </a:r>
            <a:r>
              <a:rPr sz="2000" b="0" spc="-25" dirty="0"/>
              <a:t>to </a:t>
            </a:r>
            <a:r>
              <a:rPr sz="2000" b="0" dirty="0"/>
              <a:t>get hypertensive</a:t>
            </a:r>
            <a:r>
              <a:rPr sz="2000" b="0" spc="20" dirty="0"/>
              <a:t> </a:t>
            </a:r>
            <a:r>
              <a:rPr sz="2000" b="0" dirty="0"/>
              <a:t>patients</a:t>
            </a:r>
            <a:r>
              <a:rPr sz="2000" b="0" spc="5" dirty="0"/>
              <a:t> </a:t>
            </a:r>
            <a:r>
              <a:rPr sz="2000" b="0" dirty="0"/>
              <a:t>to</a:t>
            </a:r>
            <a:r>
              <a:rPr sz="2000" b="0" spc="5" dirty="0"/>
              <a:t> </a:t>
            </a:r>
            <a:r>
              <a:rPr sz="2000" b="0" spc="-20" dirty="0"/>
              <a:t>GOAL</a:t>
            </a:r>
            <a:endParaRPr sz="2000" b="0" dirty="0"/>
          </a:p>
        </p:txBody>
      </p:sp>
      <p:sp>
        <p:nvSpPr>
          <p:cNvPr id="8" name="object 8"/>
          <p:cNvSpPr txBox="1"/>
          <p:nvPr/>
        </p:nvSpPr>
        <p:spPr>
          <a:xfrm>
            <a:off x="9184132" y="5703062"/>
            <a:ext cx="10039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kern="0" dirty="0">
                <a:solidFill>
                  <a:srgbClr val="0E3713"/>
                </a:solidFill>
                <a:latin typeface="Arial"/>
                <a:cs typeface="Arial"/>
              </a:rPr>
              <a:t>Adapted</a:t>
            </a:r>
            <a:r>
              <a:rPr sz="9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0E3713"/>
                </a:solidFill>
                <a:latin typeface="Arial"/>
                <a:cs typeface="Arial"/>
              </a:rPr>
              <a:t>from</a:t>
            </a:r>
            <a:r>
              <a:rPr sz="9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rgbClr val="0E3713"/>
                </a:solidFill>
                <a:latin typeface="Arial"/>
                <a:cs typeface="Arial"/>
              </a:rPr>
              <a:t>ref.</a:t>
            </a:r>
            <a:r>
              <a:rPr sz="9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900" kern="0" spc="-50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49577" y="2139962"/>
            <a:ext cx="998219" cy="217804"/>
          </a:xfrm>
          <a:custGeom>
            <a:avLst/>
            <a:gdLst/>
            <a:ahLst/>
            <a:cxnLst/>
            <a:rect l="l" t="t" r="r" b="b"/>
            <a:pathLst>
              <a:path w="998220" h="217805">
                <a:moveTo>
                  <a:pt x="998004" y="0"/>
                </a:moveTo>
                <a:lnTo>
                  <a:pt x="0" y="0"/>
                </a:lnTo>
                <a:lnTo>
                  <a:pt x="0" y="217576"/>
                </a:lnTo>
                <a:lnTo>
                  <a:pt x="998004" y="217576"/>
                </a:lnTo>
                <a:lnTo>
                  <a:pt x="998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0C74155-5F04-2378-9E4C-B8C87350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CF23DF-AB4B-B886-93FA-3A41C5352ECE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11506-5AA5-1AB5-B96C-E5C421949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98F95-6DA4-EB2A-D35F-025EC502DC93}"/>
              </a:ext>
            </a:extLst>
          </p:cNvPr>
          <p:cNvSpPr txBox="1"/>
          <p:nvPr/>
        </p:nvSpPr>
        <p:spPr>
          <a:xfrm>
            <a:off x="482258" y="5974103"/>
            <a:ext cx="2350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BP: blood pressure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464583" y="2796768"/>
            <a:ext cx="3130863" cy="1244700"/>
          </a:xfrm>
          <a:prstGeom prst="rect">
            <a:avLst/>
          </a:prstGeom>
        </p:spPr>
        <p:txBody>
          <a:bodyPr vert="horz" wrap="square" lIns="0" tIns="135382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lang="en-US" sz="2000" b="0" dirty="0">
                <a:solidFill>
                  <a:srgbClr val="112946"/>
                </a:solidFill>
              </a:rPr>
              <a:t>Blood pressure r</a:t>
            </a:r>
            <a:r>
              <a:rPr sz="2000" b="0" dirty="0">
                <a:solidFill>
                  <a:srgbClr val="112946"/>
                </a:solidFill>
              </a:rPr>
              <a:t>esponse</a:t>
            </a:r>
            <a:r>
              <a:rPr sz="2000" b="0" spc="15" dirty="0">
                <a:solidFill>
                  <a:srgbClr val="112946"/>
                </a:solidFill>
              </a:rPr>
              <a:t> </a:t>
            </a:r>
            <a:r>
              <a:rPr lang="en-US" sz="2000" b="0" spc="15" dirty="0">
                <a:solidFill>
                  <a:srgbClr val="112946"/>
                </a:solidFill>
              </a:rPr>
              <a:t>in</a:t>
            </a:r>
            <a:r>
              <a:rPr sz="2000" b="0" dirty="0">
                <a:solidFill>
                  <a:srgbClr val="112946"/>
                </a:solidFill>
              </a:rPr>
              <a:t> up</a:t>
            </a:r>
            <a:r>
              <a:rPr sz="2000" b="0" spc="-10" dirty="0">
                <a:solidFill>
                  <a:srgbClr val="112946"/>
                </a:solidFill>
              </a:rPr>
              <a:t> </a:t>
            </a:r>
            <a:r>
              <a:rPr sz="2000" b="0" dirty="0">
                <a:solidFill>
                  <a:srgbClr val="112946"/>
                </a:solidFill>
              </a:rPr>
              <a:t>to </a:t>
            </a:r>
            <a:r>
              <a:rPr b="0" dirty="0">
                <a:solidFill>
                  <a:srgbClr val="0081C5"/>
                </a:solidFill>
              </a:rPr>
              <a:t>99.7% </a:t>
            </a:r>
            <a:br>
              <a:rPr lang="en-US" sz="2400" b="0" dirty="0">
                <a:solidFill>
                  <a:srgbClr val="0081C5"/>
                </a:solidFill>
              </a:rPr>
            </a:br>
            <a:r>
              <a:rPr sz="1800" b="0" dirty="0">
                <a:solidFill>
                  <a:srgbClr val="112946"/>
                </a:solidFill>
              </a:rPr>
              <a:t>of</a:t>
            </a:r>
            <a:r>
              <a:rPr sz="1800" b="0" spc="15" dirty="0">
                <a:solidFill>
                  <a:srgbClr val="112946"/>
                </a:solidFill>
              </a:rPr>
              <a:t> </a:t>
            </a:r>
            <a:r>
              <a:rPr sz="1800" b="0" spc="-10" dirty="0">
                <a:solidFill>
                  <a:srgbClr val="112946"/>
                </a:solidFill>
              </a:rPr>
              <a:t>Patients</a:t>
            </a:r>
            <a:r>
              <a:rPr lang="en-US" sz="1800" b="0" spc="-10" dirty="0">
                <a:solidFill>
                  <a:srgbClr val="112946"/>
                </a:solidFill>
              </a:rPr>
              <a:t> with </a:t>
            </a:r>
            <a:r>
              <a:rPr lang="fr-FR" sz="1800" b="0" spc="-10" dirty="0">
                <a:solidFill>
                  <a:srgbClr val="0081C5"/>
                </a:solidFill>
              </a:rPr>
              <a:t>TWYNSTA</a:t>
            </a:r>
            <a:r>
              <a:rPr lang="en-US" sz="2000" b="0" dirty="0">
                <a:solidFill>
                  <a:srgbClr val="112946"/>
                </a:solidFill>
              </a:rPr>
              <a:t>*</a:t>
            </a:r>
            <a:r>
              <a:rPr sz="2000" b="0" spc="-15" baseline="25525" dirty="0">
                <a:solidFill>
                  <a:srgbClr val="112946"/>
                </a:solidFill>
              </a:rPr>
              <a:t>1</a:t>
            </a:r>
            <a:endParaRPr sz="2400" b="0" baseline="25525" dirty="0">
              <a:solidFill>
                <a:srgbClr val="112946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04275" y="2207675"/>
            <a:ext cx="2713990" cy="2876550"/>
            <a:chOff x="3101044" y="2157445"/>
            <a:chExt cx="2713990" cy="2876550"/>
          </a:xfrm>
        </p:grpSpPr>
        <p:sp>
          <p:nvSpPr>
            <p:cNvPr id="4" name="object 4"/>
            <p:cNvSpPr/>
            <p:nvPr/>
          </p:nvSpPr>
          <p:spPr>
            <a:xfrm>
              <a:off x="3101044" y="2157445"/>
              <a:ext cx="2713990" cy="2876550"/>
            </a:xfrm>
            <a:custGeom>
              <a:avLst/>
              <a:gdLst/>
              <a:ahLst/>
              <a:cxnLst/>
              <a:rect l="l" t="t" r="r" b="b"/>
              <a:pathLst>
                <a:path w="2713990" h="2876550">
                  <a:moveTo>
                    <a:pt x="1352737" y="0"/>
                  </a:moveTo>
                  <a:lnTo>
                    <a:pt x="1306086" y="827"/>
                  </a:lnTo>
                  <a:lnTo>
                    <a:pt x="1259841" y="3293"/>
                  </a:lnTo>
                  <a:lnTo>
                    <a:pt x="1214026" y="7370"/>
                  </a:lnTo>
                  <a:lnTo>
                    <a:pt x="1168667" y="13033"/>
                  </a:lnTo>
                  <a:lnTo>
                    <a:pt x="1123788" y="20255"/>
                  </a:lnTo>
                  <a:lnTo>
                    <a:pt x="1079413" y="29011"/>
                  </a:lnTo>
                  <a:lnTo>
                    <a:pt x="1035569" y="39273"/>
                  </a:lnTo>
                  <a:lnTo>
                    <a:pt x="992280" y="51015"/>
                  </a:lnTo>
                  <a:lnTo>
                    <a:pt x="949569" y="64212"/>
                  </a:lnTo>
                  <a:lnTo>
                    <a:pt x="907463" y="78837"/>
                  </a:lnTo>
                  <a:lnTo>
                    <a:pt x="865986" y="94864"/>
                  </a:lnTo>
                  <a:lnTo>
                    <a:pt x="825162" y="112267"/>
                  </a:lnTo>
                  <a:lnTo>
                    <a:pt x="785017" y="131019"/>
                  </a:lnTo>
                  <a:lnTo>
                    <a:pt x="745576" y="151094"/>
                  </a:lnTo>
                  <a:lnTo>
                    <a:pt x="706862" y="172466"/>
                  </a:lnTo>
                  <a:lnTo>
                    <a:pt x="668901" y="195109"/>
                  </a:lnTo>
                  <a:lnTo>
                    <a:pt x="631718" y="218996"/>
                  </a:lnTo>
                  <a:lnTo>
                    <a:pt x="595338" y="244102"/>
                  </a:lnTo>
                  <a:lnTo>
                    <a:pt x="559784" y="270399"/>
                  </a:lnTo>
                  <a:lnTo>
                    <a:pt x="525083" y="297863"/>
                  </a:lnTo>
                  <a:lnTo>
                    <a:pt x="491258" y="326466"/>
                  </a:lnTo>
                  <a:lnTo>
                    <a:pt x="458335" y="356182"/>
                  </a:lnTo>
                  <a:lnTo>
                    <a:pt x="426339" y="386985"/>
                  </a:lnTo>
                  <a:lnTo>
                    <a:pt x="395293" y="418850"/>
                  </a:lnTo>
                  <a:lnTo>
                    <a:pt x="365224" y="451748"/>
                  </a:lnTo>
                  <a:lnTo>
                    <a:pt x="336155" y="485656"/>
                  </a:lnTo>
                  <a:lnTo>
                    <a:pt x="308112" y="520545"/>
                  </a:lnTo>
                  <a:lnTo>
                    <a:pt x="281119" y="556390"/>
                  </a:lnTo>
                  <a:lnTo>
                    <a:pt x="255201" y="593165"/>
                  </a:lnTo>
                  <a:lnTo>
                    <a:pt x="230383" y="630844"/>
                  </a:lnTo>
                  <a:lnTo>
                    <a:pt x="206690" y="669399"/>
                  </a:lnTo>
                  <a:lnTo>
                    <a:pt x="184146" y="708806"/>
                  </a:lnTo>
                  <a:lnTo>
                    <a:pt x="162777" y="749038"/>
                  </a:lnTo>
                  <a:lnTo>
                    <a:pt x="142606" y="790068"/>
                  </a:lnTo>
                  <a:lnTo>
                    <a:pt x="123660" y="831870"/>
                  </a:lnTo>
                  <a:lnTo>
                    <a:pt x="105962" y="874418"/>
                  </a:lnTo>
                  <a:lnTo>
                    <a:pt x="89537" y="917687"/>
                  </a:lnTo>
                  <a:lnTo>
                    <a:pt x="74411" y="961648"/>
                  </a:lnTo>
                  <a:lnTo>
                    <a:pt x="60607" y="1006278"/>
                  </a:lnTo>
                  <a:lnTo>
                    <a:pt x="48151" y="1051548"/>
                  </a:lnTo>
                  <a:lnTo>
                    <a:pt x="37068" y="1097433"/>
                  </a:lnTo>
                  <a:lnTo>
                    <a:pt x="27382" y="1143907"/>
                  </a:lnTo>
                  <a:lnTo>
                    <a:pt x="19119" y="1190944"/>
                  </a:lnTo>
                  <a:lnTo>
                    <a:pt x="12302" y="1238516"/>
                  </a:lnTo>
                  <a:lnTo>
                    <a:pt x="6957" y="1286599"/>
                  </a:lnTo>
                  <a:lnTo>
                    <a:pt x="3108" y="1335165"/>
                  </a:lnTo>
                  <a:lnTo>
                    <a:pt x="781" y="1384189"/>
                  </a:lnTo>
                  <a:lnTo>
                    <a:pt x="0" y="1433644"/>
                  </a:lnTo>
                  <a:lnTo>
                    <a:pt x="781" y="1483116"/>
                  </a:lnTo>
                  <a:lnTo>
                    <a:pt x="3108" y="1532179"/>
                  </a:lnTo>
                  <a:lnTo>
                    <a:pt x="6957" y="1580805"/>
                  </a:lnTo>
                  <a:lnTo>
                    <a:pt x="12302" y="1628967"/>
                  </a:lnTo>
                  <a:lnTo>
                    <a:pt x="19119" y="1676639"/>
                  </a:lnTo>
                  <a:lnTo>
                    <a:pt x="27382" y="1723792"/>
                  </a:lnTo>
                  <a:lnTo>
                    <a:pt x="37068" y="1770399"/>
                  </a:lnTo>
                  <a:lnTo>
                    <a:pt x="48151" y="1816434"/>
                  </a:lnTo>
                  <a:lnTo>
                    <a:pt x="60607" y="1861870"/>
                  </a:lnTo>
                  <a:lnTo>
                    <a:pt x="74411" y="1906678"/>
                  </a:lnTo>
                  <a:lnTo>
                    <a:pt x="89537" y="1950833"/>
                  </a:lnTo>
                  <a:lnTo>
                    <a:pt x="105962" y="1994305"/>
                  </a:lnTo>
                  <a:lnTo>
                    <a:pt x="123660" y="2037070"/>
                  </a:lnTo>
                  <a:lnTo>
                    <a:pt x="142606" y="2079099"/>
                  </a:lnTo>
                  <a:lnTo>
                    <a:pt x="162777" y="2120365"/>
                  </a:lnTo>
                  <a:lnTo>
                    <a:pt x="184146" y="2160840"/>
                  </a:lnTo>
                  <a:lnTo>
                    <a:pt x="206690" y="2200499"/>
                  </a:lnTo>
                  <a:lnTo>
                    <a:pt x="230383" y="2239313"/>
                  </a:lnTo>
                  <a:lnTo>
                    <a:pt x="255201" y="2277256"/>
                  </a:lnTo>
                  <a:lnTo>
                    <a:pt x="281119" y="2314299"/>
                  </a:lnTo>
                  <a:lnTo>
                    <a:pt x="308112" y="2350417"/>
                  </a:lnTo>
                  <a:lnTo>
                    <a:pt x="336155" y="2385581"/>
                  </a:lnTo>
                  <a:lnTo>
                    <a:pt x="365224" y="2419766"/>
                  </a:lnTo>
                  <a:lnTo>
                    <a:pt x="395293" y="2452942"/>
                  </a:lnTo>
                  <a:lnTo>
                    <a:pt x="426339" y="2485084"/>
                  </a:lnTo>
                  <a:lnTo>
                    <a:pt x="458335" y="2516164"/>
                  </a:lnTo>
                  <a:lnTo>
                    <a:pt x="491258" y="2546155"/>
                  </a:lnTo>
                  <a:lnTo>
                    <a:pt x="525083" y="2575029"/>
                  </a:lnTo>
                  <a:lnTo>
                    <a:pt x="559784" y="2602760"/>
                  </a:lnTo>
                  <a:lnTo>
                    <a:pt x="595338" y="2629320"/>
                  </a:lnTo>
                  <a:lnTo>
                    <a:pt x="631718" y="2654683"/>
                  </a:lnTo>
                  <a:lnTo>
                    <a:pt x="668901" y="2678820"/>
                  </a:lnTo>
                  <a:lnTo>
                    <a:pt x="706862" y="2701705"/>
                  </a:lnTo>
                  <a:lnTo>
                    <a:pt x="745576" y="2723311"/>
                  </a:lnTo>
                  <a:lnTo>
                    <a:pt x="785017" y="2743610"/>
                  </a:lnTo>
                  <a:lnTo>
                    <a:pt x="825162" y="2762576"/>
                  </a:lnTo>
                  <a:lnTo>
                    <a:pt x="865986" y="2780180"/>
                  </a:lnTo>
                  <a:lnTo>
                    <a:pt x="907463" y="2796396"/>
                  </a:lnTo>
                  <a:lnTo>
                    <a:pt x="949569" y="2811197"/>
                  </a:lnTo>
                  <a:lnTo>
                    <a:pt x="992280" y="2824555"/>
                  </a:lnTo>
                  <a:lnTo>
                    <a:pt x="1035569" y="2836443"/>
                  </a:lnTo>
                  <a:lnTo>
                    <a:pt x="1079413" y="2846835"/>
                  </a:lnTo>
                  <a:lnTo>
                    <a:pt x="1123788" y="2855702"/>
                  </a:lnTo>
                  <a:lnTo>
                    <a:pt x="1168667" y="2863019"/>
                  </a:lnTo>
                  <a:lnTo>
                    <a:pt x="1214026" y="2868756"/>
                  </a:lnTo>
                  <a:lnTo>
                    <a:pt x="1259841" y="2872888"/>
                  </a:lnTo>
                  <a:lnTo>
                    <a:pt x="1306086" y="2875387"/>
                  </a:lnTo>
                  <a:lnTo>
                    <a:pt x="1352737" y="2876226"/>
                  </a:lnTo>
                  <a:lnTo>
                    <a:pt x="1399398" y="2875387"/>
                  </a:lnTo>
                  <a:lnTo>
                    <a:pt x="1445674" y="2872888"/>
                  </a:lnTo>
                  <a:lnTo>
                    <a:pt x="1491537" y="2868756"/>
                  </a:lnTo>
                  <a:lnTo>
                    <a:pt x="1536963" y="2863019"/>
                  </a:lnTo>
                  <a:lnTo>
                    <a:pt x="1581926" y="2855702"/>
                  </a:lnTo>
                  <a:lnTo>
                    <a:pt x="1626401" y="2846835"/>
                  </a:lnTo>
                  <a:lnTo>
                    <a:pt x="1670361" y="2836443"/>
                  </a:lnTo>
                  <a:lnTo>
                    <a:pt x="1713781" y="2824555"/>
                  </a:lnTo>
                  <a:lnTo>
                    <a:pt x="1756635" y="2811197"/>
                  </a:lnTo>
                  <a:lnTo>
                    <a:pt x="1798898" y="2796396"/>
                  </a:lnTo>
                  <a:lnTo>
                    <a:pt x="1840545" y="2780180"/>
                  </a:lnTo>
                  <a:lnTo>
                    <a:pt x="1881548" y="2762576"/>
                  </a:lnTo>
                  <a:lnTo>
                    <a:pt x="1921884" y="2743610"/>
                  </a:lnTo>
                  <a:lnTo>
                    <a:pt x="1961525" y="2723311"/>
                  </a:lnTo>
                  <a:lnTo>
                    <a:pt x="2000447" y="2701705"/>
                  </a:lnTo>
                  <a:lnTo>
                    <a:pt x="2038624" y="2678820"/>
                  </a:lnTo>
                  <a:lnTo>
                    <a:pt x="2076031" y="2654683"/>
                  </a:lnTo>
                  <a:lnTo>
                    <a:pt x="2112640" y="2629320"/>
                  </a:lnTo>
                  <a:lnTo>
                    <a:pt x="2148428" y="2602760"/>
                  </a:lnTo>
                  <a:lnTo>
                    <a:pt x="2183368" y="2575029"/>
                  </a:lnTo>
                  <a:lnTo>
                    <a:pt x="2217434" y="2546155"/>
                  </a:lnTo>
                  <a:lnTo>
                    <a:pt x="2250602" y="2516164"/>
                  </a:lnTo>
                  <a:lnTo>
                    <a:pt x="2282845" y="2485084"/>
                  </a:lnTo>
                  <a:lnTo>
                    <a:pt x="2314137" y="2452942"/>
                  </a:lnTo>
                  <a:lnTo>
                    <a:pt x="2344454" y="2419766"/>
                  </a:lnTo>
                  <a:lnTo>
                    <a:pt x="2373769" y="2385581"/>
                  </a:lnTo>
                  <a:lnTo>
                    <a:pt x="2402057" y="2350417"/>
                  </a:lnTo>
                  <a:lnTo>
                    <a:pt x="2429292" y="2314299"/>
                  </a:lnTo>
                  <a:lnTo>
                    <a:pt x="2455448" y="2277256"/>
                  </a:lnTo>
                  <a:lnTo>
                    <a:pt x="2480500" y="2239313"/>
                  </a:lnTo>
                  <a:lnTo>
                    <a:pt x="2504422" y="2200499"/>
                  </a:lnTo>
                  <a:lnTo>
                    <a:pt x="2527189" y="2160840"/>
                  </a:lnTo>
                  <a:lnTo>
                    <a:pt x="2548775" y="2120365"/>
                  </a:lnTo>
                  <a:lnTo>
                    <a:pt x="2569154" y="2079099"/>
                  </a:lnTo>
                  <a:lnTo>
                    <a:pt x="2588300" y="2037070"/>
                  </a:lnTo>
                  <a:lnTo>
                    <a:pt x="2606189" y="1994305"/>
                  </a:lnTo>
                  <a:lnTo>
                    <a:pt x="2622794" y="1950833"/>
                  </a:lnTo>
                  <a:lnTo>
                    <a:pt x="2638089" y="1906678"/>
                  </a:lnTo>
                  <a:lnTo>
                    <a:pt x="2652050" y="1861870"/>
                  </a:lnTo>
                  <a:lnTo>
                    <a:pt x="2664649" y="1816434"/>
                  </a:lnTo>
                  <a:lnTo>
                    <a:pt x="2675863" y="1770399"/>
                  </a:lnTo>
                  <a:lnTo>
                    <a:pt x="2685664" y="1723792"/>
                  </a:lnTo>
                  <a:lnTo>
                    <a:pt x="2694028" y="1676639"/>
                  </a:lnTo>
                  <a:lnTo>
                    <a:pt x="2700929" y="1628967"/>
                  </a:lnTo>
                  <a:lnTo>
                    <a:pt x="2706341" y="1580805"/>
                  </a:lnTo>
                  <a:lnTo>
                    <a:pt x="2710239" y="1532179"/>
                  </a:lnTo>
                  <a:lnTo>
                    <a:pt x="2712596" y="1483116"/>
                  </a:lnTo>
                  <a:lnTo>
                    <a:pt x="2713387" y="1433644"/>
                  </a:lnTo>
                  <a:lnTo>
                    <a:pt x="2712531" y="1384009"/>
                  </a:lnTo>
                  <a:lnTo>
                    <a:pt x="2709980" y="1334577"/>
                  </a:lnTo>
                  <a:lnTo>
                    <a:pt x="2705759" y="1285386"/>
                  </a:lnTo>
                  <a:lnTo>
                    <a:pt x="2699893" y="1236478"/>
                  </a:lnTo>
                  <a:lnTo>
                    <a:pt x="2692406" y="1187892"/>
                  </a:lnTo>
                  <a:lnTo>
                    <a:pt x="2683324" y="1139668"/>
                  </a:lnTo>
                  <a:lnTo>
                    <a:pt x="2672671" y="1091847"/>
                  </a:lnTo>
                  <a:lnTo>
                    <a:pt x="2660473" y="1044469"/>
                  </a:lnTo>
                  <a:lnTo>
                    <a:pt x="2646754" y="997572"/>
                  </a:lnTo>
                  <a:lnTo>
                    <a:pt x="2631540" y="951199"/>
                  </a:lnTo>
                  <a:lnTo>
                    <a:pt x="2614855" y="905388"/>
                  </a:lnTo>
                  <a:lnTo>
                    <a:pt x="2596724" y="860180"/>
                  </a:lnTo>
                  <a:lnTo>
                    <a:pt x="2577172" y="815615"/>
                  </a:lnTo>
                  <a:lnTo>
                    <a:pt x="2556224" y="771732"/>
                  </a:lnTo>
                  <a:lnTo>
                    <a:pt x="2533905" y="728572"/>
                  </a:lnTo>
                  <a:lnTo>
                    <a:pt x="2510240" y="686175"/>
                  </a:lnTo>
                  <a:lnTo>
                    <a:pt x="2485254" y="644582"/>
                  </a:lnTo>
                  <a:lnTo>
                    <a:pt x="2458972" y="603831"/>
                  </a:lnTo>
                  <a:lnTo>
                    <a:pt x="2431418" y="563963"/>
                  </a:lnTo>
                  <a:lnTo>
                    <a:pt x="2402618" y="525019"/>
                  </a:lnTo>
                  <a:lnTo>
                    <a:pt x="2372597" y="487037"/>
                  </a:lnTo>
                  <a:lnTo>
                    <a:pt x="2341379" y="450059"/>
                  </a:lnTo>
                  <a:lnTo>
                    <a:pt x="2308990" y="414124"/>
                  </a:lnTo>
                  <a:lnTo>
                    <a:pt x="2275454" y="379273"/>
                  </a:lnTo>
                  <a:lnTo>
                    <a:pt x="2240796" y="345545"/>
                  </a:lnTo>
                  <a:lnTo>
                    <a:pt x="1352737" y="1433644"/>
                  </a:lnTo>
                  <a:lnTo>
                    <a:pt x="2224537" y="327969"/>
                  </a:lnTo>
                  <a:lnTo>
                    <a:pt x="2185412" y="294783"/>
                  </a:lnTo>
                  <a:lnTo>
                    <a:pt x="2145255" y="263321"/>
                  </a:lnTo>
                  <a:lnTo>
                    <a:pt x="2104116" y="233592"/>
                  </a:lnTo>
                  <a:lnTo>
                    <a:pt x="2062044" y="205603"/>
                  </a:lnTo>
                  <a:lnTo>
                    <a:pt x="2019090" y="179363"/>
                  </a:lnTo>
                  <a:lnTo>
                    <a:pt x="1975302" y="154878"/>
                  </a:lnTo>
                  <a:lnTo>
                    <a:pt x="1930730" y="132157"/>
                  </a:lnTo>
                  <a:lnTo>
                    <a:pt x="1885424" y="111209"/>
                  </a:lnTo>
                  <a:lnTo>
                    <a:pt x="1839433" y="92040"/>
                  </a:lnTo>
                  <a:lnTo>
                    <a:pt x="1792806" y="74660"/>
                  </a:lnTo>
                  <a:lnTo>
                    <a:pt x="1745594" y="59075"/>
                  </a:lnTo>
                  <a:lnTo>
                    <a:pt x="1697845" y="45294"/>
                  </a:lnTo>
                  <a:lnTo>
                    <a:pt x="1649609" y="33325"/>
                  </a:lnTo>
                  <a:lnTo>
                    <a:pt x="1600935" y="23175"/>
                  </a:lnTo>
                  <a:lnTo>
                    <a:pt x="1551873" y="14853"/>
                  </a:lnTo>
                  <a:lnTo>
                    <a:pt x="1502473" y="8367"/>
                  </a:lnTo>
                  <a:lnTo>
                    <a:pt x="1452784" y="3723"/>
                  </a:lnTo>
                  <a:lnTo>
                    <a:pt x="1402856" y="932"/>
                  </a:lnTo>
                  <a:lnTo>
                    <a:pt x="1352737" y="0"/>
                  </a:lnTo>
                  <a:close/>
                </a:path>
              </a:pathLst>
            </a:custGeom>
            <a:solidFill>
              <a:srgbClr val="0081C5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453782" y="2485414"/>
              <a:ext cx="888365" cy="1106170"/>
            </a:xfrm>
            <a:custGeom>
              <a:avLst/>
              <a:gdLst/>
              <a:ahLst/>
              <a:cxnLst/>
              <a:rect l="l" t="t" r="r" b="b"/>
              <a:pathLst>
                <a:path w="888364" h="1106170">
                  <a:moveTo>
                    <a:pt x="871800" y="0"/>
                  </a:moveTo>
                  <a:lnTo>
                    <a:pt x="0" y="1105675"/>
                  </a:lnTo>
                  <a:lnTo>
                    <a:pt x="888059" y="17575"/>
                  </a:lnTo>
                  <a:lnTo>
                    <a:pt x="879929" y="8960"/>
                  </a:lnTo>
                  <a:lnTo>
                    <a:pt x="871800" y="8960"/>
                  </a:lnTo>
                  <a:lnTo>
                    <a:pt x="87180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27806" y="3526241"/>
            <a:ext cx="13998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kern="0" spc="-10" dirty="0">
                <a:solidFill>
                  <a:srgbClr val="0081C5"/>
                </a:solidFill>
                <a:latin typeface="Arial"/>
                <a:cs typeface="Arial"/>
              </a:rPr>
              <a:t>99.7%</a:t>
            </a:r>
            <a:endParaRPr sz="3200" kern="0" dirty="0">
              <a:solidFill>
                <a:srgbClr val="0081C5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7668" y="5774509"/>
            <a:ext cx="51612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*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SBP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&lt;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140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mmHg</a:t>
            </a:r>
            <a:r>
              <a:rPr sz="10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or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≥</a:t>
            </a:r>
            <a:r>
              <a:rPr sz="10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10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mmHg</a:t>
            </a:r>
            <a:r>
              <a:rPr sz="10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reduction;</a:t>
            </a:r>
            <a:r>
              <a:rPr sz="1000" kern="0" spc="-6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T80/A10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(n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=</a:t>
            </a:r>
            <a:r>
              <a:rPr sz="10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395)</a:t>
            </a:r>
            <a:r>
              <a:rPr sz="1000" kern="0" spc="-15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000" kern="0" baseline="2469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27806" y="1858583"/>
            <a:ext cx="144780" cy="142875"/>
          </a:xfrm>
          <a:custGeom>
            <a:avLst/>
            <a:gdLst/>
            <a:ahLst/>
            <a:cxnLst/>
            <a:rect l="l" t="t" r="r" b="b"/>
            <a:pathLst>
              <a:path w="144779" h="142875">
                <a:moveTo>
                  <a:pt x="144462" y="0"/>
                </a:moveTo>
                <a:lnTo>
                  <a:pt x="0" y="0"/>
                </a:lnTo>
                <a:lnTo>
                  <a:pt x="0" y="142875"/>
                </a:lnTo>
                <a:lnTo>
                  <a:pt x="144462" y="142875"/>
                </a:lnTo>
                <a:lnTo>
                  <a:pt x="144462" y="0"/>
                </a:lnTo>
                <a:close/>
              </a:path>
            </a:pathLst>
          </a:custGeom>
          <a:solidFill>
            <a:srgbClr val="0081C5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9457" y="2217358"/>
            <a:ext cx="144780" cy="142875"/>
          </a:xfrm>
          <a:custGeom>
            <a:avLst/>
            <a:gdLst/>
            <a:ahLst/>
            <a:cxnLst/>
            <a:rect l="l" t="t" r="r" b="b"/>
            <a:pathLst>
              <a:path w="144779" h="142875">
                <a:moveTo>
                  <a:pt x="144462" y="0"/>
                </a:moveTo>
                <a:lnTo>
                  <a:pt x="0" y="0"/>
                </a:lnTo>
                <a:lnTo>
                  <a:pt x="0" y="142875"/>
                </a:lnTo>
                <a:lnTo>
                  <a:pt x="144462" y="142875"/>
                </a:lnTo>
                <a:lnTo>
                  <a:pt x="14446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29684" y="1703261"/>
            <a:ext cx="1840230" cy="700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30700"/>
              </a:lnSpc>
              <a:spcBef>
                <a:spcPts val="100"/>
              </a:spcBef>
            </a:pPr>
            <a:r>
              <a:rPr kern="0" dirty="0">
                <a:solidFill>
                  <a:sysClr val="windowText" lastClr="000000"/>
                </a:solidFill>
                <a:latin typeface="Arial"/>
                <a:cs typeface="Arial"/>
              </a:rPr>
              <a:t>SBP</a:t>
            </a:r>
            <a:r>
              <a:rPr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response* </a:t>
            </a:r>
            <a:r>
              <a:rPr kern="0" dirty="0">
                <a:solidFill>
                  <a:sysClr val="windowText" lastClr="000000"/>
                </a:solidFill>
                <a:latin typeface="Arial"/>
                <a:cs typeface="Arial"/>
              </a:rPr>
              <a:t>No</a:t>
            </a: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Arial"/>
                <a:cs typeface="Arial"/>
              </a:rPr>
              <a:t>SBP</a:t>
            </a:r>
            <a:r>
              <a:rPr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response</a:t>
            </a:r>
            <a:endParaRPr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7668" y="6359866"/>
            <a:ext cx="56546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800" b="1" kern="0" dirty="0">
                <a:solidFill>
                  <a:srgbClr val="080808"/>
                </a:solidFill>
                <a:latin typeface="Arial"/>
                <a:cs typeface="Arial"/>
              </a:rPr>
              <a:t>1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Neutel</a:t>
            </a:r>
            <a:r>
              <a:rPr sz="8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JM,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Mancia G, Black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HR,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et al.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Single-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pill</a:t>
            </a:r>
            <a:r>
              <a:rPr sz="8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combination</a:t>
            </a:r>
            <a:r>
              <a:rPr sz="8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telmisartan/amlodipine</a:t>
            </a:r>
            <a:r>
              <a:rPr sz="8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8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with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severe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hypertension:</a:t>
            </a:r>
            <a:r>
              <a:rPr sz="8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results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from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TEAMSTA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severe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HTN</a:t>
            </a:r>
            <a:r>
              <a:rPr sz="800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80808"/>
                </a:solidFill>
                <a:latin typeface="Arial"/>
                <a:cs typeface="Arial"/>
              </a:rPr>
              <a:t>study.</a:t>
            </a:r>
            <a:r>
              <a:rPr sz="8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800" i="1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Clin</a:t>
            </a:r>
            <a:r>
              <a:rPr sz="800" i="1" kern="0" spc="-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rgbClr val="080808"/>
                </a:solidFill>
                <a:latin typeface="Arial"/>
                <a:cs typeface="Arial"/>
              </a:rPr>
              <a:t>Hypertens (Greenwich).</a:t>
            </a:r>
            <a:r>
              <a:rPr sz="8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rgbClr val="080808"/>
                </a:solidFill>
                <a:latin typeface="Arial"/>
                <a:cs typeface="Arial"/>
              </a:rPr>
              <a:t>2012;14(4):206-</a:t>
            </a:r>
            <a:r>
              <a:rPr sz="800" kern="0" spc="-20" dirty="0">
                <a:solidFill>
                  <a:srgbClr val="080808"/>
                </a:solidFill>
                <a:latin typeface="Arial"/>
                <a:cs typeface="Arial"/>
              </a:rPr>
              <a:t>215.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B1EE3088-5DBB-F762-BD95-6042A4C6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3910C1-0D40-81A8-0BA8-8D277EF524B6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BED681F-48BB-68F7-D7CD-C2022CBB7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0DC17EA9-4219-DB83-63BA-6E3C51A0F3E7}"/>
              </a:ext>
            </a:extLst>
          </p:cNvPr>
          <p:cNvSpPr txBox="1">
            <a:spLocks/>
          </p:cNvSpPr>
          <p:nvPr/>
        </p:nvSpPr>
        <p:spPr>
          <a:xfrm>
            <a:off x="820971" y="896245"/>
            <a:ext cx="8938326" cy="444481"/>
          </a:xfrm>
          <a:prstGeom prst="rect">
            <a:avLst/>
          </a:prstGeom>
        </p:spPr>
        <p:txBody>
          <a:bodyPr vert="horz" wrap="square" lIns="0" tIns="135382" rIns="0" bIns="0" rtlCol="0">
            <a:spAutoFit/>
          </a:bodyPr>
          <a:lstStyle>
            <a:lvl1pPr>
              <a:defRPr sz="3200" b="1" i="0">
                <a:solidFill>
                  <a:srgbClr val="1B6A24"/>
                </a:solidFill>
                <a:latin typeface="Arial"/>
                <a:ea typeface="+mj-ea"/>
                <a:cs typeface="Arial"/>
              </a:defRPr>
            </a:lvl1pPr>
          </a:lstStyle>
          <a:p>
            <a:pPr marL="38100" marR="30480">
              <a:spcBef>
                <a:spcPts val="100"/>
              </a:spcBef>
            </a:pPr>
            <a:r>
              <a:rPr lang="en-US" sz="2000" dirty="0">
                <a:solidFill>
                  <a:srgbClr val="1781BF"/>
                </a:solidFill>
              </a:rPr>
              <a:t>TWYNSTA</a:t>
            </a:r>
            <a:r>
              <a:rPr lang="en-US" sz="2000" baseline="30000" dirty="0">
                <a:solidFill>
                  <a:srgbClr val="1781BF"/>
                </a:solidFill>
              </a:rPr>
              <a:t>® </a:t>
            </a:r>
            <a:r>
              <a:rPr lang="en-US" sz="2000" b="0" kern="0" spc="-10" dirty="0"/>
              <a:t>(telmisartan</a:t>
            </a:r>
            <a:r>
              <a:rPr lang="en-US" sz="2000" b="0" kern="0" spc="-25" dirty="0"/>
              <a:t> </a:t>
            </a:r>
            <a:r>
              <a:rPr lang="en-US" sz="2000" b="0" kern="0" dirty="0"/>
              <a:t>+</a:t>
            </a:r>
            <a:r>
              <a:rPr lang="en-US" sz="2000" b="0" kern="0" spc="-130" dirty="0"/>
              <a:t> </a:t>
            </a:r>
            <a:r>
              <a:rPr lang="en-US" sz="2000" b="0" kern="0" dirty="0"/>
              <a:t>amlodipine)</a:t>
            </a:r>
            <a:r>
              <a:rPr lang="en-US" sz="2000" b="0" kern="0" spc="-40" dirty="0"/>
              <a:t> </a:t>
            </a:r>
            <a:r>
              <a:rPr lang="en-US" sz="2000" b="0" kern="0" spc="-25" dirty="0"/>
              <a:t>blood pressure </a:t>
            </a:r>
            <a:r>
              <a:rPr lang="en-US" sz="2000" b="0" kern="0" dirty="0"/>
              <a:t>Response</a:t>
            </a:r>
            <a:r>
              <a:rPr lang="en-US" sz="2000" b="0" kern="0" spc="15" dirty="0"/>
              <a:t> </a:t>
            </a:r>
            <a:r>
              <a:rPr lang="en-US" sz="2000" b="0" kern="0" dirty="0"/>
              <a:t>Rates</a:t>
            </a:r>
            <a:r>
              <a:rPr lang="en-US" sz="2000" b="0" kern="0" spc="-15" baseline="25525" dirty="0"/>
              <a:t>1</a:t>
            </a:r>
            <a:endParaRPr lang="en-US" sz="2000" b="0" kern="0" baseline="25525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8A672-BCD8-306F-5BE0-D3B7DE9E2FFD}"/>
              </a:ext>
            </a:extLst>
          </p:cNvPr>
          <p:cNvSpPr txBox="1"/>
          <p:nvPr/>
        </p:nvSpPr>
        <p:spPr>
          <a:xfrm>
            <a:off x="1127668" y="5933287"/>
            <a:ext cx="2350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SBP: Systolic blood pressure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64683" y="207121"/>
            <a:ext cx="9355015" cy="876906"/>
          </a:xfrm>
          <a:prstGeom prst="rect">
            <a:avLst/>
          </a:prstGeom>
        </p:spPr>
        <p:txBody>
          <a:bodyPr vert="horz" wrap="square" lIns="0" tIns="258825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lang="en-US" sz="2000" dirty="0">
                <a:solidFill>
                  <a:srgbClr val="1781BF"/>
                </a:solidFill>
              </a:rPr>
              <a:t>TWYNSTA</a:t>
            </a:r>
            <a:r>
              <a:rPr lang="en-US" sz="2000" baseline="30000" dirty="0">
                <a:solidFill>
                  <a:srgbClr val="1781BF"/>
                </a:solidFill>
              </a:rPr>
              <a:t>® </a:t>
            </a:r>
            <a:r>
              <a:rPr lang="en-US" sz="2000" b="0" spc="-20" dirty="0"/>
              <a:t>(telmisartan</a:t>
            </a:r>
            <a:r>
              <a:rPr lang="en-US" sz="2000" b="0" spc="-40" dirty="0"/>
              <a:t> </a:t>
            </a:r>
            <a:r>
              <a:rPr lang="en-US" sz="2000" b="0" dirty="0"/>
              <a:t>+</a:t>
            </a:r>
            <a:r>
              <a:rPr lang="en-US" sz="2000" b="0" spc="-145" dirty="0"/>
              <a:t> </a:t>
            </a:r>
            <a:r>
              <a:rPr lang="en-US" sz="2000" b="0" dirty="0"/>
              <a:t>amlodipine)</a:t>
            </a:r>
            <a:r>
              <a:rPr sz="2000" b="0" spc="-70" dirty="0"/>
              <a:t> </a:t>
            </a:r>
            <a:r>
              <a:rPr sz="2000" b="0" dirty="0"/>
              <a:t>is</a:t>
            </a:r>
            <a:r>
              <a:rPr sz="2000" b="0" spc="-135" dirty="0"/>
              <a:t> </a:t>
            </a:r>
            <a:r>
              <a:rPr sz="2000" b="0" dirty="0"/>
              <a:t>Associated</a:t>
            </a:r>
            <a:r>
              <a:rPr sz="2000" b="0" spc="-30" dirty="0"/>
              <a:t> </a:t>
            </a:r>
            <a:r>
              <a:rPr sz="2000" b="0" dirty="0"/>
              <a:t>With</a:t>
            </a:r>
            <a:r>
              <a:rPr lang="en-US" sz="2000" b="0" spc="-65" dirty="0"/>
              <a:t> </a:t>
            </a:r>
            <a:r>
              <a:rPr lang="en-US" sz="2000" b="0" spc="-20" dirty="0"/>
              <a:t>Less </a:t>
            </a:r>
            <a:r>
              <a:rPr lang="en-US" sz="2000" b="0" dirty="0"/>
              <a:t>Peripheral</a:t>
            </a:r>
            <a:r>
              <a:rPr lang="en-US" sz="2000" b="0" spc="-75" dirty="0"/>
              <a:t> </a:t>
            </a:r>
            <a:r>
              <a:rPr lang="en-US" sz="2000" b="0" dirty="0"/>
              <a:t>Oedema</a:t>
            </a:r>
            <a:r>
              <a:rPr lang="en-US" sz="2000" b="0" spc="-70" dirty="0"/>
              <a:t> </a:t>
            </a:r>
            <a:r>
              <a:rPr lang="en-US" sz="2000" b="0" dirty="0"/>
              <a:t>Compared</a:t>
            </a:r>
            <a:r>
              <a:rPr lang="en-US" sz="2000" b="0" spc="-70" dirty="0"/>
              <a:t> </a:t>
            </a:r>
            <a:r>
              <a:rPr lang="en-US" sz="2000" b="0" dirty="0"/>
              <a:t>With</a:t>
            </a:r>
            <a:r>
              <a:rPr lang="en-US" sz="2000" b="0" spc="-165" dirty="0"/>
              <a:t> </a:t>
            </a:r>
            <a:r>
              <a:rPr lang="en-US" sz="2000" b="0" dirty="0"/>
              <a:t>Amlodipine</a:t>
            </a:r>
            <a:r>
              <a:rPr lang="en-US" sz="2000" b="0" spc="-85" dirty="0"/>
              <a:t> </a:t>
            </a:r>
            <a:r>
              <a:rPr lang="en-US" sz="2000" b="0" dirty="0"/>
              <a:t>10</a:t>
            </a:r>
            <a:r>
              <a:rPr lang="en-US" sz="2000" b="0" spc="-70" dirty="0"/>
              <a:t> </a:t>
            </a:r>
            <a:r>
              <a:rPr lang="en-US" sz="2000" b="0" spc="-25" dirty="0"/>
              <a:t>mg</a:t>
            </a:r>
            <a:r>
              <a:rPr lang="en-US" sz="2000" b="0" spc="-37" baseline="24305" dirty="0"/>
              <a:t>1</a:t>
            </a:r>
            <a:endParaRPr sz="2000" b="0" baseline="24305" dirty="0"/>
          </a:p>
        </p:txBody>
      </p:sp>
      <p:grpSp>
        <p:nvGrpSpPr>
          <p:cNvPr id="3" name="object 3"/>
          <p:cNvGrpSpPr/>
          <p:nvPr/>
        </p:nvGrpSpPr>
        <p:grpSpPr>
          <a:xfrm>
            <a:off x="3265625" y="2109454"/>
            <a:ext cx="6379845" cy="3170555"/>
            <a:chOff x="1741624" y="2109453"/>
            <a:chExt cx="6379845" cy="3170555"/>
          </a:xfrm>
        </p:grpSpPr>
        <p:sp>
          <p:nvSpPr>
            <p:cNvPr id="4" name="object 4"/>
            <p:cNvSpPr/>
            <p:nvPr/>
          </p:nvSpPr>
          <p:spPr>
            <a:xfrm>
              <a:off x="1785289" y="3672966"/>
              <a:ext cx="4678045" cy="786130"/>
            </a:xfrm>
            <a:custGeom>
              <a:avLst/>
              <a:gdLst/>
              <a:ahLst/>
              <a:cxnLst/>
              <a:rect l="l" t="t" r="r" b="b"/>
              <a:pathLst>
                <a:path w="4678045" h="786129">
                  <a:moveTo>
                    <a:pt x="17424" y="777265"/>
                  </a:moveTo>
                  <a:lnTo>
                    <a:pt x="0" y="777265"/>
                  </a:lnTo>
                  <a:lnTo>
                    <a:pt x="0" y="785876"/>
                  </a:lnTo>
                  <a:lnTo>
                    <a:pt x="17424" y="785876"/>
                  </a:lnTo>
                  <a:lnTo>
                    <a:pt x="17424" y="777265"/>
                  </a:lnTo>
                  <a:close/>
                </a:path>
                <a:path w="4678045" h="786129">
                  <a:moveTo>
                    <a:pt x="17424" y="0"/>
                  </a:moveTo>
                  <a:lnTo>
                    <a:pt x="0" y="0"/>
                  </a:lnTo>
                  <a:lnTo>
                    <a:pt x="0" y="8610"/>
                  </a:lnTo>
                  <a:lnTo>
                    <a:pt x="17424" y="8610"/>
                  </a:lnTo>
                  <a:lnTo>
                    <a:pt x="17424" y="0"/>
                  </a:lnTo>
                  <a:close/>
                </a:path>
                <a:path w="4678045" h="786129">
                  <a:moveTo>
                    <a:pt x="69723" y="777265"/>
                  </a:moveTo>
                  <a:lnTo>
                    <a:pt x="52285" y="777265"/>
                  </a:lnTo>
                  <a:lnTo>
                    <a:pt x="52285" y="785876"/>
                  </a:lnTo>
                  <a:lnTo>
                    <a:pt x="69723" y="785876"/>
                  </a:lnTo>
                  <a:lnTo>
                    <a:pt x="69723" y="777265"/>
                  </a:lnTo>
                  <a:close/>
                </a:path>
                <a:path w="4678045" h="786129">
                  <a:moveTo>
                    <a:pt x="69723" y="0"/>
                  </a:moveTo>
                  <a:lnTo>
                    <a:pt x="52285" y="0"/>
                  </a:lnTo>
                  <a:lnTo>
                    <a:pt x="52285" y="8610"/>
                  </a:lnTo>
                  <a:lnTo>
                    <a:pt x="69723" y="8610"/>
                  </a:lnTo>
                  <a:lnTo>
                    <a:pt x="69723" y="0"/>
                  </a:lnTo>
                  <a:close/>
                </a:path>
                <a:path w="4678045" h="786129">
                  <a:moveTo>
                    <a:pt x="122021" y="777265"/>
                  </a:moveTo>
                  <a:lnTo>
                    <a:pt x="104584" y="777265"/>
                  </a:lnTo>
                  <a:lnTo>
                    <a:pt x="104584" y="785876"/>
                  </a:lnTo>
                  <a:lnTo>
                    <a:pt x="122021" y="785876"/>
                  </a:lnTo>
                  <a:lnTo>
                    <a:pt x="122021" y="777265"/>
                  </a:lnTo>
                  <a:close/>
                </a:path>
                <a:path w="4678045" h="786129">
                  <a:moveTo>
                    <a:pt x="122021" y="0"/>
                  </a:moveTo>
                  <a:lnTo>
                    <a:pt x="104584" y="0"/>
                  </a:lnTo>
                  <a:lnTo>
                    <a:pt x="104584" y="8610"/>
                  </a:lnTo>
                  <a:lnTo>
                    <a:pt x="122021" y="8610"/>
                  </a:lnTo>
                  <a:lnTo>
                    <a:pt x="122021" y="0"/>
                  </a:lnTo>
                  <a:close/>
                </a:path>
                <a:path w="4678045" h="786129">
                  <a:moveTo>
                    <a:pt x="174599" y="777265"/>
                  </a:moveTo>
                  <a:lnTo>
                    <a:pt x="157175" y="777265"/>
                  </a:lnTo>
                  <a:lnTo>
                    <a:pt x="157175" y="785876"/>
                  </a:lnTo>
                  <a:lnTo>
                    <a:pt x="174599" y="785876"/>
                  </a:lnTo>
                  <a:lnTo>
                    <a:pt x="174599" y="777265"/>
                  </a:lnTo>
                  <a:close/>
                </a:path>
                <a:path w="4678045" h="786129">
                  <a:moveTo>
                    <a:pt x="174599" y="0"/>
                  </a:moveTo>
                  <a:lnTo>
                    <a:pt x="157175" y="0"/>
                  </a:lnTo>
                  <a:lnTo>
                    <a:pt x="157175" y="8610"/>
                  </a:lnTo>
                  <a:lnTo>
                    <a:pt x="174599" y="8610"/>
                  </a:lnTo>
                  <a:lnTo>
                    <a:pt x="174599" y="0"/>
                  </a:lnTo>
                  <a:close/>
                </a:path>
                <a:path w="4678045" h="786129">
                  <a:moveTo>
                    <a:pt x="226898" y="777265"/>
                  </a:moveTo>
                  <a:lnTo>
                    <a:pt x="209473" y="777265"/>
                  </a:lnTo>
                  <a:lnTo>
                    <a:pt x="209473" y="785876"/>
                  </a:lnTo>
                  <a:lnTo>
                    <a:pt x="226898" y="785876"/>
                  </a:lnTo>
                  <a:lnTo>
                    <a:pt x="226898" y="777265"/>
                  </a:lnTo>
                  <a:close/>
                </a:path>
                <a:path w="4678045" h="786129">
                  <a:moveTo>
                    <a:pt x="279196" y="777265"/>
                  </a:moveTo>
                  <a:lnTo>
                    <a:pt x="261759" y="777265"/>
                  </a:lnTo>
                  <a:lnTo>
                    <a:pt x="261759" y="785876"/>
                  </a:lnTo>
                  <a:lnTo>
                    <a:pt x="279196" y="785876"/>
                  </a:lnTo>
                  <a:lnTo>
                    <a:pt x="279196" y="777265"/>
                  </a:lnTo>
                  <a:close/>
                </a:path>
                <a:path w="4678045" h="786129">
                  <a:moveTo>
                    <a:pt x="331495" y="777265"/>
                  </a:moveTo>
                  <a:lnTo>
                    <a:pt x="314058" y="777265"/>
                  </a:lnTo>
                  <a:lnTo>
                    <a:pt x="314058" y="785876"/>
                  </a:lnTo>
                  <a:lnTo>
                    <a:pt x="331495" y="785876"/>
                  </a:lnTo>
                  <a:lnTo>
                    <a:pt x="331495" y="777265"/>
                  </a:lnTo>
                  <a:close/>
                </a:path>
                <a:path w="4678045" h="786129">
                  <a:moveTo>
                    <a:pt x="384073" y="777265"/>
                  </a:moveTo>
                  <a:lnTo>
                    <a:pt x="366356" y="777265"/>
                  </a:lnTo>
                  <a:lnTo>
                    <a:pt x="366356" y="785876"/>
                  </a:lnTo>
                  <a:lnTo>
                    <a:pt x="384073" y="785876"/>
                  </a:lnTo>
                  <a:lnTo>
                    <a:pt x="384073" y="777265"/>
                  </a:lnTo>
                  <a:close/>
                </a:path>
                <a:path w="4678045" h="786129">
                  <a:moveTo>
                    <a:pt x="436372" y="777265"/>
                  </a:moveTo>
                  <a:lnTo>
                    <a:pt x="418934" y="777265"/>
                  </a:lnTo>
                  <a:lnTo>
                    <a:pt x="418934" y="785876"/>
                  </a:lnTo>
                  <a:lnTo>
                    <a:pt x="436372" y="785876"/>
                  </a:lnTo>
                  <a:lnTo>
                    <a:pt x="436372" y="777265"/>
                  </a:lnTo>
                  <a:close/>
                </a:path>
                <a:path w="4678045" h="786129">
                  <a:moveTo>
                    <a:pt x="1692973" y="777265"/>
                  </a:moveTo>
                  <a:lnTo>
                    <a:pt x="1675549" y="777265"/>
                  </a:lnTo>
                  <a:lnTo>
                    <a:pt x="1675549" y="785876"/>
                  </a:lnTo>
                  <a:lnTo>
                    <a:pt x="1692973" y="785876"/>
                  </a:lnTo>
                  <a:lnTo>
                    <a:pt x="1692973" y="777265"/>
                  </a:lnTo>
                  <a:close/>
                </a:path>
                <a:path w="4678045" h="786129">
                  <a:moveTo>
                    <a:pt x="1745564" y="777265"/>
                  </a:moveTo>
                  <a:lnTo>
                    <a:pt x="1727835" y="777265"/>
                  </a:lnTo>
                  <a:lnTo>
                    <a:pt x="1727835" y="785876"/>
                  </a:lnTo>
                  <a:lnTo>
                    <a:pt x="1745564" y="785876"/>
                  </a:lnTo>
                  <a:lnTo>
                    <a:pt x="1745564" y="777265"/>
                  </a:lnTo>
                  <a:close/>
                </a:path>
                <a:path w="4678045" h="786129">
                  <a:moveTo>
                    <a:pt x="1797799" y="777265"/>
                  </a:moveTo>
                  <a:lnTo>
                    <a:pt x="1780362" y="777265"/>
                  </a:lnTo>
                  <a:lnTo>
                    <a:pt x="1780362" y="785876"/>
                  </a:lnTo>
                  <a:lnTo>
                    <a:pt x="1797799" y="785876"/>
                  </a:lnTo>
                  <a:lnTo>
                    <a:pt x="1797799" y="777265"/>
                  </a:lnTo>
                  <a:close/>
                </a:path>
                <a:path w="4678045" h="786129">
                  <a:moveTo>
                    <a:pt x="1850097" y="777265"/>
                  </a:moveTo>
                  <a:lnTo>
                    <a:pt x="1832660" y="777265"/>
                  </a:lnTo>
                  <a:lnTo>
                    <a:pt x="1832660" y="785876"/>
                  </a:lnTo>
                  <a:lnTo>
                    <a:pt x="1850097" y="785876"/>
                  </a:lnTo>
                  <a:lnTo>
                    <a:pt x="1850097" y="777265"/>
                  </a:lnTo>
                  <a:close/>
                </a:path>
                <a:path w="4678045" h="786129">
                  <a:moveTo>
                    <a:pt x="1902396" y="777265"/>
                  </a:moveTo>
                  <a:lnTo>
                    <a:pt x="1884959" y="777265"/>
                  </a:lnTo>
                  <a:lnTo>
                    <a:pt x="1884959" y="785876"/>
                  </a:lnTo>
                  <a:lnTo>
                    <a:pt x="1902396" y="785876"/>
                  </a:lnTo>
                  <a:lnTo>
                    <a:pt x="1902396" y="777265"/>
                  </a:lnTo>
                  <a:close/>
                </a:path>
                <a:path w="4678045" h="786129">
                  <a:moveTo>
                    <a:pt x="1954682" y="777265"/>
                  </a:moveTo>
                  <a:lnTo>
                    <a:pt x="1937258" y="777265"/>
                  </a:lnTo>
                  <a:lnTo>
                    <a:pt x="1937258" y="785876"/>
                  </a:lnTo>
                  <a:lnTo>
                    <a:pt x="1954682" y="785876"/>
                  </a:lnTo>
                  <a:lnTo>
                    <a:pt x="1954682" y="777265"/>
                  </a:lnTo>
                  <a:close/>
                </a:path>
                <a:path w="4678045" h="786129">
                  <a:moveTo>
                    <a:pt x="2007336" y="777265"/>
                  </a:moveTo>
                  <a:lnTo>
                    <a:pt x="1989899" y="777265"/>
                  </a:lnTo>
                  <a:lnTo>
                    <a:pt x="1989899" y="785876"/>
                  </a:lnTo>
                  <a:lnTo>
                    <a:pt x="2007336" y="785876"/>
                  </a:lnTo>
                  <a:lnTo>
                    <a:pt x="2007336" y="777265"/>
                  </a:lnTo>
                  <a:close/>
                </a:path>
                <a:path w="4678045" h="786129">
                  <a:moveTo>
                    <a:pt x="2059622" y="777265"/>
                  </a:moveTo>
                  <a:lnTo>
                    <a:pt x="2042198" y="777265"/>
                  </a:lnTo>
                  <a:lnTo>
                    <a:pt x="2042198" y="785876"/>
                  </a:lnTo>
                  <a:lnTo>
                    <a:pt x="2059622" y="785876"/>
                  </a:lnTo>
                  <a:lnTo>
                    <a:pt x="2059622" y="777265"/>
                  </a:lnTo>
                  <a:close/>
                </a:path>
                <a:path w="4678045" h="786129">
                  <a:moveTo>
                    <a:pt x="2111921" y="777265"/>
                  </a:moveTo>
                  <a:lnTo>
                    <a:pt x="2094484" y="777265"/>
                  </a:lnTo>
                  <a:lnTo>
                    <a:pt x="2094484" y="785876"/>
                  </a:lnTo>
                  <a:lnTo>
                    <a:pt x="2111921" y="785876"/>
                  </a:lnTo>
                  <a:lnTo>
                    <a:pt x="2111921" y="777265"/>
                  </a:lnTo>
                  <a:close/>
                </a:path>
                <a:path w="4678045" h="786129">
                  <a:moveTo>
                    <a:pt x="2164219" y="777265"/>
                  </a:moveTo>
                  <a:lnTo>
                    <a:pt x="2146782" y="777265"/>
                  </a:lnTo>
                  <a:lnTo>
                    <a:pt x="2146782" y="785876"/>
                  </a:lnTo>
                  <a:lnTo>
                    <a:pt x="2164219" y="785876"/>
                  </a:lnTo>
                  <a:lnTo>
                    <a:pt x="2164219" y="777265"/>
                  </a:lnTo>
                  <a:close/>
                </a:path>
                <a:path w="4678045" h="786129">
                  <a:moveTo>
                    <a:pt x="2216747" y="777265"/>
                  </a:moveTo>
                  <a:lnTo>
                    <a:pt x="2199309" y="777265"/>
                  </a:lnTo>
                  <a:lnTo>
                    <a:pt x="2199309" y="785876"/>
                  </a:lnTo>
                  <a:lnTo>
                    <a:pt x="2216747" y="785876"/>
                  </a:lnTo>
                  <a:lnTo>
                    <a:pt x="2216747" y="777265"/>
                  </a:lnTo>
                  <a:close/>
                </a:path>
                <a:path w="4678045" h="786129">
                  <a:moveTo>
                    <a:pt x="2269045" y="777265"/>
                  </a:moveTo>
                  <a:lnTo>
                    <a:pt x="2251608" y="777265"/>
                  </a:lnTo>
                  <a:lnTo>
                    <a:pt x="2251608" y="785876"/>
                  </a:lnTo>
                  <a:lnTo>
                    <a:pt x="2269045" y="785876"/>
                  </a:lnTo>
                  <a:lnTo>
                    <a:pt x="2269045" y="777265"/>
                  </a:lnTo>
                  <a:close/>
                </a:path>
                <a:path w="4678045" h="786129">
                  <a:moveTo>
                    <a:pt x="2321331" y="777265"/>
                  </a:moveTo>
                  <a:lnTo>
                    <a:pt x="2303907" y="777265"/>
                  </a:lnTo>
                  <a:lnTo>
                    <a:pt x="2303907" y="785876"/>
                  </a:lnTo>
                  <a:lnTo>
                    <a:pt x="2321331" y="785876"/>
                  </a:lnTo>
                  <a:lnTo>
                    <a:pt x="2321331" y="777265"/>
                  </a:lnTo>
                  <a:close/>
                </a:path>
                <a:path w="4678045" h="786129">
                  <a:moveTo>
                    <a:pt x="2373630" y="777265"/>
                  </a:moveTo>
                  <a:lnTo>
                    <a:pt x="2356205" y="777265"/>
                  </a:lnTo>
                  <a:lnTo>
                    <a:pt x="2356205" y="785876"/>
                  </a:lnTo>
                  <a:lnTo>
                    <a:pt x="2373630" y="785876"/>
                  </a:lnTo>
                  <a:lnTo>
                    <a:pt x="2373630" y="777265"/>
                  </a:lnTo>
                  <a:close/>
                </a:path>
                <a:path w="4678045" h="786129">
                  <a:moveTo>
                    <a:pt x="2426220" y="777265"/>
                  </a:moveTo>
                  <a:lnTo>
                    <a:pt x="2408491" y="777265"/>
                  </a:lnTo>
                  <a:lnTo>
                    <a:pt x="2408491" y="785876"/>
                  </a:lnTo>
                  <a:lnTo>
                    <a:pt x="2426220" y="785876"/>
                  </a:lnTo>
                  <a:lnTo>
                    <a:pt x="2426220" y="777265"/>
                  </a:lnTo>
                  <a:close/>
                </a:path>
                <a:path w="4678045" h="786129">
                  <a:moveTo>
                    <a:pt x="2478570" y="777265"/>
                  </a:moveTo>
                  <a:lnTo>
                    <a:pt x="2461145" y="777265"/>
                  </a:lnTo>
                  <a:lnTo>
                    <a:pt x="2461145" y="785876"/>
                  </a:lnTo>
                  <a:lnTo>
                    <a:pt x="2478570" y="785876"/>
                  </a:lnTo>
                  <a:lnTo>
                    <a:pt x="2478570" y="777265"/>
                  </a:lnTo>
                  <a:close/>
                </a:path>
                <a:path w="4678045" h="786129">
                  <a:moveTo>
                    <a:pt x="2530868" y="777265"/>
                  </a:moveTo>
                  <a:lnTo>
                    <a:pt x="2513431" y="777265"/>
                  </a:lnTo>
                  <a:lnTo>
                    <a:pt x="2513431" y="785876"/>
                  </a:lnTo>
                  <a:lnTo>
                    <a:pt x="2530868" y="785876"/>
                  </a:lnTo>
                  <a:lnTo>
                    <a:pt x="2530868" y="777265"/>
                  </a:lnTo>
                  <a:close/>
                </a:path>
                <a:path w="4678045" h="786129">
                  <a:moveTo>
                    <a:pt x="2583167" y="777265"/>
                  </a:moveTo>
                  <a:lnTo>
                    <a:pt x="2565730" y="777265"/>
                  </a:lnTo>
                  <a:lnTo>
                    <a:pt x="2565730" y="785876"/>
                  </a:lnTo>
                  <a:lnTo>
                    <a:pt x="2583167" y="785876"/>
                  </a:lnTo>
                  <a:lnTo>
                    <a:pt x="2583167" y="777265"/>
                  </a:lnTo>
                  <a:close/>
                </a:path>
                <a:path w="4678045" h="786129">
                  <a:moveTo>
                    <a:pt x="2635453" y="777265"/>
                  </a:moveTo>
                  <a:lnTo>
                    <a:pt x="2618028" y="777265"/>
                  </a:lnTo>
                  <a:lnTo>
                    <a:pt x="2618028" y="785876"/>
                  </a:lnTo>
                  <a:lnTo>
                    <a:pt x="2635453" y="785876"/>
                  </a:lnTo>
                  <a:lnTo>
                    <a:pt x="2635453" y="777265"/>
                  </a:lnTo>
                  <a:close/>
                </a:path>
                <a:path w="4678045" h="786129">
                  <a:moveTo>
                    <a:pt x="2687980" y="777265"/>
                  </a:moveTo>
                  <a:lnTo>
                    <a:pt x="2670556" y="777265"/>
                  </a:lnTo>
                  <a:lnTo>
                    <a:pt x="2670556" y="785876"/>
                  </a:lnTo>
                  <a:lnTo>
                    <a:pt x="2687980" y="785876"/>
                  </a:lnTo>
                  <a:lnTo>
                    <a:pt x="2687980" y="777265"/>
                  </a:lnTo>
                  <a:close/>
                </a:path>
                <a:path w="4678045" h="786129">
                  <a:moveTo>
                    <a:pt x="2740279" y="777265"/>
                  </a:moveTo>
                  <a:lnTo>
                    <a:pt x="2722854" y="777265"/>
                  </a:lnTo>
                  <a:lnTo>
                    <a:pt x="2722854" y="785876"/>
                  </a:lnTo>
                  <a:lnTo>
                    <a:pt x="2740279" y="785876"/>
                  </a:lnTo>
                  <a:lnTo>
                    <a:pt x="2740279" y="777265"/>
                  </a:lnTo>
                  <a:close/>
                </a:path>
                <a:path w="4678045" h="786129">
                  <a:moveTo>
                    <a:pt x="2792577" y="777265"/>
                  </a:moveTo>
                  <a:lnTo>
                    <a:pt x="2775140" y="777265"/>
                  </a:lnTo>
                  <a:lnTo>
                    <a:pt x="2775140" y="785876"/>
                  </a:lnTo>
                  <a:lnTo>
                    <a:pt x="2792577" y="785876"/>
                  </a:lnTo>
                  <a:lnTo>
                    <a:pt x="2792577" y="777265"/>
                  </a:lnTo>
                  <a:close/>
                </a:path>
                <a:path w="4678045" h="786129">
                  <a:moveTo>
                    <a:pt x="2844876" y="777265"/>
                  </a:moveTo>
                  <a:lnTo>
                    <a:pt x="2827439" y="777265"/>
                  </a:lnTo>
                  <a:lnTo>
                    <a:pt x="2827439" y="785876"/>
                  </a:lnTo>
                  <a:lnTo>
                    <a:pt x="2844876" y="785876"/>
                  </a:lnTo>
                  <a:lnTo>
                    <a:pt x="2844876" y="777265"/>
                  </a:lnTo>
                  <a:close/>
                </a:path>
                <a:path w="4678045" h="786129">
                  <a:moveTo>
                    <a:pt x="2897517" y="777265"/>
                  </a:moveTo>
                  <a:lnTo>
                    <a:pt x="2880080" y="777265"/>
                  </a:lnTo>
                  <a:lnTo>
                    <a:pt x="2880080" y="785876"/>
                  </a:lnTo>
                  <a:lnTo>
                    <a:pt x="2897517" y="785876"/>
                  </a:lnTo>
                  <a:lnTo>
                    <a:pt x="2897517" y="777265"/>
                  </a:lnTo>
                  <a:close/>
                </a:path>
                <a:path w="4678045" h="786129">
                  <a:moveTo>
                    <a:pt x="2949816" y="777265"/>
                  </a:moveTo>
                  <a:lnTo>
                    <a:pt x="2932379" y="777265"/>
                  </a:lnTo>
                  <a:lnTo>
                    <a:pt x="2932379" y="785876"/>
                  </a:lnTo>
                  <a:lnTo>
                    <a:pt x="2949816" y="785876"/>
                  </a:lnTo>
                  <a:lnTo>
                    <a:pt x="2949816" y="777265"/>
                  </a:lnTo>
                  <a:close/>
                </a:path>
                <a:path w="4678045" h="786129">
                  <a:moveTo>
                    <a:pt x="3002102" y="777265"/>
                  </a:moveTo>
                  <a:lnTo>
                    <a:pt x="2984677" y="777265"/>
                  </a:lnTo>
                  <a:lnTo>
                    <a:pt x="2984677" y="785876"/>
                  </a:lnTo>
                  <a:lnTo>
                    <a:pt x="3002102" y="785876"/>
                  </a:lnTo>
                  <a:lnTo>
                    <a:pt x="3002102" y="777265"/>
                  </a:lnTo>
                  <a:close/>
                </a:path>
                <a:path w="4678045" h="786129">
                  <a:moveTo>
                    <a:pt x="3054400" y="777265"/>
                  </a:moveTo>
                  <a:lnTo>
                    <a:pt x="3036976" y="777265"/>
                  </a:lnTo>
                  <a:lnTo>
                    <a:pt x="3036976" y="785876"/>
                  </a:lnTo>
                  <a:lnTo>
                    <a:pt x="3054400" y="785876"/>
                  </a:lnTo>
                  <a:lnTo>
                    <a:pt x="3054400" y="777265"/>
                  </a:lnTo>
                  <a:close/>
                </a:path>
                <a:path w="4678045" h="786129">
                  <a:moveTo>
                    <a:pt x="3106991" y="777265"/>
                  </a:moveTo>
                  <a:lnTo>
                    <a:pt x="3089262" y="777265"/>
                  </a:lnTo>
                  <a:lnTo>
                    <a:pt x="3089262" y="785876"/>
                  </a:lnTo>
                  <a:lnTo>
                    <a:pt x="3106991" y="785876"/>
                  </a:lnTo>
                  <a:lnTo>
                    <a:pt x="3106991" y="777265"/>
                  </a:lnTo>
                  <a:close/>
                </a:path>
                <a:path w="4678045" h="786129">
                  <a:moveTo>
                    <a:pt x="3159226" y="777265"/>
                  </a:moveTo>
                  <a:lnTo>
                    <a:pt x="3141789" y="777265"/>
                  </a:lnTo>
                  <a:lnTo>
                    <a:pt x="3141789" y="785876"/>
                  </a:lnTo>
                  <a:lnTo>
                    <a:pt x="3159226" y="785876"/>
                  </a:lnTo>
                  <a:lnTo>
                    <a:pt x="3159226" y="777265"/>
                  </a:lnTo>
                  <a:close/>
                </a:path>
                <a:path w="4678045" h="786129">
                  <a:moveTo>
                    <a:pt x="3211525" y="777265"/>
                  </a:moveTo>
                  <a:lnTo>
                    <a:pt x="3194088" y="777265"/>
                  </a:lnTo>
                  <a:lnTo>
                    <a:pt x="3194088" y="785876"/>
                  </a:lnTo>
                  <a:lnTo>
                    <a:pt x="3211525" y="785876"/>
                  </a:lnTo>
                  <a:lnTo>
                    <a:pt x="3211525" y="777265"/>
                  </a:lnTo>
                  <a:close/>
                </a:path>
                <a:path w="4678045" h="786129">
                  <a:moveTo>
                    <a:pt x="3263823" y="777265"/>
                  </a:moveTo>
                  <a:lnTo>
                    <a:pt x="3246386" y="777265"/>
                  </a:lnTo>
                  <a:lnTo>
                    <a:pt x="3246386" y="785876"/>
                  </a:lnTo>
                  <a:lnTo>
                    <a:pt x="3263823" y="785876"/>
                  </a:lnTo>
                  <a:lnTo>
                    <a:pt x="3263823" y="777265"/>
                  </a:lnTo>
                  <a:close/>
                </a:path>
                <a:path w="4678045" h="786129">
                  <a:moveTo>
                    <a:pt x="3316109" y="777265"/>
                  </a:moveTo>
                  <a:lnTo>
                    <a:pt x="3298685" y="777265"/>
                  </a:lnTo>
                  <a:lnTo>
                    <a:pt x="3298685" y="785876"/>
                  </a:lnTo>
                  <a:lnTo>
                    <a:pt x="3316109" y="785876"/>
                  </a:lnTo>
                  <a:lnTo>
                    <a:pt x="3316109" y="777265"/>
                  </a:lnTo>
                  <a:close/>
                </a:path>
                <a:path w="4678045" h="786129">
                  <a:moveTo>
                    <a:pt x="3368764" y="777265"/>
                  </a:moveTo>
                  <a:lnTo>
                    <a:pt x="3351326" y="777265"/>
                  </a:lnTo>
                  <a:lnTo>
                    <a:pt x="3351326" y="785876"/>
                  </a:lnTo>
                  <a:lnTo>
                    <a:pt x="3368764" y="785876"/>
                  </a:lnTo>
                  <a:lnTo>
                    <a:pt x="3368764" y="777265"/>
                  </a:lnTo>
                  <a:close/>
                </a:path>
                <a:path w="4678045" h="786129">
                  <a:moveTo>
                    <a:pt x="3421049" y="777265"/>
                  </a:moveTo>
                  <a:lnTo>
                    <a:pt x="3403625" y="777265"/>
                  </a:lnTo>
                  <a:lnTo>
                    <a:pt x="3403625" y="785876"/>
                  </a:lnTo>
                  <a:lnTo>
                    <a:pt x="3421049" y="785876"/>
                  </a:lnTo>
                  <a:lnTo>
                    <a:pt x="3421049" y="777265"/>
                  </a:lnTo>
                  <a:close/>
                </a:path>
                <a:path w="4678045" h="786129">
                  <a:moveTo>
                    <a:pt x="3473348" y="777265"/>
                  </a:moveTo>
                  <a:lnTo>
                    <a:pt x="3455911" y="777265"/>
                  </a:lnTo>
                  <a:lnTo>
                    <a:pt x="3455911" y="785876"/>
                  </a:lnTo>
                  <a:lnTo>
                    <a:pt x="3473348" y="785876"/>
                  </a:lnTo>
                  <a:lnTo>
                    <a:pt x="3473348" y="777265"/>
                  </a:lnTo>
                  <a:close/>
                </a:path>
                <a:path w="4678045" h="786129">
                  <a:moveTo>
                    <a:pt x="3525647" y="777265"/>
                  </a:moveTo>
                  <a:lnTo>
                    <a:pt x="3508210" y="777265"/>
                  </a:lnTo>
                  <a:lnTo>
                    <a:pt x="3508210" y="785876"/>
                  </a:lnTo>
                  <a:lnTo>
                    <a:pt x="3525647" y="785876"/>
                  </a:lnTo>
                  <a:lnTo>
                    <a:pt x="3525647" y="777265"/>
                  </a:lnTo>
                  <a:close/>
                </a:path>
                <a:path w="4678045" h="786129">
                  <a:moveTo>
                    <a:pt x="3578174" y="777265"/>
                  </a:moveTo>
                  <a:lnTo>
                    <a:pt x="3560737" y="777265"/>
                  </a:lnTo>
                  <a:lnTo>
                    <a:pt x="3560737" y="785876"/>
                  </a:lnTo>
                  <a:lnTo>
                    <a:pt x="3578174" y="785876"/>
                  </a:lnTo>
                  <a:lnTo>
                    <a:pt x="3578174" y="777265"/>
                  </a:lnTo>
                  <a:close/>
                </a:path>
                <a:path w="4678045" h="786129">
                  <a:moveTo>
                    <a:pt x="3630472" y="777265"/>
                  </a:moveTo>
                  <a:lnTo>
                    <a:pt x="3613035" y="777265"/>
                  </a:lnTo>
                  <a:lnTo>
                    <a:pt x="3613035" y="785876"/>
                  </a:lnTo>
                  <a:lnTo>
                    <a:pt x="3630472" y="785876"/>
                  </a:lnTo>
                  <a:lnTo>
                    <a:pt x="3630472" y="777265"/>
                  </a:lnTo>
                  <a:close/>
                </a:path>
                <a:path w="4678045" h="786129">
                  <a:moveTo>
                    <a:pt x="3682758" y="777265"/>
                  </a:moveTo>
                  <a:lnTo>
                    <a:pt x="3665334" y="777265"/>
                  </a:lnTo>
                  <a:lnTo>
                    <a:pt x="3665334" y="785876"/>
                  </a:lnTo>
                  <a:lnTo>
                    <a:pt x="3682758" y="785876"/>
                  </a:lnTo>
                  <a:lnTo>
                    <a:pt x="3682758" y="777265"/>
                  </a:lnTo>
                  <a:close/>
                </a:path>
                <a:path w="4678045" h="786129">
                  <a:moveTo>
                    <a:pt x="3735057" y="777265"/>
                  </a:moveTo>
                  <a:lnTo>
                    <a:pt x="3717633" y="777265"/>
                  </a:lnTo>
                  <a:lnTo>
                    <a:pt x="3717633" y="785876"/>
                  </a:lnTo>
                  <a:lnTo>
                    <a:pt x="3735057" y="785876"/>
                  </a:lnTo>
                  <a:lnTo>
                    <a:pt x="3735057" y="777265"/>
                  </a:lnTo>
                  <a:close/>
                </a:path>
                <a:path w="4678045" h="786129">
                  <a:moveTo>
                    <a:pt x="3787648" y="777265"/>
                  </a:moveTo>
                  <a:lnTo>
                    <a:pt x="3769918" y="777265"/>
                  </a:lnTo>
                  <a:lnTo>
                    <a:pt x="3769918" y="785876"/>
                  </a:lnTo>
                  <a:lnTo>
                    <a:pt x="3787648" y="785876"/>
                  </a:lnTo>
                  <a:lnTo>
                    <a:pt x="3787648" y="777265"/>
                  </a:lnTo>
                  <a:close/>
                </a:path>
                <a:path w="4678045" h="786129">
                  <a:moveTo>
                    <a:pt x="3839997" y="777265"/>
                  </a:moveTo>
                  <a:lnTo>
                    <a:pt x="3822573" y="777265"/>
                  </a:lnTo>
                  <a:lnTo>
                    <a:pt x="3822573" y="785876"/>
                  </a:lnTo>
                  <a:lnTo>
                    <a:pt x="3839997" y="785876"/>
                  </a:lnTo>
                  <a:lnTo>
                    <a:pt x="3839997" y="777265"/>
                  </a:lnTo>
                  <a:close/>
                </a:path>
                <a:path w="4678045" h="786129">
                  <a:moveTo>
                    <a:pt x="3892296" y="777265"/>
                  </a:moveTo>
                  <a:lnTo>
                    <a:pt x="3874859" y="777265"/>
                  </a:lnTo>
                  <a:lnTo>
                    <a:pt x="3874859" y="785876"/>
                  </a:lnTo>
                  <a:lnTo>
                    <a:pt x="3892296" y="785876"/>
                  </a:lnTo>
                  <a:lnTo>
                    <a:pt x="3892296" y="777265"/>
                  </a:lnTo>
                  <a:close/>
                </a:path>
                <a:path w="4678045" h="786129">
                  <a:moveTo>
                    <a:pt x="3944594" y="777265"/>
                  </a:moveTo>
                  <a:lnTo>
                    <a:pt x="3927157" y="777265"/>
                  </a:lnTo>
                  <a:lnTo>
                    <a:pt x="3927157" y="785876"/>
                  </a:lnTo>
                  <a:lnTo>
                    <a:pt x="3944594" y="785876"/>
                  </a:lnTo>
                  <a:lnTo>
                    <a:pt x="3944594" y="777265"/>
                  </a:lnTo>
                  <a:close/>
                </a:path>
                <a:path w="4678045" h="786129">
                  <a:moveTo>
                    <a:pt x="3996880" y="777265"/>
                  </a:moveTo>
                  <a:lnTo>
                    <a:pt x="3979456" y="777265"/>
                  </a:lnTo>
                  <a:lnTo>
                    <a:pt x="3979456" y="785876"/>
                  </a:lnTo>
                  <a:lnTo>
                    <a:pt x="3996880" y="785876"/>
                  </a:lnTo>
                  <a:lnTo>
                    <a:pt x="3996880" y="777265"/>
                  </a:lnTo>
                  <a:close/>
                </a:path>
                <a:path w="4678045" h="786129">
                  <a:moveTo>
                    <a:pt x="4049407" y="777265"/>
                  </a:moveTo>
                  <a:lnTo>
                    <a:pt x="4031983" y="777265"/>
                  </a:lnTo>
                  <a:lnTo>
                    <a:pt x="4031983" y="785876"/>
                  </a:lnTo>
                  <a:lnTo>
                    <a:pt x="4049407" y="785876"/>
                  </a:lnTo>
                  <a:lnTo>
                    <a:pt x="4049407" y="777265"/>
                  </a:lnTo>
                  <a:close/>
                </a:path>
                <a:path w="4678045" h="786129">
                  <a:moveTo>
                    <a:pt x="4101706" y="777265"/>
                  </a:moveTo>
                  <a:lnTo>
                    <a:pt x="4084282" y="777265"/>
                  </a:lnTo>
                  <a:lnTo>
                    <a:pt x="4084282" y="785876"/>
                  </a:lnTo>
                  <a:lnTo>
                    <a:pt x="4101706" y="785876"/>
                  </a:lnTo>
                  <a:lnTo>
                    <a:pt x="4101706" y="777265"/>
                  </a:lnTo>
                  <a:close/>
                </a:path>
                <a:path w="4678045" h="786129">
                  <a:moveTo>
                    <a:pt x="4154005" y="777265"/>
                  </a:moveTo>
                  <a:lnTo>
                    <a:pt x="4136567" y="777265"/>
                  </a:lnTo>
                  <a:lnTo>
                    <a:pt x="4136567" y="785876"/>
                  </a:lnTo>
                  <a:lnTo>
                    <a:pt x="4154005" y="785876"/>
                  </a:lnTo>
                  <a:lnTo>
                    <a:pt x="4154005" y="777265"/>
                  </a:lnTo>
                  <a:close/>
                </a:path>
                <a:path w="4678045" h="786129">
                  <a:moveTo>
                    <a:pt x="4206303" y="777265"/>
                  </a:moveTo>
                  <a:lnTo>
                    <a:pt x="4188866" y="777265"/>
                  </a:lnTo>
                  <a:lnTo>
                    <a:pt x="4188866" y="785876"/>
                  </a:lnTo>
                  <a:lnTo>
                    <a:pt x="4206303" y="785876"/>
                  </a:lnTo>
                  <a:lnTo>
                    <a:pt x="4206303" y="777265"/>
                  </a:lnTo>
                  <a:close/>
                </a:path>
                <a:path w="4678045" h="786129">
                  <a:moveTo>
                    <a:pt x="4258881" y="777265"/>
                  </a:moveTo>
                  <a:lnTo>
                    <a:pt x="4241165" y="777265"/>
                  </a:lnTo>
                  <a:lnTo>
                    <a:pt x="4241165" y="785876"/>
                  </a:lnTo>
                  <a:lnTo>
                    <a:pt x="4258881" y="785876"/>
                  </a:lnTo>
                  <a:lnTo>
                    <a:pt x="4258881" y="777265"/>
                  </a:lnTo>
                  <a:close/>
                </a:path>
                <a:path w="4678045" h="786129">
                  <a:moveTo>
                    <a:pt x="4311129" y="777265"/>
                  </a:moveTo>
                  <a:lnTo>
                    <a:pt x="4293692" y="777265"/>
                  </a:lnTo>
                  <a:lnTo>
                    <a:pt x="4293692" y="785876"/>
                  </a:lnTo>
                  <a:lnTo>
                    <a:pt x="4311129" y="785876"/>
                  </a:lnTo>
                  <a:lnTo>
                    <a:pt x="4311129" y="777265"/>
                  </a:lnTo>
                  <a:close/>
                </a:path>
                <a:path w="4678045" h="786129">
                  <a:moveTo>
                    <a:pt x="4363415" y="777265"/>
                  </a:moveTo>
                  <a:lnTo>
                    <a:pt x="4345991" y="777265"/>
                  </a:lnTo>
                  <a:lnTo>
                    <a:pt x="4345991" y="785876"/>
                  </a:lnTo>
                  <a:lnTo>
                    <a:pt x="4363415" y="785876"/>
                  </a:lnTo>
                  <a:lnTo>
                    <a:pt x="4363415" y="777265"/>
                  </a:lnTo>
                  <a:close/>
                </a:path>
                <a:path w="4678045" h="786129">
                  <a:moveTo>
                    <a:pt x="4415714" y="777265"/>
                  </a:moveTo>
                  <a:lnTo>
                    <a:pt x="4398289" y="777265"/>
                  </a:lnTo>
                  <a:lnTo>
                    <a:pt x="4398289" y="785876"/>
                  </a:lnTo>
                  <a:lnTo>
                    <a:pt x="4415714" y="785876"/>
                  </a:lnTo>
                  <a:lnTo>
                    <a:pt x="4415714" y="777265"/>
                  </a:lnTo>
                  <a:close/>
                </a:path>
                <a:path w="4678045" h="786129">
                  <a:moveTo>
                    <a:pt x="4468012" y="777265"/>
                  </a:moveTo>
                  <a:lnTo>
                    <a:pt x="4450575" y="777265"/>
                  </a:lnTo>
                  <a:lnTo>
                    <a:pt x="4450575" y="785876"/>
                  </a:lnTo>
                  <a:lnTo>
                    <a:pt x="4468012" y="785876"/>
                  </a:lnTo>
                  <a:lnTo>
                    <a:pt x="4468012" y="777265"/>
                  </a:lnTo>
                  <a:close/>
                </a:path>
                <a:path w="4678045" h="786129">
                  <a:moveTo>
                    <a:pt x="4520654" y="777265"/>
                  </a:moveTo>
                  <a:lnTo>
                    <a:pt x="4503217" y="777265"/>
                  </a:lnTo>
                  <a:lnTo>
                    <a:pt x="4503217" y="785876"/>
                  </a:lnTo>
                  <a:lnTo>
                    <a:pt x="4520654" y="785876"/>
                  </a:lnTo>
                  <a:lnTo>
                    <a:pt x="4520654" y="777265"/>
                  </a:lnTo>
                  <a:close/>
                </a:path>
                <a:path w="4678045" h="786129">
                  <a:moveTo>
                    <a:pt x="4572952" y="777265"/>
                  </a:moveTo>
                  <a:lnTo>
                    <a:pt x="4555515" y="777265"/>
                  </a:lnTo>
                  <a:lnTo>
                    <a:pt x="4555515" y="785876"/>
                  </a:lnTo>
                  <a:lnTo>
                    <a:pt x="4572952" y="785876"/>
                  </a:lnTo>
                  <a:lnTo>
                    <a:pt x="4572952" y="777265"/>
                  </a:lnTo>
                  <a:close/>
                </a:path>
                <a:path w="4678045" h="786129">
                  <a:moveTo>
                    <a:pt x="4625251" y="777265"/>
                  </a:moveTo>
                  <a:lnTo>
                    <a:pt x="4607814" y="777265"/>
                  </a:lnTo>
                  <a:lnTo>
                    <a:pt x="4607814" y="785876"/>
                  </a:lnTo>
                  <a:lnTo>
                    <a:pt x="4625251" y="785876"/>
                  </a:lnTo>
                  <a:lnTo>
                    <a:pt x="4625251" y="777265"/>
                  </a:lnTo>
                  <a:close/>
                </a:path>
                <a:path w="4678045" h="786129">
                  <a:moveTo>
                    <a:pt x="4677537" y="777265"/>
                  </a:moveTo>
                  <a:lnTo>
                    <a:pt x="4660112" y="777265"/>
                  </a:lnTo>
                  <a:lnTo>
                    <a:pt x="4660112" y="785876"/>
                  </a:lnTo>
                  <a:lnTo>
                    <a:pt x="4677537" y="785876"/>
                  </a:lnTo>
                  <a:lnTo>
                    <a:pt x="4677537" y="77726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942465" y="3672966"/>
              <a:ext cx="4887595" cy="8890"/>
            </a:xfrm>
            <a:custGeom>
              <a:avLst/>
              <a:gdLst/>
              <a:ahLst/>
              <a:cxnLst/>
              <a:rect l="l" t="t" r="r" b="b"/>
              <a:pathLst>
                <a:path w="4887595" h="8889">
                  <a:moveTo>
                    <a:pt x="17424" y="0"/>
                  </a:moveTo>
                  <a:lnTo>
                    <a:pt x="0" y="0"/>
                  </a:lnTo>
                  <a:lnTo>
                    <a:pt x="0" y="8610"/>
                  </a:lnTo>
                  <a:lnTo>
                    <a:pt x="17424" y="8610"/>
                  </a:lnTo>
                  <a:lnTo>
                    <a:pt x="17424" y="0"/>
                  </a:lnTo>
                  <a:close/>
                </a:path>
                <a:path w="4887595" h="8889">
                  <a:moveTo>
                    <a:pt x="69723" y="0"/>
                  </a:moveTo>
                  <a:lnTo>
                    <a:pt x="52298" y="0"/>
                  </a:lnTo>
                  <a:lnTo>
                    <a:pt x="52298" y="8610"/>
                  </a:lnTo>
                  <a:lnTo>
                    <a:pt x="69723" y="8610"/>
                  </a:lnTo>
                  <a:lnTo>
                    <a:pt x="69723" y="0"/>
                  </a:lnTo>
                  <a:close/>
                </a:path>
                <a:path w="4887595" h="8889">
                  <a:moveTo>
                    <a:pt x="122021" y="0"/>
                  </a:moveTo>
                  <a:lnTo>
                    <a:pt x="104584" y="0"/>
                  </a:lnTo>
                  <a:lnTo>
                    <a:pt x="104584" y="8610"/>
                  </a:lnTo>
                  <a:lnTo>
                    <a:pt x="122021" y="8610"/>
                  </a:lnTo>
                  <a:lnTo>
                    <a:pt x="122021" y="0"/>
                  </a:lnTo>
                  <a:close/>
                </a:path>
                <a:path w="4887595" h="8889">
                  <a:moveTo>
                    <a:pt x="174320" y="0"/>
                  </a:moveTo>
                  <a:lnTo>
                    <a:pt x="156883" y="0"/>
                  </a:lnTo>
                  <a:lnTo>
                    <a:pt x="156883" y="8610"/>
                  </a:lnTo>
                  <a:lnTo>
                    <a:pt x="174320" y="8610"/>
                  </a:lnTo>
                  <a:lnTo>
                    <a:pt x="174320" y="0"/>
                  </a:lnTo>
                  <a:close/>
                </a:path>
                <a:path w="4887595" h="8889">
                  <a:moveTo>
                    <a:pt x="226898" y="0"/>
                  </a:moveTo>
                  <a:lnTo>
                    <a:pt x="209181" y="0"/>
                  </a:lnTo>
                  <a:lnTo>
                    <a:pt x="209181" y="8610"/>
                  </a:lnTo>
                  <a:lnTo>
                    <a:pt x="226898" y="8610"/>
                  </a:lnTo>
                  <a:lnTo>
                    <a:pt x="226898" y="0"/>
                  </a:lnTo>
                  <a:close/>
                </a:path>
                <a:path w="4887595" h="8889">
                  <a:moveTo>
                    <a:pt x="279196" y="0"/>
                  </a:moveTo>
                  <a:lnTo>
                    <a:pt x="261759" y="0"/>
                  </a:lnTo>
                  <a:lnTo>
                    <a:pt x="261759" y="8610"/>
                  </a:lnTo>
                  <a:lnTo>
                    <a:pt x="279196" y="8610"/>
                  </a:lnTo>
                  <a:lnTo>
                    <a:pt x="279196" y="0"/>
                  </a:lnTo>
                  <a:close/>
                </a:path>
                <a:path w="4887595" h="8889">
                  <a:moveTo>
                    <a:pt x="1535798" y="0"/>
                  </a:moveTo>
                  <a:lnTo>
                    <a:pt x="1518373" y="0"/>
                  </a:lnTo>
                  <a:lnTo>
                    <a:pt x="1518373" y="8610"/>
                  </a:lnTo>
                  <a:lnTo>
                    <a:pt x="1535798" y="8610"/>
                  </a:lnTo>
                  <a:lnTo>
                    <a:pt x="1535798" y="0"/>
                  </a:lnTo>
                  <a:close/>
                </a:path>
                <a:path w="4887595" h="8889">
                  <a:moveTo>
                    <a:pt x="1588389" y="0"/>
                  </a:moveTo>
                  <a:lnTo>
                    <a:pt x="1570659" y="0"/>
                  </a:lnTo>
                  <a:lnTo>
                    <a:pt x="1570659" y="8610"/>
                  </a:lnTo>
                  <a:lnTo>
                    <a:pt x="1588389" y="8610"/>
                  </a:lnTo>
                  <a:lnTo>
                    <a:pt x="1588389" y="0"/>
                  </a:lnTo>
                  <a:close/>
                </a:path>
                <a:path w="4887595" h="8889">
                  <a:moveTo>
                    <a:pt x="1640624" y="0"/>
                  </a:moveTo>
                  <a:lnTo>
                    <a:pt x="1623187" y="0"/>
                  </a:lnTo>
                  <a:lnTo>
                    <a:pt x="1623187" y="8610"/>
                  </a:lnTo>
                  <a:lnTo>
                    <a:pt x="1640624" y="8610"/>
                  </a:lnTo>
                  <a:lnTo>
                    <a:pt x="1640624" y="0"/>
                  </a:lnTo>
                  <a:close/>
                </a:path>
                <a:path w="4887595" h="8889">
                  <a:moveTo>
                    <a:pt x="1692922" y="0"/>
                  </a:moveTo>
                  <a:lnTo>
                    <a:pt x="1675485" y="0"/>
                  </a:lnTo>
                  <a:lnTo>
                    <a:pt x="1675485" y="8610"/>
                  </a:lnTo>
                  <a:lnTo>
                    <a:pt x="1692922" y="8610"/>
                  </a:lnTo>
                  <a:lnTo>
                    <a:pt x="1692922" y="0"/>
                  </a:lnTo>
                  <a:close/>
                </a:path>
                <a:path w="4887595" h="8889">
                  <a:moveTo>
                    <a:pt x="1745221" y="0"/>
                  </a:moveTo>
                  <a:lnTo>
                    <a:pt x="1727784" y="0"/>
                  </a:lnTo>
                  <a:lnTo>
                    <a:pt x="1727784" y="8610"/>
                  </a:lnTo>
                  <a:lnTo>
                    <a:pt x="1745221" y="8610"/>
                  </a:lnTo>
                  <a:lnTo>
                    <a:pt x="1745221" y="0"/>
                  </a:lnTo>
                  <a:close/>
                </a:path>
                <a:path w="4887595" h="8889">
                  <a:moveTo>
                    <a:pt x="1797507" y="0"/>
                  </a:moveTo>
                  <a:lnTo>
                    <a:pt x="1780082" y="0"/>
                  </a:lnTo>
                  <a:lnTo>
                    <a:pt x="1780082" y="8610"/>
                  </a:lnTo>
                  <a:lnTo>
                    <a:pt x="1797507" y="8610"/>
                  </a:lnTo>
                  <a:lnTo>
                    <a:pt x="1797507" y="0"/>
                  </a:lnTo>
                  <a:close/>
                </a:path>
                <a:path w="4887595" h="8889">
                  <a:moveTo>
                    <a:pt x="1850161" y="0"/>
                  </a:moveTo>
                  <a:lnTo>
                    <a:pt x="1832724" y="0"/>
                  </a:lnTo>
                  <a:lnTo>
                    <a:pt x="1832724" y="8610"/>
                  </a:lnTo>
                  <a:lnTo>
                    <a:pt x="1850161" y="8610"/>
                  </a:lnTo>
                  <a:lnTo>
                    <a:pt x="1850161" y="0"/>
                  </a:lnTo>
                  <a:close/>
                </a:path>
                <a:path w="4887595" h="8889">
                  <a:moveTo>
                    <a:pt x="1902447" y="0"/>
                  </a:moveTo>
                  <a:lnTo>
                    <a:pt x="1885022" y="0"/>
                  </a:lnTo>
                  <a:lnTo>
                    <a:pt x="1885022" y="8610"/>
                  </a:lnTo>
                  <a:lnTo>
                    <a:pt x="1902447" y="8610"/>
                  </a:lnTo>
                  <a:lnTo>
                    <a:pt x="1902447" y="0"/>
                  </a:lnTo>
                  <a:close/>
                </a:path>
                <a:path w="4887595" h="8889">
                  <a:moveTo>
                    <a:pt x="1954745" y="0"/>
                  </a:moveTo>
                  <a:lnTo>
                    <a:pt x="1937308" y="0"/>
                  </a:lnTo>
                  <a:lnTo>
                    <a:pt x="1937308" y="8610"/>
                  </a:lnTo>
                  <a:lnTo>
                    <a:pt x="1954745" y="8610"/>
                  </a:lnTo>
                  <a:lnTo>
                    <a:pt x="1954745" y="0"/>
                  </a:lnTo>
                  <a:close/>
                </a:path>
                <a:path w="4887595" h="8889">
                  <a:moveTo>
                    <a:pt x="2007044" y="0"/>
                  </a:moveTo>
                  <a:lnTo>
                    <a:pt x="1989607" y="0"/>
                  </a:lnTo>
                  <a:lnTo>
                    <a:pt x="1989607" y="8610"/>
                  </a:lnTo>
                  <a:lnTo>
                    <a:pt x="2007044" y="8610"/>
                  </a:lnTo>
                  <a:lnTo>
                    <a:pt x="2007044" y="0"/>
                  </a:lnTo>
                  <a:close/>
                </a:path>
                <a:path w="4887595" h="8889">
                  <a:moveTo>
                    <a:pt x="2059571" y="0"/>
                  </a:moveTo>
                  <a:lnTo>
                    <a:pt x="2042134" y="0"/>
                  </a:lnTo>
                  <a:lnTo>
                    <a:pt x="2042134" y="8610"/>
                  </a:lnTo>
                  <a:lnTo>
                    <a:pt x="2059571" y="8610"/>
                  </a:lnTo>
                  <a:lnTo>
                    <a:pt x="2059571" y="0"/>
                  </a:lnTo>
                  <a:close/>
                </a:path>
                <a:path w="4887595" h="8889">
                  <a:moveTo>
                    <a:pt x="2111870" y="0"/>
                  </a:moveTo>
                  <a:lnTo>
                    <a:pt x="2094433" y="0"/>
                  </a:lnTo>
                  <a:lnTo>
                    <a:pt x="2094433" y="8610"/>
                  </a:lnTo>
                  <a:lnTo>
                    <a:pt x="2111870" y="8610"/>
                  </a:lnTo>
                  <a:lnTo>
                    <a:pt x="2111870" y="0"/>
                  </a:lnTo>
                  <a:close/>
                </a:path>
                <a:path w="4887595" h="8889">
                  <a:moveTo>
                    <a:pt x="2164156" y="0"/>
                  </a:moveTo>
                  <a:lnTo>
                    <a:pt x="2146731" y="0"/>
                  </a:lnTo>
                  <a:lnTo>
                    <a:pt x="2146731" y="8610"/>
                  </a:lnTo>
                  <a:lnTo>
                    <a:pt x="2164156" y="8610"/>
                  </a:lnTo>
                  <a:lnTo>
                    <a:pt x="2164156" y="0"/>
                  </a:lnTo>
                  <a:close/>
                </a:path>
                <a:path w="4887595" h="8889">
                  <a:moveTo>
                    <a:pt x="2216454" y="0"/>
                  </a:moveTo>
                  <a:lnTo>
                    <a:pt x="2199030" y="0"/>
                  </a:lnTo>
                  <a:lnTo>
                    <a:pt x="2199030" y="8610"/>
                  </a:lnTo>
                  <a:lnTo>
                    <a:pt x="2216454" y="8610"/>
                  </a:lnTo>
                  <a:lnTo>
                    <a:pt x="2216454" y="0"/>
                  </a:lnTo>
                  <a:close/>
                </a:path>
                <a:path w="4887595" h="8889">
                  <a:moveTo>
                    <a:pt x="2269045" y="0"/>
                  </a:moveTo>
                  <a:lnTo>
                    <a:pt x="2251316" y="0"/>
                  </a:lnTo>
                  <a:lnTo>
                    <a:pt x="2251316" y="8610"/>
                  </a:lnTo>
                  <a:lnTo>
                    <a:pt x="2269045" y="8610"/>
                  </a:lnTo>
                  <a:lnTo>
                    <a:pt x="2269045" y="0"/>
                  </a:lnTo>
                  <a:close/>
                </a:path>
                <a:path w="4887595" h="8889">
                  <a:moveTo>
                    <a:pt x="2321395" y="0"/>
                  </a:moveTo>
                  <a:lnTo>
                    <a:pt x="2303970" y="0"/>
                  </a:lnTo>
                  <a:lnTo>
                    <a:pt x="2303970" y="8610"/>
                  </a:lnTo>
                  <a:lnTo>
                    <a:pt x="2321395" y="8610"/>
                  </a:lnTo>
                  <a:lnTo>
                    <a:pt x="2321395" y="0"/>
                  </a:lnTo>
                  <a:close/>
                </a:path>
                <a:path w="4887595" h="8889">
                  <a:moveTo>
                    <a:pt x="2373693" y="0"/>
                  </a:moveTo>
                  <a:lnTo>
                    <a:pt x="2356256" y="0"/>
                  </a:lnTo>
                  <a:lnTo>
                    <a:pt x="2356256" y="8610"/>
                  </a:lnTo>
                  <a:lnTo>
                    <a:pt x="2373693" y="8610"/>
                  </a:lnTo>
                  <a:lnTo>
                    <a:pt x="2373693" y="0"/>
                  </a:lnTo>
                  <a:close/>
                </a:path>
                <a:path w="4887595" h="8889">
                  <a:moveTo>
                    <a:pt x="2425992" y="0"/>
                  </a:moveTo>
                  <a:lnTo>
                    <a:pt x="2408555" y="0"/>
                  </a:lnTo>
                  <a:lnTo>
                    <a:pt x="2408555" y="8610"/>
                  </a:lnTo>
                  <a:lnTo>
                    <a:pt x="2425992" y="8610"/>
                  </a:lnTo>
                  <a:lnTo>
                    <a:pt x="2425992" y="0"/>
                  </a:lnTo>
                  <a:close/>
                </a:path>
                <a:path w="4887595" h="8889">
                  <a:moveTo>
                    <a:pt x="2478278" y="0"/>
                  </a:moveTo>
                  <a:lnTo>
                    <a:pt x="2460853" y="0"/>
                  </a:lnTo>
                  <a:lnTo>
                    <a:pt x="2460853" y="8610"/>
                  </a:lnTo>
                  <a:lnTo>
                    <a:pt x="2478278" y="8610"/>
                  </a:lnTo>
                  <a:lnTo>
                    <a:pt x="2478278" y="0"/>
                  </a:lnTo>
                  <a:close/>
                </a:path>
                <a:path w="4887595" h="8889">
                  <a:moveTo>
                    <a:pt x="2530805" y="0"/>
                  </a:moveTo>
                  <a:lnTo>
                    <a:pt x="2513380" y="0"/>
                  </a:lnTo>
                  <a:lnTo>
                    <a:pt x="2513380" y="8610"/>
                  </a:lnTo>
                  <a:lnTo>
                    <a:pt x="2530805" y="8610"/>
                  </a:lnTo>
                  <a:lnTo>
                    <a:pt x="2530805" y="0"/>
                  </a:lnTo>
                  <a:close/>
                </a:path>
                <a:path w="4887595" h="8889">
                  <a:moveTo>
                    <a:pt x="2583103" y="0"/>
                  </a:moveTo>
                  <a:lnTo>
                    <a:pt x="2565679" y="0"/>
                  </a:lnTo>
                  <a:lnTo>
                    <a:pt x="2565679" y="8610"/>
                  </a:lnTo>
                  <a:lnTo>
                    <a:pt x="2583103" y="8610"/>
                  </a:lnTo>
                  <a:lnTo>
                    <a:pt x="2583103" y="0"/>
                  </a:lnTo>
                  <a:close/>
                </a:path>
                <a:path w="4887595" h="8889">
                  <a:moveTo>
                    <a:pt x="2635402" y="0"/>
                  </a:moveTo>
                  <a:lnTo>
                    <a:pt x="2617965" y="0"/>
                  </a:lnTo>
                  <a:lnTo>
                    <a:pt x="2617965" y="8610"/>
                  </a:lnTo>
                  <a:lnTo>
                    <a:pt x="2635402" y="8610"/>
                  </a:lnTo>
                  <a:lnTo>
                    <a:pt x="2635402" y="0"/>
                  </a:lnTo>
                  <a:close/>
                </a:path>
                <a:path w="4887595" h="8889">
                  <a:moveTo>
                    <a:pt x="2687701" y="0"/>
                  </a:moveTo>
                  <a:lnTo>
                    <a:pt x="2670264" y="0"/>
                  </a:lnTo>
                  <a:lnTo>
                    <a:pt x="2670264" y="8610"/>
                  </a:lnTo>
                  <a:lnTo>
                    <a:pt x="2687701" y="8610"/>
                  </a:lnTo>
                  <a:lnTo>
                    <a:pt x="2687701" y="0"/>
                  </a:lnTo>
                  <a:close/>
                </a:path>
                <a:path w="4887595" h="8889">
                  <a:moveTo>
                    <a:pt x="2740342" y="0"/>
                  </a:moveTo>
                  <a:lnTo>
                    <a:pt x="2722905" y="0"/>
                  </a:lnTo>
                  <a:lnTo>
                    <a:pt x="2722905" y="8610"/>
                  </a:lnTo>
                  <a:lnTo>
                    <a:pt x="2740342" y="8610"/>
                  </a:lnTo>
                  <a:lnTo>
                    <a:pt x="2740342" y="0"/>
                  </a:lnTo>
                  <a:close/>
                </a:path>
                <a:path w="4887595" h="8889">
                  <a:moveTo>
                    <a:pt x="2792641" y="0"/>
                  </a:moveTo>
                  <a:lnTo>
                    <a:pt x="2775204" y="0"/>
                  </a:lnTo>
                  <a:lnTo>
                    <a:pt x="2775204" y="8610"/>
                  </a:lnTo>
                  <a:lnTo>
                    <a:pt x="2792641" y="8610"/>
                  </a:lnTo>
                  <a:lnTo>
                    <a:pt x="2792641" y="0"/>
                  </a:lnTo>
                  <a:close/>
                </a:path>
                <a:path w="4887595" h="8889">
                  <a:moveTo>
                    <a:pt x="2844927" y="0"/>
                  </a:moveTo>
                  <a:lnTo>
                    <a:pt x="2827502" y="0"/>
                  </a:lnTo>
                  <a:lnTo>
                    <a:pt x="2827502" y="8610"/>
                  </a:lnTo>
                  <a:lnTo>
                    <a:pt x="2844927" y="8610"/>
                  </a:lnTo>
                  <a:lnTo>
                    <a:pt x="2844927" y="0"/>
                  </a:lnTo>
                  <a:close/>
                </a:path>
                <a:path w="4887595" h="8889">
                  <a:moveTo>
                    <a:pt x="2897225" y="0"/>
                  </a:moveTo>
                  <a:lnTo>
                    <a:pt x="2879801" y="0"/>
                  </a:lnTo>
                  <a:lnTo>
                    <a:pt x="2879801" y="8610"/>
                  </a:lnTo>
                  <a:lnTo>
                    <a:pt x="2897225" y="8610"/>
                  </a:lnTo>
                  <a:lnTo>
                    <a:pt x="2897225" y="0"/>
                  </a:lnTo>
                  <a:close/>
                </a:path>
                <a:path w="4887595" h="8889">
                  <a:moveTo>
                    <a:pt x="2949816" y="0"/>
                  </a:moveTo>
                  <a:lnTo>
                    <a:pt x="2932087" y="0"/>
                  </a:lnTo>
                  <a:lnTo>
                    <a:pt x="2932087" y="8610"/>
                  </a:lnTo>
                  <a:lnTo>
                    <a:pt x="2949816" y="8610"/>
                  </a:lnTo>
                  <a:lnTo>
                    <a:pt x="2949816" y="0"/>
                  </a:lnTo>
                  <a:close/>
                </a:path>
                <a:path w="4887595" h="8889">
                  <a:moveTo>
                    <a:pt x="3002051" y="0"/>
                  </a:moveTo>
                  <a:lnTo>
                    <a:pt x="2984614" y="0"/>
                  </a:lnTo>
                  <a:lnTo>
                    <a:pt x="2984614" y="8610"/>
                  </a:lnTo>
                  <a:lnTo>
                    <a:pt x="3002051" y="8610"/>
                  </a:lnTo>
                  <a:lnTo>
                    <a:pt x="3002051" y="0"/>
                  </a:lnTo>
                  <a:close/>
                </a:path>
                <a:path w="4887595" h="8889">
                  <a:moveTo>
                    <a:pt x="3054350" y="0"/>
                  </a:moveTo>
                  <a:lnTo>
                    <a:pt x="3036913" y="0"/>
                  </a:lnTo>
                  <a:lnTo>
                    <a:pt x="3036913" y="8610"/>
                  </a:lnTo>
                  <a:lnTo>
                    <a:pt x="3054350" y="8610"/>
                  </a:lnTo>
                  <a:lnTo>
                    <a:pt x="3054350" y="0"/>
                  </a:lnTo>
                  <a:close/>
                </a:path>
                <a:path w="4887595" h="8889">
                  <a:moveTo>
                    <a:pt x="3106648" y="0"/>
                  </a:moveTo>
                  <a:lnTo>
                    <a:pt x="3089211" y="0"/>
                  </a:lnTo>
                  <a:lnTo>
                    <a:pt x="3089211" y="8610"/>
                  </a:lnTo>
                  <a:lnTo>
                    <a:pt x="3106648" y="8610"/>
                  </a:lnTo>
                  <a:lnTo>
                    <a:pt x="3106648" y="0"/>
                  </a:lnTo>
                  <a:close/>
                </a:path>
                <a:path w="4887595" h="8889">
                  <a:moveTo>
                    <a:pt x="3158934" y="0"/>
                  </a:moveTo>
                  <a:lnTo>
                    <a:pt x="3141510" y="0"/>
                  </a:lnTo>
                  <a:lnTo>
                    <a:pt x="3141510" y="8610"/>
                  </a:lnTo>
                  <a:lnTo>
                    <a:pt x="3158934" y="8610"/>
                  </a:lnTo>
                  <a:lnTo>
                    <a:pt x="3158934" y="0"/>
                  </a:lnTo>
                  <a:close/>
                </a:path>
                <a:path w="4887595" h="8889">
                  <a:moveTo>
                    <a:pt x="3211588" y="0"/>
                  </a:moveTo>
                  <a:lnTo>
                    <a:pt x="3194151" y="0"/>
                  </a:lnTo>
                  <a:lnTo>
                    <a:pt x="3194151" y="8610"/>
                  </a:lnTo>
                  <a:lnTo>
                    <a:pt x="3211588" y="8610"/>
                  </a:lnTo>
                  <a:lnTo>
                    <a:pt x="3211588" y="0"/>
                  </a:lnTo>
                  <a:close/>
                </a:path>
                <a:path w="4887595" h="8889">
                  <a:moveTo>
                    <a:pt x="3263874" y="0"/>
                  </a:moveTo>
                  <a:lnTo>
                    <a:pt x="3246450" y="0"/>
                  </a:lnTo>
                  <a:lnTo>
                    <a:pt x="3246450" y="8610"/>
                  </a:lnTo>
                  <a:lnTo>
                    <a:pt x="3263874" y="8610"/>
                  </a:lnTo>
                  <a:lnTo>
                    <a:pt x="3263874" y="0"/>
                  </a:lnTo>
                  <a:close/>
                </a:path>
                <a:path w="4887595" h="8889">
                  <a:moveTo>
                    <a:pt x="3316173" y="0"/>
                  </a:moveTo>
                  <a:lnTo>
                    <a:pt x="3298736" y="0"/>
                  </a:lnTo>
                  <a:lnTo>
                    <a:pt x="3298736" y="8610"/>
                  </a:lnTo>
                  <a:lnTo>
                    <a:pt x="3316173" y="8610"/>
                  </a:lnTo>
                  <a:lnTo>
                    <a:pt x="3316173" y="0"/>
                  </a:lnTo>
                  <a:close/>
                </a:path>
                <a:path w="4887595" h="8889">
                  <a:moveTo>
                    <a:pt x="3368471" y="0"/>
                  </a:moveTo>
                  <a:lnTo>
                    <a:pt x="3351034" y="0"/>
                  </a:lnTo>
                  <a:lnTo>
                    <a:pt x="3351034" y="8610"/>
                  </a:lnTo>
                  <a:lnTo>
                    <a:pt x="3368471" y="8610"/>
                  </a:lnTo>
                  <a:lnTo>
                    <a:pt x="3368471" y="0"/>
                  </a:lnTo>
                  <a:close/>
                </a:path>
                <a:path w="4887595" h="8889">
                  <a:moveTo>
                    <a:pt x="3420999" y="0"/>
                  </a:moveTo>
                  <a:lnTo>
                    <a:pt x="3403562" y="0"/>
                  </a:lnTo>
                  <a:lnTo>
                    <a:pt x="3403562" y="8610"/>
                  </a:lnTo>
                  <a:lnTo>
                    <a:pt x="3420999" y="8610"/>
                  </a:lnTo>
                  <a:lnTo>
                    <a:pt x="3420999" y="0"/>
                  </a:lnTo>
                  <a:close/>
                </a:path>
                <a:path w="4887595" h="8889">
                  <a:moveTo>
                    <a:pt x="3473297" y="0"/>
                  </a:moveTo>
                  <a:lnTo>
                    <a:pt x="3455860" y="0"/>
                  </a:lnTo>
                  <a:lnTo>
                    <a:pt x="3455860" y="8610"/>
                  </a:lnTo>
                  <a:lnTo>
                    <a:pt x="3473297" y="8610"/>
                  </a:lnTo>
                  <a:lnTo>
                    <a:pt x="3473297" y="0"/>
                  </a:lnTo>
                  <a:close/>
                </a:path>
                <a:path w="4887595" h="8889">
                  <a:moveTo>
                    <a:pt x="3525583" y="0"/>
                  </a:moveTo>
                  <a:lnTo>
                    <a:pt x="3508159" y="0"/>
                  </a:lnTo>
                  <a:lnTo>
                    <a:pt x="3508159" y="8610"/>
                  </a:lnTo>
                  <a:lnTo>
                    <a:pt x="3525583" y="8610"/>
                  </a:lnTo>
                  <a:lnTo>
                    <a:pt x="3525583" y="0"/>
                  </a:lnTo>
                  <a:close/>
                </a:path>
                <a:path w="4887595" h="8889">
                  <a:moveTo>
                    <a:pt x="3577882" y="0"/>
                  </a:moveTo>
                  <a:lnTo>
                    <a:pt x="3560457" y="0"/>
                  </a:lnTo>
                  <a:lnTo>
                    <a:pt x="3560457" y="8610"/>
                  </a:lnTo>
                  <a:lnTo>
                    <a:pt x="3577882" y="8610"/>
                  </a:lnTo>
                  <a:lnTo>
                    <a:pt x="3577882" y="0"/>
                  </a:lnTo>
                  <a:close/>
                </a:path>
                <a:path w="4887595" h="8889">
                  <a:moveTo>
                    <a:pt x="3630472" y="0"/>
                  </a:moveTo>
                  <a:lnTo>
                    <a:pt x="3612743" y="0"/>
                  </a:lnTo>
                  <a:lnTo>
                    <a:pt x="3612743" y="8610"/>
                  </a:lnTo>
                  <a:lnTo>
                    <a:pt x="3630472" y="8610"/>
                  </a:lnTo>
                  <a:lnTo>
                    <a:pt x="3630472" y="0"/>
                  </a:lnTo>
                  <a:close/>
                </a:path>
                <a:path w="4887595" h="8889">
                  <a:moveTo>
                    <a:pt x="3682822" y="0"/>
                  </a:moveTo>
                  <a:lnTo>
                    <a:pt x="3665397" y="0"/>
                  </a:lnTo>
                  <a:lnTo>
                    <a:pt x="3665397" y="8610"/>
                  </a:lnTo>
                  <a:lnTo>
                    <a:pt x="3682822" y="8610"/>
                  </a:lnTo>
                  <a:lnTo>
                    <a:pt x="3682822" y="0"/>
                  </a:lnTo>
                  <a:close/>
                </a:path>
                <a:path w="4887595" h="8889">
                  <a:moveTo>
                    <a:pt x="3735120" y="0"/>
                  </a:moveTo>
                  <a:lnTo>
                    <a:pt x="3717683" y="0"/>
                  </a:lnTo>
                  <a:lnTo>
                    <a:pt x="3717683" y="8610"/>
                  </a:lnTo>
                  <a:lnTo>
                    <a:pt x="3735120" y="8610"/>
                  </a:lnTo>
                  <a:lnTo>
                    <a:pt x="3735120" y="0"/>
                  </a:lnTo>
                  <a:close/>
                </a:path>
                <a:path w="4887595" h="8889">
                  <a:moveTo>
                    <a:pt x="3787419" y="0"/>
                  </a:moveTo>
                  <a:lnTo>
                    <a:pt x="3769982" y="0"/>
                  </a:lnTo>
                  <a:lnTo>
                    <a:pt x="3769982" y="8610"/>
                  </a:lnTo>
                  <a:lnTo>
                    <a:pt x="3787419" y="8610"/>
                  </a:lnTo>
                  <a:lnTo>
                    <a:pt x="3787419" y="0"/>
                  </a:lnTo>
                  <a:close/>
                </a:path>
                <a:path w="4887595" h="8889">
                  <a:moveTo>
                    <a:pt x="3839705" y="0"/>
                  </a:moveTo>
                  <a:lnTo>
                    <a:pt x="3822281" y="0"/>
                  </a:lnTo>
                  <a:lnTo>
                    <a:pt x="3822281" y="8610"/>
                  </a:lnTo>
                  <a:lnTo>
                    <a:pt x="3839705" y="8610"/>
                  </a:lnTo>
                  <a:lnTo>
                    <a:pt x="3839705" y="0"/>
                  </a:lnTo>
                  <a:close/>
                </a:path>
                <a:path w="4887595" h="8889">
                  <a:moveTo>
                    <a:pt x="3892232" y="0"/>
                  </a:moveTo>
                  <a:lnTo>
                    <a:pt x="3874808" y="0"/>
                  </a:lnTo>
                  <a:lnTo>
                    <a:pt x="3874808" y="8610"/>
                  </a:lnTo>
                  <a:lnTo>
                    <a:pt x="3892232" y="8610"/>
                  </a:lnTo>
                  <a:lnTo>
                    <a:pt x="3892232" y="0"/>
                  </a:lnTo>
                  <a:close/>
                </a:path>
                <a:path w="4887595" h="8889">
                  <a:moveTo>
                    <a:pt x="3944531" y="0"/>
                  </a:moveTo>
                  <a:lnTo>
                    <a:pt x="3927106" y="0"/>
                  </a:lnTo>
                  <a:lnTo>
                    <a:pt x="3927106" y="8610"/>
                  </a:lnTo>
                  <a:lnTo>
                    <a:pt x="3944531" y="8610"/>
                  </a:lnTo>
                  <a:lnTo>
                    <a:pt x="3944531" y="0"/>
                  </a:lnTo>
                  <a:close/>
                </a:path>
                <a:path w="4887595" h="8889">
                  <a:moveTo>
                    <a:pt x="3996829" y="0"/>
                  </a:moveTo>
                  <a:lnTo>
                    <a:pt x="3979392" y="0"/>
                  </a:lnTo>
                  <a:lnTo>
                    <a:pt x="3979392" y="8610"/>
                  </a:lnTo>
                  <a:lnTo>
                    <a:pt x="3996829" y="8610"/>
                  </a:lnTo>
                  <a:lnTo>
                    <a:pt x="3996829" y="0"/>
                  </a:lnTo>
                  <a:close/>
                </a:path>
                <a:path w="4887595" h="8889">
                  <a:moveTo>
                    <a:pt x="4049128" y="0"/>
                  </a:moveTo>
                  <a:lnTo>
                    <a:pt x="4031691" y="0"/>
                  </a:lnTo>
                  <a:lnTo>
                    <a:pt x="4031691" y="8610"/>
                  </a:lnTo>
                  <a:lnTo>
                    <a:pt x="4049128" y="8610"/>
                  </a:lnTo>
                  <a:lnTo>
                    <a:pt x="4049128" y="0"/>
                  </a:lnTo>
                  <a:close/>
                </a:path>
                <a:path w="4887595" h="8889">
                  <a:moveTo>
                    <a:pt x="4101706" y="0"/>
                  </a:moveTo>
                  <a:lnTo>
                    <a:pt x="4083989" y="0"/>
                  </a:lnTo>
                  <a:lnTo>
                    <a:pt x="4083989" y="8610"/>
                  </a:lnTo>
                  <a:lnTo>
                    <a:pt x="4101706" y="8610"/>
                  </a:lnTo>
                  <a:lnTo>
                    <a:pt x="4101706" y="0"/>
                  </a:lnTo>
                  <a:close/>
                </a:path>
                <a:path w="4887595" h="8889">
                  <a:moveTo>
                    <a:pt x="4153954" y="0"/>
                  </a:moveTo>
                  <a:lnTo>
                    <a:pt x="4136517" y="0"/>
                  </a:lnTo>
                  <a:lnTo>
                    <a:pt x="4136517" y="8610"/>
                  </a:lnTo>
                  <a:lnTo>
                    <a:pt x="4153954" y="8610"/>
                  </a:lnTo>
                  <a:lnTo>
                    <a:pt x="4153954" y="0"/>
                  </a:lnTo>
                  <a:close/>
                </a:path>
                <a:path w="4887595" h="8889">
                  <a:moveTo>
                    <a:pt x="4206240" y="0"/>
                  </a:moveTo>
                  <a:lnTo>
                    <a:pt x="4188815" y="0"/>
                  </a:lnTo>
                  <a:lnTo>
                    <a:pt x="4188815" y="8610"/>
                  </a:lnTo>
                  <a:lnTo>
                    <a:pt x="4206240" y="8610"/>
                  </a:lnTo>
                  <a:lnTo>
                    <a:pt x="4206240" y="0"/>
                  </a:lnTo>
                  <a:close/>
                </a:path>
                <a:path w="4887595" h="8889">
                  <a:moveTo>
                    <a:pt x="4258538" y="0"/>
                  </a:moveTo>
                  <a:lnTo>
                    <a:pt x="4241114" y="0"/>
                  </a:lnTo>
                  <a:lnTo>
                    <a:pt x="4241114" y="8610"/>
                  </a:lnTo>
                  <a:lnTo>
                    <a:pt x="4258538" y="8610"/>
                  </a:lnTo>
                  <a:lnTo>
                    <a:pt x="4258538" y="0"/>
                  </a:lnTo>
                  <a:close/>
                </a:path>
                <a:path w="4887595" h="8889">
                  <a:moveTo>
                    <a:pt x="4310837" y="0"/>
                  </a:moveTo>
                  <a:lnTo>
                    <a:pt x="4293400" y="0"/>
                  </a:lnTo>
                  <a:lnTo>
                    <a:pt x="4293400" y="8610"/>
                  </a:lnTo>
                  <a:lnTo>
                    <a:pt x="4310837" y="8610"/>
                  </a:lnTo>
                  <a:lnTo>
                    <a:pt x="4310837" y="0"/>
                  </a:lnTo>
                  <a:close/>
                </a:path>
                <a:path w="4887595" h="8889">
                  <a:moveTo>
                    <a:pt x="4363478" y="0"/>
                  </a:moveTo>
                  <a:lnTo>
                    <a:pt x="4346041" y="0"/>
                  </a:lnTo>
                  <a:lnTo>
                    <a:pt x="4346041" y="8610"/>
                  </a:lnTo>
                  <a:lnTo>
                    <a:pt x="4363478" y="8610"/>
                  </a:lnTo>
                  <a:lnTo>
                    <a:pt x="4363478" y="0"/>
                  </a:lnTo>
                  <a:close/>
                </a:path>
                <a:path w="4887595" h="8889">
                  <a:moveTo>
                    <a:pt x="4415777" y="0"/>
                  </a:moveTo>
                  <a:lnTo>
                    <a:pt x="4398340" y="0"/>
                  </a:lnTo>
                  <a:lnTo>
                    <a:pt x="4398340" y="8610"/>
                  </a:lnTo>
                  <a:lnTo>
                    <a:pt x="4415777" y="8610"/>
                  </a:lnTo>
                  <a:lnTo>
                    <a:pt x="4415777" y="0"/>
                  </a:lnTo>
                  <a:close/>
                </a:path>
                <a:path w="4887595" h="8889">
                  <a:moveTo>
                    <a:pt x="4468076" y="0"/>
                  </a:moveTo>
                  <a:lnTo>
                    <a:pt x="4450639" y="0"/>
                  </a:lnTo>
                  <a:lnTo>
                    <a:pt x="4450639" y="8610"/>
                  </a:lnTo>
                  <a:lnTo>
                    <a:pt x="4468076" y="8610"/>
                  </a:lnTo>
                  <a:lnTo>
                    <a:pt x="4468076" y="0"/>
                  </a:lnTo>
                  <a:close/>
                </a:path>
                <a:path w="4887595" h="8889">
                  <a:moveTo>
                    <a:pt x="4520362" y="0"/>
                  </a:moveTo>
                  <a:lnTo>
                    <a:pt x="4502937" y="0"/>
                  </a:lnTo>
                  <a:lnTo>
                    <a:pt x="4502937" y="8610"/>
                  </a:lnTo>
                  <a:lnTo>
                    <a:pt x="4520362" y="8610"/>
                  </a:lnTo>
                  <a:lnTo>
                    <a:pt x="4520362" y="0"/>
                  </a:lnTo>
                  <a:close/>
                </a:path>
                <a:path w="4887595" h="8889">
                  <a:moveTo>
                    <a:pt x="4573016" y="0"/>
                  </a:moveTo>
                  <a:lnTo>
                    <a:pt x="4555579" y="0"/>
                  </a:lnTo>
                  <a:lnTo>
                    <a:pt x="4555579" y="8610"/>
                  </a:lnTo>
                  <a:lnTo>
                    <a:pt x="4573016" y="8610"/>
                  </a:lnTo>
                  <a:lnTo>
                    <a:pt x="4573016" y="0"/>
                  </a:lnTo>
                  <a:close/>
                </a:path>
                <a:path w="4887595" h="8889">
                  <a:moveTo>
                    <a:pt x="4625302" y="0"/>
                  </a:moveTo>
                  <a:lnTo>
                    <a:pt x="4607877" y="0"/>
                  </a:lnTo>
                  <a:lnTo>
                    <a:pt x="4607877" y="8610"/>
                  </a:lnTo>
                  <a:lnTo>
                    <a:pt x="4625302" y="8610"/>
                  </a:lnTo>
                  <a:lnTo>
                    <a:pt x="4625302" y="0"/>
                  </a:lnTo>
                  <a:close/>
                </a:path>
                <a:path w="4887595" h="8889">
                  <a:moveTo>
                    <a:pt x="4677600" y="0"/>
                  </a:moveTo>
                  <a:lnTo>
                    <a:pt x="4660176" y="0"/>
                  </a:lnTo>
                  <a:lnTo>
                    <a:pt x="4660176" y="8610"/>
                  </a:lnTo>
                  <a:lnTo>
                    <a:pt x="4677600" y="8610"/>
                  </a:lnTo>
                  <a:lnTo>
                    <a:pt x="4677600" y="0"/>
                  </a:lnTo>
                  <a:close/>
                </a:path>
                <a:path w="4887595" h="8889">
                  <a:moveTo>
                    <a:pt x="4729899" y="0"/>
                  </a:moveTo>
                  <a:lnTo>
                    <a:pt x="4712462" y="0"/>
                  </a:lnTo>
                  <a:lnTo>
                    <a:pt x="4712462" y="8610"/>
                  </a:lnTo>
                  <a:lnTo>
                    <a:pt x="4729899" y="8610"/>
                  </a:lnTo>
                  <a:lnTo>
                    <a:pt x="4729899" y="0"/>
                  </a:lnTo>
                  <a:close/>
                </a:path>
                <a:path w="4887595" h="8889">
                  <a:moveTo>
                    <a:pt x="4782477" y="0"/>
                  </a:moveTo>
                  <a:lnTo>
                    <a:pt x="4764760" y="0"/>
                  </a:lnTo>
                  <a:lnTo>
                    <a:pt x="4764760" y="8610"/>
                  </a:lnTo>
                  <a:lnTo>
                    <a:pt x="4782477" y="8610"/>
                  </a:lnTo>
                  <a:lnTo>
                    <a:pt x="4782477" y="0"/>
                  </a:lnTo>
                  <a:close/>
                </a:path>
                <a:path w="4887595" h="8889">
                  <a:moveTo>
                    <a:pt x="4834725" y="0"/>
                  </a:moveTo>
                  <a:lnTo>
                    <a:pt x="4817288" y="0"/>
                  </a:lnTo>
                  <a:lnTo>
                    <a:pt x="4817288" y="8610"/>
                  </a:lnTo>
                  <a:lnTo>
                    <a:pt x="4834725" y="8610"/>
                  </a:lnTo>
                  <a:lnTo>
                    <a:pt x="4834725" y="0"/>
                  </a:lnTo>
                  <a:close/>
                </a:path>
                <a:path w="4887595" h="8889">
                  <a:moveTo>
                    <a:pt x="4887011" y="0"/>
                  </a:moveTo>
                  <a:lnTo>
                    <a:pt x="4869586" y="0"/>
                  </a:lnTo>
                  <a:lnTo>
                    <a:pt x="4869586" y="8610"/>
                  </a:lnTo>
                  <a:lnTo>
                    <a:pt x="4887011" y="8610"/>
                  </a:lnTo>
                  <a:lnTo>
                    <a:pt x="488701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85289" y="2886887"/>
              <a:ext cx="6301105" cy="795020"/>
            </a:xfrm>
            <a:custGeom>
              <a:avLst/>
              <a:gdLst/>
              <a:ahLst/>
              <a:cxnLst/>
              <a:rect l="l" t="t" r="r" b="b"/>
              <a:pathLst>
                <a:path w="6301105" h="795020">
                  <a:moveTo>
                    <a:pt x="17424" y="0"/>
                  </a:moveTo>
                  <a:lnTo>
                    <a:pt x="0" y="0"/>
                  </a:lnTo>
                  <a:lnTo>
                    <a:pt x="0" y="8610"/>
                  </a:lnTo>
                  <a:lnTo>
                    <a:pt x="17424" y="8610"/>
                  </a:lnTo>
                  <a:lnTo>
                    <a:pt x="17424" y="0"/>
                  </a:lnTo>
                  <a:close/>
                </a:path>
                <a:path w="6301105" h="795020">
                  <a:moveTo>
                    <a:pt x="69723" y="0"/>
                  </a:moveTo>
                  <a:lnTo>
                    <a:pt x="52285" y="0"/>
                  </a:lnTo>
                  <a:lnTo>
                    <a:pt x="52285" y="8610"/>
                  </a:lnTo>
                  <a:lnTo>
                    <a:pt x="69723" y="8610"/>
                  </a:lnTo>
                  <a:lnTo>
                    <a:pt x="69723" y="0"/>
                  </a:lnTo>
                  <a:close/>
                </a:path>
                <a:path w="6301105" h="795020">
                  <a:moveTo>
                    <a:pt x="122021" y="0"/>
                  </a:moveTo>
                  <a:lnTo>
                    <a:pt x="104584" y="0"/>
                  </a:lnTo>
                  <a:lnTo>
                    <a:pt x="104584" y="8610"/>
                  </a:lnTo>
                  <a:lnTo>
                    <a:pt x="122021" y="8610"/>
                  </a:lnTo>
                  <a:lnTo>
                    <a:pt x="122021" y="0"/>
                  </a:lnTo>
                  <a:close/>
                </a:path>
                <a:path w="6301105" h="795020">
                  <a:moveTo>
                    <a:pt x="174599" y="0"/>
                  </a:moveTo>
                  <a:lnTo>
                    <a:pt x="157175" y="0"/>
                  </a:lnTo>
                  <a:lnTo>
                    <a:pt x="157175" y="8610"/>
                  </a:lnTo>
                  <a:lnTo>
                    <a:pt x="174599" y="8610"/>
                  </a:lnTo>
                  <a:lnTo>
                    <a:pt x="174599" y="0"/>
                  </a:lnTo>
                  <a:close/>
                </a:path>
                <a:path w="6301105" h="795020">
                  <a:moveTo>
                    <a:pt x="226898" y="0"/>
                  </a:moveTo>
                  <a:lnTo>
                    <a:pt x="209473" y="0"/>
                  </a:lnTo>
                  <a:lnTo>
                    <a:pt x="209473" y="8610"/>
                  </a:lnTo>
                  <a:lnTo>
                    <a:pt x="226898" y="8610"/>
                  </a:lnTo>
                  <a:lnTo>
                    <a:pt x="226898" y="0"/>
                  </a:lnTo>
                  <a:close/>
                </a:path>
                <a:path w="6301105" h="795020">
                  <a:moveTo>
                    <a:pt x="279196" y="0"/>
                  </a:moveTo>
                  <a:lnTo>
                    <a:pt x="261759" y="0"/>
                  </a:lnTo>
                  <a:lnTo>
                    <a:pt x="261759" y="8610"/>
                  </a:lnTo>
                  <a:lnTo>
                    <a:pt x="279196" y="8610"/>
                  </a:lnTo>
                  <a:lnTo>
                    <a:pt x="279196" y="0"/>
                  </a:lnTo>
                  <a:close/>
                </a:path>
                <a:path w="6301105" h="795020">
                  <a:moveTo>
                    <a:pt x="331495" y="0"/>
                  </a:moveTo>
                  <a:lnTo>
                    <a:pt x="314058" y="0"/>
                  </a:lnTo>
                  <a:lnTo>
                    <a:pt x="314058" y="8610"/>
                  </a:lnTo>
                  <a:lnTo>
                    <a:pt x="331495" y="8610"/>
                  </a:lnTo>
                  <a:lnTo>
                    <a:pt x="331495" y="0"/>
                  </a:lnTo>
                  <a:close/>
                </a:path>
                <a:path w="6301105" h="795020">
                  <a:moveTo>
                    <a:pt x="384073" y="0"/>
                  </a:moveTo>
                  <a:lnTo>
                    <a:pt x="366356" y="0"/>
                  </a:lnTo>
                  <a:lnTo>
                    <a:pt x="366356" y="8610"/>
                  </a:lnTo>
                  <a:lnTo>
                    <a:pt x="384073" y="8610"/>
                  </a:lnTo>
                  <a:lnTo>
                    <a:pt x="384073" y="0"/>
                  </a:lnTo>
                  <a:close/>
                </a:path>
                <a:path w="6301105" h="795020">
                  <a:moveTo>
                    <a:pt x="436372" y="0"/>
                  </a:moveTo>
                  <a:lnTo>
                    <a:pt x="418934" y="0"/>
                  </a:lnTo>
                  <a:lnTo>
                    <a:pt x="418934" y="8610"/>
                  </a:lnTo>
                  <a:lnTo>
                    <a:pt x="436372" y="8610"/>
                  </a:lnTo>
                  <a:lnTo>
                    <a:pt x="436372" y="0"/>
                  </a:lnTo>
                  <a:close/>
                </a:path>
                <a:path w="6301105" h="795020">
                  <a:moveTo>
                    <a:pt x="1692973" y="0"/>
                  </a:moveTo>
                  <a:lnTo>
                    <a:pt x="1675549" y="0"/>
                  </a:lnTo>
                  <a:lnTo>
                    <a:pt x="1675549" y="8610"/>
                  </a:lnTo>
                  <a:lnTo>
                    <a:pt x="1692973" y="8610"/>
                  </a:lnTo>
                  <a:lnTo>
                    <a:pt x="1692973" y="0"/>
                  </a:lnTo>
                  <a:close/>
                </a:path>
                <a:path w="6301105" h="795020">
                  <a:moveTo>
                    <a:pt x="1745564" y="0"/>
                  </a:moveTo>
                  <a:lnTo>
                    <a:pt x="1727835" y="0"/>
                  </a:lnTo>
                  <a:lnTo>
                    <a:pt x="1727835" y="8610"/>
                  </a:lnTo>
                  <a:lnTo>
                    <a:pt x="1745564" y="8610"/>
                  </a:lnTo>
                  <a:lnTo>
                    <a:pt x="1745564" y="0"/>
                  </a:lnTo>
                  <a:close/>
                </a:path>
                <a:path w="6301105" h="795020">
                  <a:moveTo>
                    <a:pt x="1797799" y="0"/>
                  </a:moveTo>
                  <a:lnTo>
                    <a:pt x="1780362" y="0"/>
                  </a:lnTo>
                  <a:lnTo>
                    <a:pt x="1780362" y="8610"/>
                  </a:lnTo>
                  <a:lnTo>
                    <a:pt x="1797799" y="8610"/>
                  </a:lnTo>
                  <a:lnTo>
                    <a:pt x="1797799" y="0"/>
                  </a:lnTo>
                  <a:close/>
                </a:path>
                <a:path w="6301105" h="795020">
                  <a:moveTo>
                    <a:pt x="1850097" y="0"/>
                  </a:moveTo>
                  <a:lnTo>
                    <a:pt x="1832660" y="0"/>
                  </a:lnTo>
                  <a:lnTo>
                    <a:pt x="1832660" y="8610"/>
                  </a:lnTo>
                  <a:lnTo>
                    <a:pt x="1850097" y="8610"/>
                  </a:lnTo>
                  <a:lnTo>
                    <a:pt x="1850097" y="0"/>
                  </a:lnTo>
                  <a:close/>
                </a:path>
                <a:path w="6301105" h="795020">
                  <a:moveTo>
                    <a:pt x="1902396" y="0"/>
                  </a:moveTo>
                  <a:lnTo>
                    <a:pt x="1884959" y="0"/>
                  </a:lnTo>
                  <a:lnTo>
                    <a:pt x="1884959" y="8610"/>
                  </a:lnTo>
                  <a:lnTo>
                    <a:pt x="1902396" y="8610"/>
                  </a:lnTo>
                  <a:lnTo>
                    <a:pt x="1902396" y="0"/>
                  </a:lnTo>
                  <a:close/>
                </a:path>
                <a:path w="6301105" h="795020">
                  <a:moveTo>
                    <a:pt x="1954682" y="0"/>
                  </a:moveTo>
                  <a:lnTo>
                    <a:pt x="1937258" y="0"/>
                  </a:lnTo>
                  <a:lnTo>
                    <a:pt x="1937258" y="8610"/>
                  </a:lnTo>
                  <a:lnTo>
                    <a:pt x="1954682" y="8610"/>
                  </a:lnTo>
                  <a:lnTo>
                    <a:pt x="1954682" y="0"/>
                  </a:lnTo>
                  <a:close/>
                </a:path>
                <a:path w="6301105" h="795020">
                  <a:moveTo>
                    <a:pt x="2007336" y="0"/>
                  </a:moveTo>
                  <a:lnTo>
                    <a:pt x="1989899" y="0"/>
                  </a:lnTo>
                  <a:lnTo>
                    <a:pt x="1989899" y="8610"/>
                  </a:lnTo>
                  <a:lnTo>
                    <a:pt x="2007336" y="8610"/>
                  </a:lnTo>
                  <a:lnTo>
                    <a:pt x="2007336" y="0"/>
                  </a:lnTo>
                  <a:close/>
                </a:path>
                <a:path w="6301105" h="795020">
                  <a:moveTo>
                    <a:pt x="2059622" y="0"/>
                  </a:moveTo>
                  <a:lnTo>
                    <a:pt x="2042198" y="0"/>
                  </a:lnTo>
                  <a:lnTo>
                    <a:pt x="2042198" y="8610"/>
                  </a:lnTo>
                  <a:lnTo>
                    <a:pt x="2059622" y="8610"/>
                  </a:lnTo>
                  <a:lnTo>
                    <a:pt x="2059622" y="0"/>
                  </a:lnTo>
                  <a:close/>
                </a:path>
                <a:path w="6301105" h="795020">
                  <a:moveTo>
                    <a:pt x="2111921" y="0"/>
                  </a:moveTo>
                  <a:lnTo>
                    <a:pt x="2094484" y="0"/>
                  </a:lnTo>
                  <a:lnTo>
                    <a:pt x="2094484" y="8610"/>
                  </a:lnTo>
                  <a:lnTo>
                    <a:pt x="2111921" y="8610"/>
                  </a:lnTo>
                  <a:lnTo>
                    <a:pt x="2111921" y="0"/>
                  </a:lnTo>
                  <a:close/>
                </a:path>
                <a:path w="6301105" h="795020">
                  <a:moveTo>
                    <a:pt x="2164219" y="0"/>
                  </a:moveTo>
                  <a:lnTo>
                    <a:pt x="2146782" y="0"/>
                  </a:lnTo>
                  <a:lnTo>
                    <a:pt x="2146782" y="8610"/>
                  </a:lnTo>
                  <a:lnTo>
                    <a:pt x="2164219" y="8610"/>
                  </a:lnTo>
                  <a:lnTo>
                    <a:pt x="2164219" y="0"/>
                  </a:lnTo>
                  <a:close/>
                </a:path>
                <a:path w="6301105" h="795020">
                  <a:moveTo>
                    <a:pt x="2216747" y="0"/>
                  </a:moveTo>
                  <a:lnTo>
                    <a:pt x="2199309" y="0"/>
                  </a:lnTo>
                  <a:lnTo>
                    <a:pt x="2199309" y="8610"/>
                  </a:lnTo>
                  <a:lnTo>
                    <a:pt x="2216747" y="8610"/>
                  </a:lnTo>
                  <a:lnTo>
                    <a:pt x="2216747" y="0"/>
                  </a:lnTo>
                  <a:close/>
                </a:path>
                <a:path w="6301105" h="795020">
                  <a:moveTo>
                    <a:pt x="2269045" y="0"/>
                  </a:moveTo>
                  <a:lnTo>
                    <a:pt x="2251608" y="0"/>
                  </a:lnTo>
                  <a:lnTo>
                    <a:pt x="2251608" y="8610"/>
                  </a:lnTo>
                  <a:lnTo>
                    <a:pt x="2269045" y="8610"/>
                  </a:lnTo>
                  <a:lnTo>
                    <a:pt x="2269045" y="0"/>
                  </a:lnTo>
                  <a:close/>
                </a:path>
                <a:path w="6301105" h="795020">
                  <a:moveTo>
                    <a:pt x="2321331" y="0"/>
                  </a:moveTo>
                  <a:lnTo>
                    <a:pt x="2303907" y="0"/>
                  </a:lnTo>
                  <a:lnTo>
                    <a:pt x="2303907" y="8610"/>
                  </a:lnTo>
                  <a:lnTo>
                    <a:pt x="2321331" y="8610"/>
                  </a:lnTo>
                  <a:lnTo>
                    <a:pt x="2321331" y="0"/>
                  </a:lnTo>
                  <a:close/>
                </a:path>
                <a:path w="6301105" h="795020">
                  <a:moveTo>
                    <a:pt x="2373630" y="0"/>
                  </a:moveTo>
                  <a:lnTo>
                    <a:pt x="2356205" y="0"/>
                  </a:lnTo>
                  <a:lnTo>
                    <a:pt x="2356205" y="8610"/>
                  </a:lnTo>
                  <a:lnTo>
                    <a:pt x="2373630" y="8610"/>
                  </a:lnTo>
                  <a:lnTo>
                    <a:pt x="2373630" y="0"/>
                  </a:lnTo>
                  <a:close/>
                </a:path>
                <a:path w="6301105" h="795020">
                  <a:moveTo>
                    <a:pt x="2426220" y="0"/>
                  </a:moveTo>
                  <a:lnTo>
                    <a:pt x="2408491" y="0"/>
                  </a:lnTo>
                  <a:lnTo>
                    <a:pt x="2408491" y="8610"/>
                  </a:lnTo>
                  <a:lnTo>
                    <a:pt x="2426220" y="8610"/>
                  </a:lnTo>
                  <a:lnTo>
                    <a:pt x="2426220" y="0"/>
                  </a:lnTo>
                  <a:close/>
                </a:path>
                <a:path w="6301105" h="795020">
                  <a:moveTo>
                    <a:pt x="2478570" y="0"/>
                  </a:moveTo>
                  <a:lnTo>
                    <a:pt x="2461145" y="0"/>
                  </a:lnTo>
                  <a:lnTo>
                    <a:pt x="2461145" y="8610"/>
                  </a:lnTo>
                  <a:lnTo>
                    <a:pt x="2478570" y="8610"/>
                  </a:lnTo>
                  <a:lnTo>
                    <a:pt x="2478570" y="0"/>
                  </a:lnTo>
                  <a:close/>
                </a:path>
                <a:path w="6301105" h="795020">
                  <a:moveTo>
                    <a:pt x="2530868" y="0"/>
                  </a:moveTo>
                  <a:lnTo>
                    <a:pt x="2513431" y="0"/>
                  </a:lnTo>
                  <a:lnTo>
                    <a:pt x="2513431" y="8610"/>
                  </a:lnTo>
                  <a:lnTo>
                    <a:pt x="2530868" y="8610"/>
                  </a:lnTo>
                  <a:lnTo>
                    <a:pt x="2530868" y="0"/>
                  </a:lnTo>
                  <a:close/>
                </a:path>
                <a:path w="6301105" h="795020">
                  <a:moveTo>
                    <a:pt x="2583167" y="0"/>
                  </a:moveTo>
                  <a:lnTo>
                    <a:pt x="2565730" y="0"/>
                  </a:lnTo>
                  <a:lnTo>
                    <a:pt x="2565730" y="8610"/>
                  </a:lnTo>
                  <a:lnTo>
                    <a:pt x="2583167" y="8610"/>
                  </a:lnTo>
                  <a:lnTo>
                    <a:pt x="2583167" y="0"/>
                  </a:lnTo>
                  <a:close/>
                </a:path>
                <a:path w="6301105" h="795020">
                  <a:moveTo>
                    <a:pt x="2635453" y="0"/>
                  </a:moveTo>
                  <a:lnTo>
                    <a:pt x="2618028" y="0"/>
                  </a:lnTo>
                  <a:lnTo>
                    <a:pt x="2618028" y="8610"/>
                  </a:lnTo>
                  <a:lnTo>
                    <a:pt x="2635453" y="8610"/>
                  </a:lnTo>
                  <a:lnTo>
                    <a:pt x="2635453" y="0"/>
                  </a:lnTo>
                  <a:close/>
                </a:path>
                <a:path w="6301105" h="795020">
                  <a:moveTo>
                    <a:pt x="2687980" y="0"/>
                  </a:moveTo>
                  <a:lnTo>
                    <a:pt x="2670556" y="0"/>
                  </a:lnTo>
                  <a:lnTo>
                    <a:pt x="2670556" y="8610"/>
                  </a:lnTo>
                  <a:lnTo>
                    <a:pt x="2687980" y="8610"/>
                  </a:lnTo>
                  <a:lnTo>
                    <a:pt x="2687980" y="0"/>
                  </a:lnTo>
                  <a:close/>
                </a:path>
                <a:path w="6301105" h="795020">
                  <a:moveTo>
                    <a:pt x="2740279" y="0"/>
                  </a:moveTo>
                  <a:lnTo>
                    <a:pt x="2722854" y="0"/>
                  </a:lnTo>
                  <a:lnTo>
                    <a:pt x="2722854" y="8610"/>
                  </a:lnTo>
                  <a:lnTo>
                    <a:pt x="2740279" y="8610"/>
                  </a:lnTo>
                  <a:lnTo>
                    <a:pt x="2740279" y="0"/>
                  </a:lnTo>
                  <a:close/>
                </a:path>
                <a:path w="6301105" h="795020">
                  <a:moveTo>
                    <a:pt x="2792577" y="0"/>
                  </a:moveTo>
                  <a:lnTo>
                    <a:pt x="2775140" y="0"/>
                  </a:lnTo>
                  <a:lnTo>
                    <a:pt x="2775140" y="8610"/>
                  </a:lnTo>
                  <a:lnTo>
                    <a:pt x="2792577" y="8610"/>
                  </a:lnTo>
                  <a:lnTo>
                    <a:pt x="2792577" y="0"/>
                  </a:lnTo>
                  <a:close/>
                </a:path>
                <a:path w="6301105" h="795020">
                  <a:moveTo>
                    <a:pt x="2844876" y="0"/>
                  </a:moveTo>
                  <a:lnTo>
                    <a:pt x="2827439" y="0"/>
                  </a:lnTo>
                  <a:lnTo>
                    <a:pt x="2827439" y="8610"/>
                  </a:lnTo>
                  <a:lnTo>
                    <a:pt x="2844876" y="8610"/>
                  </a:lnTo>
                  <a:lnTo>
                    <a:pt x="2844876" y="0"/>
                  </a:lnTo>
                  <a:close/>
                </a:path>
                <a:path w="6301105" h="795020">
                  <a:moveTo>
                    <a:pt x="2897517" y="0"/>
                  </a:moveTo>
                  <a:lnTo>
                    <a:pt x="2880080" y="0"/>
                  </a:lnTo>
                  <a:lnTo>
                    <a:pt x="2880080" y="8610"/>
                  </a:lnTo>
                  <a:lnTo>
                    <a:pt x="2897517" y="8610"/>
                  </a:lnTo>
                  <a:lnTo>
                    <a:pt x="2897517" y="0"/>
                  </a:lnTo>
                  <a:close/>
                </a:path>
                <a:path w="6301105" h="795020">
                  <a:moveTo>
                    <a:pt x="2949816" y="0"/>
                  </a:moveTo>
                  <a:lnTo>
                    <a:pt x="2932379" y="0"/>
                  </a:lnTo>
                  <a:lnTo>
                    <a:pt x="2932379" y="8610"/>
                  </a:lnTo>
                  <a:lnTo>
                    <a:pt x="2949816" y="8610"/>
                  </a:lnTo>
                  <a:lnTo>
                    <a:pt x="2949816" y="0"/>
                  </a:lnTo>
                  <a:close/>
                </a:path>
                <a:path w="6301105" h="795020">
                  <a:moveTo>
                    <a:pt x="3002102" y="0"/>
                  </a:moveTo>
                  <a:lnTo>
                    <a:pt x="2984677" y="0"/>
                  </a:lnTo>
                  <a:lnTo>
                    <a:pt x="2984677" y="8610"/>
                  </a:lnTo>
                  <a:lnTo>
                    <a:pt x="3002102" y="8610"/>
                  </a:lnTo>
                  <a:lnTo>
                    <a:pt x="3002102" y="0"/>
                  </a:lnTo>
                  <a:close/>
                </a:path>
                <a:path w="6301105" h="795020">
                  <a:moveTo>
                    <a:pt x="3054400" y="0"/>
                  </a:moveTo>
                  <a:lnTo>
                    <a:pt x="3036976" y="0"/>
                  </a:lnTo>
                  <a:lnTo>
                    <a:pt x="3036976" y="8610"/>
                  </a:lnTo>
                  <a:lnTo>
                    <a:pt x="3054400" y="8610"/>
                  </a:lnTo>
                  <a:lnTo>
                    <a:pt x="3054400" y="0"/>
                  </a:lnTo>
                  <a:close/>
                </a:path>
                <a:path w="6301105" h="795020">
                  <a:moveTo>
                    <a:pt x="3106991" y="0"/>
                  </a:moveTo>
                  <a:lnTo>
                    <a:pt x="3089262" y="0"/>
                  </a:lnTo>
                  <a:lnTo>
                    <a:pt x="3089262" y="8610"/>
                  </a:lnTo>
                  <a:lnTo>
                    <a:pt x="3106991" y="8610"/>
                  </a:lnTo>
                  <a:lnTo>
                    <a:pt x="3106991" y="0"/>
                  </a:lnTo>
                  <a:close/>
                </a:path>
                <a:path w="6301105" h="795020">
                  <a:moveTo>
                    <a:pt x="3159226" y="0"/>
                  </a:moveTo>
                  <a:lnTo>
                    <a:pt x="3141789" y="0"/>
                  </a:lnTo>
                  <a:lnTo>
                    <a:pt x="3141789" y="8610"/>
                  </a:lnTo>
                  <a:lnTo>
                    <a:pt x="3159226" y="8610"/>
                  </a:lnTo>
                  <a:lnTo>
                    <a:pt x="3159226" y="0"/>
                  </a:lnTo>
                  <a:close/>
                </a:path>
                <a:path w="6301105" h="795020">
                  <a:moveTo>
                    <a:pt x="3211525" y="0"/>
                  </a:moveTo>
                  <a:lnTo>
                    <a:pt x="3194088" y="0"/>
                  </a:lnTo>
                  <a:lnTo>
                    <a:pt x="3194088" y="8610"/>
                  </a:lnTo>
                  <a:lnTo>
                    <a:pt x="3211525" y="8610"/>
                  </a:lnTo>
                  <a:lnTo>
                    <a:pt x="3211525" y="0"/>
                  </a:lnTo>
                  <a:close/>
                </a:path>
                <a:path w="6301105" h="795020">
                  <a:moveTo>
                    <a:pt x="3263823" y="0"/>
                  </a:moveTo>
                  <a:lnTo>
                    <a:pt x="3246386" y="0"/>
                  </a:lnTo>
                  <a:lnTo>
                    <a:pt x="3246386" y="8610"/>
                  </a:lnTo>
                  <a:lnTo>
                    <a:pt x="3263823" y="8610"/>
                  </a:lnTo>
                  <a:lnTo>
                    <a:pt x="3263823" y="0"/>
                  </a:lnTo>
                  <a:close/>
                </a:path>
                <a:path w="6301105" h="795020">
                  <a:moveTo>
                    <a:pt x="3316109" y="0"/>
                  </a:moveTo>
                  <a:lnTo>
                    <a:pt x="3298685" y="0"/>
                  </a:lnTo>
                  <a:lnTo>
                    <a:pt x="3298685" y="8610"/>
                  </a:lnTo>
                  <a:lnTo>
                    <a:pt x="3316109" y="8610"/>
                  </a:lnTo>
                  <a:lnTo>
                    <a:pt x="3316109" y="0"/>
                  </a:lnTo>
                  <a:close/>
                </a:path>
                <a:path w="6301105" h="795020">
                  <a:moveTo>
                    <a:pt x="3368764" y="0"/>
                  </a:moveTo>
                  <a:lnTo>
                    <a:pt x="3351326" y="0"/>
                  </a:lnTo>
                  <a:lnTo>
                    <a:pt x="3351326" y="8610"/>
                  </a:lnTo>
                  <a:lnTo>
                    <a:pt x="3368764" y="8610"/>
                  </a:lnTo>
                  <a:lnTo>
                    <a:pt x="3368764" y="0"/>
                  </a:lnTo>
                  <a:close/>
                </a:path>
                <a:path w="6301105" h="795020">
                  <a:moveTo>
                    <a:pt x="3421049" y="0"/>
                  </a:moveTo>
                  <a:lnTo>
                    <a:pt x="3403625" y="0"/>
                  </a:lnTo>
                  <a:lnTo>
                    <a:pt x="3403625" y="8610"/>
                  </a:lnTo>
                  <a:lnTo>
                    <a:pt x="3421049" y="8610"/>
                  </a:lnTo>
                  <a:lnTo>
                    <a:pt x="3421049" y="0"/>
                  </a:lnTo>
                  <a:close/>
                </a:path>
                <a:path w="6301105" h="795020">
                  <a:moveTo>
                    <a:pt x="3473348" y="0"/>
                  </a:moveTo>
                  <a:lnTo>
                    <a:pt x="3455911" y="0"/>
                  </a:lnTo>
                  <a:lnTo>
                    <a:pt x="3455911" y="8610"/>
                  </a:lnTo>
                  <a:lnTo>
                    <a:pt x="3473348" y="8610"/>
                  </a:lnTo>
                  <a:lnTo>
                    <a:pt x="3473348" y="0"/>
                  </a:lnTo>
                  <a:close/>
                </a:path>
                <a:path w="6301105" h="795020">
                  <a:moveTo>
                    <a:pt x="3525647" y="0"/>
                  </a:moveTo>
                  <a:lnTo>
                    <a:pt x="3508210" y="0"/>
                  </a:lnTo>
                  <a:lnTo>
                    <a:pt x="3508210" y="8610"/>
                  </a:lnTo>
                  <a:lnTo>
                    <a:pt x="3525647" y="8610"/>
                  </a:lnTo>
                  <a:lnTo>
                    <a:pt x="3525647" y="0"/>
                  </a:lnTo>
                  <a:close/>
                </a:path>
                <a:path w="6301105" h="795020">
                  <a:moveTo>
                    <a:pt x="3578174" y="0"/>
                  </a:moveTo>
                  <a:lnTo>
                    <a:pt x="3560737" y="0"/>
                  </a:lnTo>
                  <a:lnTo>
                    <a:pt x="3560737" y="8610"/>
                  </a:lnTo>
                  <a:lnTo>
                    <a:pt x="3578174" y="8610"/>
                  </a:lnTo>
                  <a:lnTo>
                    <a:pt x="3578174" y="0"/>
                  </a:lnTo>
                  <a:close/>
                </a:path>
                <a:path w="6301105" h="795020">
                  <a:moveTo>
                    <a:pt x="5044186" y="786079"/>
                  </a:moveTo>
                  <a:lnTo>
                    <a:pt x="5026761" y="786079"/>
                  </a:lnTo>
                  <a:lnTo>
                    <a:pt x="5026761" y="794689"/>
                  </a:lnTo>
                  <a:lnTo>
                    <a:pt x="5044186" y="794689"/>
                  </a:lnTo>
                  <a:lnTo>
                    <a:pt x="5044186" y="786079"/>
                  </a:lnTo>
                  <a:close/>
                </a:path>
                <a:path w="6301105" h="795020">
                  <a:moveTo>
                    <a:pt x="5096484" y="786079"/>
                  </a:moveTo>
                  <a:lnTo>
                    <a:pt x="5079060" y="786079"/>
                  </a:lnTo>
                  <a:lnTo>
                    <a:pt x="5079060" y="794689"/>
                  </a:lnTo>
                  <a:lnTo>
                    <a:pt x="5096484" y="794689"/>
                  </a:lnTo>
                  <a:lnTo>
                    <a:pt x="5096484" y="786079"/>
                  </a:lnTo>
                  <a:close/>
                </a:path>
                <a:path w="6301105" h="795020">
                  <a:moveTo>
                    <a:pt x="5148783" y="786079"/>
                  </a:moveTo>
                  <a:lnTo>
                    <a:pt x="5131346" y="786079"/>
                  </a:lnTo>
                  <a:lnTo>
                    <a:pt x="5131346" y="794689"/>
                  </a:lnTo>
                  <a:lnTo>
                    <a:pt x="5148783" y="794689"/>
                  </a:lnTo>
                  <a:lnTo>
                    <a:pt x="5148783" y="786079"/>
                  </a:lnTo>
                  <a:close/>
                </a:path>
                <a:path w="6301105" h="795020">
                  <a:moveTo>
                    <a:pt x="5201424" y="786079"/>
                  </a:moveTo>
                  <a:lnTo>
                    <a:pt x="5184000" y="786079"/>
                  </a:lnTo>
                  <a:lnTo>
                    <a:pt x="5184000" y="794689"/>
                  </a:lnTo>
                  <a:lnTo>
                    <a:pt x="5201424" y="794689"/>
                  </a:lnTo>
                  <a:lnTo>
                    <a:pt x="5201424" y="786079"/>
                  </a:lnTo>
                  <a:close/>
                </a:path>
                <a:path w="6301105" h="795020">
                  <a:moveTo>
                    <a:pt x="5253723" y="786079"/>
                  </a:moveTo>
                  <a:lnTo>
                    <a:pt x="5236286" y="786079"/>
                  </a:lnTo>
                  <a:lnTo>
                    <a:pt x="5236286" y="794689"/>
                  </a:lnTo>
                  <a:lnTo>
                    <a:pt x="5253723" y="794689"/>
                  </a:lnTo>
                  <a:lnTo>
                    <a:pt x="5253723" y="786079"/>
                  </a:lnTo>
                  <a:close/>
                </a:path>
                <a:path w="6301105" h="795020">
                  <a:moveTo>
                    <a:pt x="5306022" y="786079"/>
                  </a:moveTo>
                  <a:lnTo>
                    <a:pt x="5288585" y="786079"/>
                  </a:lnTo>
                  <a:lnTo>
                    <a:pt x="5288585" y="794689"/>
                  </a:lnTo>
                  <a:lnTo>
                    <a:pt x="5306022" y="794689"/>
                  </a:lnTo>
                  <a:lnTo>
                    <a:pt x="5306022" y="786079"/>
                  </a:lnTo>
                  <a:close/>
                </a:path>
                <a:path w="6301105" h="795020">
                  <a:moveTo>
                    <a:pt x="5358308" y="786079"/>
                  </a:moveTo>
                  <a:lnTo>
                    <a:pt x="5340883" y="786079"/>
                  </a:lnTo>
                  <a:lnTo>
                    <a:pt x="5340883" y="794689"/>
                  </a:lnTo>
                  <a:lnTo>
                    <a:pt x="5358308" y="794689"/>
                  </a:lnTo>
                  <a:lnTo>
                    <a:pt x="5358308" y="786079"/>
                  </a:lnTo>
                  <a:close/>
                </a:path>
                <a:path w="6301105" h="795020">
                  <a:moveTo>
                    <a:pt x="5410847" y="786079"/>
                  </a:moveTo>
                  <a:lnTo>
                    <a:pt x="5393410" y="786079"/>
                  </a:lnTo>
                  <a:lnTo>
                    <a:pt x="5393410" y="794689"/>
                  </a:lnTo>
                  <a:lnTo>
                    <a:pt x="5410847" y="794689"/>
                  </a:lnTo>
                  <a:lnTo>
                    <a:pt x="5410847" y="786079"/>
                  </a:lnTo>
                  <a:close/>
                </a:path>
                <a:path w="6301105" h="795020">
                  <a:moveTo>
                    <a:pt x="5463133" y="786079"/>
                  </a:moveTo>
                  <a:lnTo>
                    <a:pt x="5445709" y="786079"/>
                  </a:lnTo>
                  <a:lnTo>
                    <a:pt x="5445709" y="794689"/>
                  </a:lnTo>
                  <a:lnTo>
                    <a:pt x="5463133" y="794689"/>
                  </a:lnTo>
                  <a:lnTo>
                    <a:pt x="5463133" y="786079"/>
                  </a:lnTo>
                  <a:close/>
                </a:path>
                <a:path w="6301105" h="795020">
                  <a:moveTo>
                    <a:pt x="5515432" y="786079"/>
                  </a:moveTo>
                  <a:lnTo>
                    <a:pt x="5497995" y="786079"/>
                  </a:lnTo>
                  <a:lnTo>
                    <a:pt x="5497995" y="794689"/>
                  </a:lnTo>
                  <a:lnTo>
                    <a:pt x="5515432" y="794689"/>
                  </a:lnTo>
                  <a:lnTo>
                    <a:pt x="5515432" y="786079"/>
                  </a:lnTo>
                  <a:close/>
                </a:path>
                <a:path w="6301105" h="795020">
                  <a:moveTo>
                    <a:pt x="5567731" y="786079"/>
                  </a:moveTo>
                  <a:lnTo>
                    <a:pt x="5550293" y="786079"/>
                  </a:lnTo>
                  <a:lnTo>
                    <a:pt x="5550293" y="794689"/>
                  </a:lnTo>
                  <a:lnTo>
                    <a:pt x="5567731" y="794689"/>
                  </a:lnTo>
                  <a:lnTo>
                    <a:pt x="5567731" y="786079"/>
                  </a:lnTo>
                  <a:close/>
                </a:path>
                <a:path w="6301105" h="795020">
                  <a:moveTo>
                    <a:pt x="5620309" y="786079"/>
                  </a:moveTo>
                  <a:lnTo>
                    <a:pt x="5602592" y="786079"/>
                  </a:lnTo>
                  <a:lnTo>
                    <a:pt x="5602592" y="794689"/>
                  </a:lnTo>
                  <a:lnTo>
                    <a:pt x="5620309" y="794689"/>
                  </a:lnTo>
                  <a:lnTo>
                    <a:pt x="5620309" y="786079"/>
                  </a:lnTo>
                  <a:close/>
                </a:path>
                <a:path w="6301105" h="795020">
                  <a:moveTo>
                    <a:pt x="5672556" y="786079"/>
                  </a:moveTo>
                  <a:lnTo>
                    <a:pt x="5655119" y="786079"/>
                  </a:lnTo>
                  <a:lnTo>
                    <a:pt x="5655119" y="794689"/>
                  </a:lnTo>
                  <a:lnTo>
                    <a:pt x="5672556" y="794689"/>
                  </a:lnTo>
                  <a:lnTo>
                    <a:pt x="5672556" y="786079"/>
                  </a:lnTo>
                  <a:close/>
                </a:path>
                <a:path w="6301105" h="795020">
                  <a:moveTo>
                    <a:pt x="5724842" y="786079"/>
                  </a:moveTo>
                  <a:lnTo>
                    <a:pt x="5707418" y="786079"/>
                  </a:lnTo>
                  <a:lnTo>
                    <a:pt x="5707418" y="794689"/>
                  </a:lnTo>
                  <a:lnTo>
                    <a:pt x="5724842" y="794689"/>
                  </a:lnTo>
                  <a:lnTo>
                    <a:pt x="5724842" y="786079"/>
                  </a:lnTo>
                  <a:close/>
                </a:path>
                <a:path w="6301105" h="795020">
                  <a:moveTo>
                    <a:pt x="5777141" y="786079"/>
                  </a:moveTo>
                  <a:lnTo>
                    <a:pt x="5759716" y="786079"/>
                  </a:lnTo>
                  <a:lnTo>
                    <a:pt x="5759716" y="794689"/>
                  </a:lnTo>
                  <a:lnTo>
                    <a:pt x="5777141" y="794689"/>
                  </a:lnTo>
                  <a:lnTo>
                    <a:pt x="5777141" y="786079"/>
                  </a:lnTo>
                  <a:close/>
                </a:path>
                <a:path w="6301105" h="795020">
                  <a:moveTo>
                    <a:pt x="5829439" y="786079"/>
                  </a:moveTo>
                  <a:lnTo>
                    <a:pt x="5812002" y="786079"/>
                  </a:lnTo>
                  <a:lnTo>
                    <a:pt x="5812002" y="794689"/>
                  </a:lnTo>
                  <a:lnTo>
                    <a:pt x="5829439" y="794689"/>
                  </a:lnTo>
                  <a:lnTo>
                    <a:pt x="5829439" y="786079"/>
                  </a:lnTo>
                  <a:close/>
                </a:path>
                <a:path w="6301105" h="795020">
                  <a:moveTo>
                    <a:pt x="5882081" y="786079"/>
                  </a:moveTo>
                  <a:lnTo>
                    <a:pt x="5864657" y="786079"/>
                  </a:lnTo>
                  <a:lnTo>
                    <a:pt x="5864657" y="794689"/>
                  </a:lnTo>
                  <a:lnTo>
                    <a:pt x="5882081" y="794689"/>
                  </a:lnTo>
                  <a:lnTo>
                    <a:pt x="5882081" y="786079"/>
                  </a:lnTo>
                  <a:close/>
                </a:path>
                <a:path w="6301105" h="795020">
                  <a:moveTo>
                    <a:pt x="5934380" y="786079"/>
                  </a:moveTo>
                  <a:lnTo>
                    <a:pt x="5916942" y="786079"/>
                  </a:lnTo>
                  <a:lnTo>
                    <a:pt x="5916942" y="794689"/>
                  </a:lnTo>
                  <a:lnTo>
                    <a:pt x="5934380" y="794689"/>
                  </a:lnTo>
                  <a:lnTo>
                    <a:pt x="5934380" y="786079"/>
                  </a:lnTo>
                  <a:close/>
                </a:path>
                <a:path w="6301105" h="795020">
                  <a:moveTo>
                    <a:pt x="5986678" y="786079"/>
                  </a:moveTo>
                  <a:lnTo>
                    <a:pt x="5969241" y="786079"/>
                  </a:lnTo>
                  <a:lnTo>
                    <a:pt x="5969241" y="794689"/>
                  </a:lnTo>
                  <a:lnTo>
                    <a:pt x="5986678" y="794689"/>
                  </a:lnTo>
                  <a:lnTo>
                    <a:pt x="5986678" y="786079"/>
                  </a:lnTo>
                  <a:close/>
                </a:path>
                <a:path w="6301105" h="795020">
                  <a:moveTo>
                    <a:pt x="6038964" y="786079"/>
                  </a:moveTo>
                  <a:lnTo>
                    <a:pt x="6021540" y="786079"/>
                  </a:lnTo>
                  <a:lnTo>
                    <a:pt x="6021540" y="794689"/>
                  </a:lnTo>
                  <a:lnTo>
                    <a:pt x="6038964" y="794689"/>
                  </a:lnTo>
                  <a:lnTo>
                    <a:pt x="6038964" y="786079"/>
                  </a:lnTo>
                  <a:close/>
                </a:path>
                <a:path w="6301105" h="795020">
                  <a:moveTo>
                    <a:pt x="6091618" y="786079"/>
                  </a:moveTo>
                  <a:lnTo>
                    <a:pt x="6074181" y="786079"/>
                  </a:lnTo>
                  <a:lnTo>
                    <a:pt x="6074181" y="794689"/>
                  </a:lnTo>
                  <a:lnTo>
                    <a:pt x="6091618" y="794689"/>
                  </a:lnTo>
                  <a:lnTo>
                    <a:pt x="6091618" y="786079"/>
                  </a:lnTo>
                  <a:close/>
                </a:path>
                <a:path w="6301105" h="795020">
                  <a:moveTo>
                    <a:pt x="6143904" y="786079"/>
                  </a:moveTo>
                  <a:lnTo>
                    <a:pt x="6126480" y="786079"/>
                  </a:lnTo>
                  <a:lnTo>
                    <a:pt x="6126480" y="794689"/>
                  </a:lnTo>
                  <a:lnTo>
                    <a:pt x="6143904" y="794689"/>
                  </a:lnTo>
                  <a:lnTo>
                    <a:pt x="6143904" y="786079"/>
                  </a:lnTo>
                  <a:close/>
                </a:path>
                <a:path w="6301105" h="795020">
                  <a:moveTo>
                    <a:pt x="6196203" y="786079"/>
                  </a:moveTo>
                  <a:lnTo>
                    <a:pt x="6178778" y="786079"/>
                  </a:lnTo>
                  <a:lnTo>
                    <a:pt x="6178778" y="794689"/>
                  </a:lnTo>
                  <a:lnTo>
                    <a:pt x="6196203" y="794689"/>
                  </a:lnTo>
                  <a:lnTo>
                    <a:pt x="6196203" y="786079"/>
                  </a:lnTo>
                  <a:close/>
                </a:path>
                <a:path w="6301105" h="795020">
                  <a:moveTo>
                    <a:pt x="6248501" y="786079"/>
                  </a:moveTo>
                  <a:lnTo>
                    <a:pt x="6231064" y="786079"/>
                  </a:lnTo>
                  <a:lnTo>
                    <a:pt x="6231064" y="794689"/>
                  </a:lnTo>
                  <a:lnTo>
                    <a:pt x="6248501" y="794689"/>
                  </a:lnTo>
                  <a:lnTo>
                    <a:pt x="6248501" y="786079"/>
                  </a:lnTo>
                  <a:close/>
                </a:path>
                <a:path w="6301105" h="795020">
                  <a:moveTo>
                    <a:pt x="6301092" y="786079"/>
                  </a:moveTo>
                  <a:lnTo>
                    <a:pt x="6283363" y="786079"/>
                  </a:lnTo>
                  <a:lnTo>
                    <a:pt x="6283363" y="794689"/>
                  </a:lnTo>
                  <a:lnTo>
                    <a:pt x="6301092" y="794689"/>
                  </a:lnTo>
                  <a:lnTo>
                    <a:pt x="6301092" y="7860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247811" y="2455100"/>
              <a:ext cx="5838825" cy="2773045"/>
            </a:xfrm>
            <a:custGeom>
              <a:avLst/>
              <a:gdLst/>
              <a:ahLst/>
              <a:cxnLst/>
              <a:rect l="l" t="t" r="r" b="b"/>
              <a:pathLst>
                <a:path w="5838825" h="2773045">
                  <a:moveTo>
                    <a:pt x="1178153" y="0"/>
                  </a:moveTo>
                  <a:lnTo>
                    <a:pt x="0" y="0"/>
                  </a:lnTo>
                  <a:lnTo>
                    <a:pt x="0" y="2772638"/>
                  </a:lnTo>
                  <a:lnTo>
                    <a:pt x="1178153" y="2772638"/>
                  </a:lnTo>
                  <a:lnTo>
                    <a:pt x="1178153" y="0"/>
                  </a:lnTo>
                  <a:close/>
                </a:path>
                <a:path w="5838825" h="2773045">
                  <a:moveTo>
                    <a:pt x="3115653" y="431787"/>
                  </a:moveTo>
                  <a:lnTo>
                    <a:pt x="3098215" y="431787"/>
                  </a:lnTo>
                  <a:lnTo>
                    <a:pt x="3098215" y="440397"/>
                  </a:lnTo>
                  <a:lnTo>
                    <a:pt x="3115653" y="440397"/>
                  </a:lnTo>
                  <a:lnTo>
                    <a:pt x="3115653" y="431787"/>
                  </a:lnTo>
                  <a:close/>
                </a:path>
                <a:path w="5838825" h="2773045">
                  <a:moveTo>
                    <a:pt x="3167951" y="431787"/>
                  </a:moveTo>
                  <a:lnTo>
                    <a:pt x="3150514" y="431787"/>
                  </a:lnTo>
                  <a:lnTo>
                    <a:pt x="3150514" y="440397"/>
                  </a:lnTo>
                  <a:lnTo>
                    <a:pt x="3167951" y="440397"/>
                  </a:lnTo>
                  <a:lnTo>
                    <a:pt x="3167951" y="431787"/>
                  </a:lnTo>
                  <a:close/>
                </a:path>
                <a:path w="5838825" h="2773045">
                  <a:moveTo>
                    <a:pt x="3220237" y="431787"/>
                  </a:moveTo>
                  <a:lnTo>
                    <a:pt x="3202813" y="431787"/>
                  </a:lnTo>
                  <a:lnTo>
                    <a:pt x="3202813" y="440397"/>
                  </a:lnTo>
                  <a:lnTo>
                    <a:pt x="3220237" y="440397"/>
                  </a:lnTo>
                  <a:lnTo>
                    <a:pt x="3220237" y="431787"/>
                  </a:lnTo>
                  <a:close/>
                </a:path>
                <a:path w="5838825" h="2773045">
                  <a:moveTo>
                    <a:pt x="3272536" y="431787"/>
                  </a:moveTo>
                  <a:lnTo>
                    <a:pt x="3255111" y="431787"/>
                  </a:lnTo>
                  <a:lnTo>
                    <a:pt x="3255111" y="440397"/>
                  </a:lnTo>
                  <a:lnTo>
                    <a:pt x="3272536" y="440397"/>
                  </a:lnTo>
                  <a:lnTo>
                    <a:pt x="3272536" y="431787"/>
                  </a:lnTo>
                  <a:close/>
                </a:path>
                <a:path w="5838825" h="2773045">
                  <a:moveTo>
                    <a:pt x="3325126" y="431787"/>
                  </a:moveTo>
                  <a:lnTo>
                    <a:pt x="3307397" y="431787"/>
                  </a:lnTo>
                  <a:lnTo>
                    <a:pt x="3307397" y="440397"/>
                  </a:lnTo>
                  <a:lnTo>
                    <a:pt x="3325126" y="440397"/>
                  </a:lnTo>
                  <a:lnTo>
                    <a:pt x="3325126" y="431787"/>
                  </a:lnTo>
                  <a:close/>
                </a:path>
                <a:path w="5838825" h="2773045">
                  <a:moveTo>
                    <a:pt x="3377476" y="431787"/>
                  </a:moveTo>
                  <a:lnTo>
                    <a:pt x="3360051" y="431787"/>
                  </a:lnTo>
                  <a:lnTo>
                    <a:pt x="3360051" y="440397"/>
                  </a:lnTo>
                  <a:lnTo>
                    <a:pt x="3377476" y="440397"/>
                  </a:lnTo>
                  <a:lnTo>
                    <a:pt x="3377476" y="431787"/>
                  </a:lnTo>
                  <a:close/>
                </a:path>
                <a:path w="5838825" h="2773045">
                  <a:moveTo>
                    <a:pt x="3429774" y="431787"/>
                  </a:moveTo>
                  <a:lnTo>
                    <a:pt x="3412337" y="431787"/>
                  </a:lnTo>
                  <a:lnTo>
                    <a:pt x="3412337" y="440397"/>
                  </a:lnTo>
                  <a:lnTo>
                    <a:pt x="3429774" y="440397"/>
                  </a:lnTo>
                  <a:lnTo>
                    <a:pt x="3429774" y="431787"/>
                  </a:lnTo>
                  <a:close/>
                </a:path>
                <a:path w="5838825" h="2773045">
                  <a:moveTo>
                    <a:pt x="3482073" y="431787"/>
                  </a:moveTo>
                  <a:lnTo>
                    <a:pt x="3464636" y="431787"/>
                  </a:lnTo>
                  <a:lnTo>
                    <a:pt x="3464636" y="440397"/>
                  </a:lnTo>
                  <a:lnTo>
                    <a:pt x="3482073" y="440397"/>
                  </a:lnTo>
                  <a:lnTo>
                    <a:pt x="3482073" y="431787"/>
                  </a:lnTo>
                  <a:close/>
                </a:path>
                <a:path w="5838825" h="2773045">
                  <a:moveTo>
                    <a:pt x="3534359" y="431787"/>
                  </a:moveTo>
                  <a:lnTo>
                    <a:pt x="3516934" y="431787"/>
                  </a:lnTo>
                  <a:lnTo>
                    <a:pt x="3516934" y="440397"/>
                  </a:lnTo>
                  <a:lnTo>
                    <a:pt x="3534359" y="440397"/>
                  </a:lnTo>
                  <a:lnTo>
                    <a:pt x="3534359" y="431787"/>
                  </a:lnTo>
                  <a:close/>
                </a:path>
                <a:path w="5838825" h="2773045">
                  <a:moveTo>
                    <a:pt x="3586886" y="431787"/>
                  </a:moveTo>
                  <a:lnTo>
                    <a:pt x="3569462" y="431787"/>
                  </a:lnTo>
                  <a:lnTo>
                    <a:pt x="3569462" y="440397"/>
                  </a:lnTo>
                  <a:lnTo>
                    <a:pt x="3586886" y="440397"/>
                  </a:lnTo>
                  <a:lnTo>
                    <a:pt x="3586886" y="431787"/>
                  </a:lnTo>
                  <a:close/>
                </a:path>
                <a:path w="5838825" h="2773045">
                  <a:moveTo>
                    <a:pt x="3639185" y="431787"/>
                  </a:moveTo>
                  <a:lnTo>
                    <a:pt x="3621760" y="431787"/>
                  </a:lnTo>
                  <a:lnTo>
                    <a:pt x="3621760" y="440397"/>
                  </a:lnTo>
                  <a:lnTo>
                    <a:pt x="3639185" y="440397"/>
                  </a:lnTo>
                  <a:lnTo>
                    <a:pt x="3639185" y="431787"/>
                  </a:lnTo>
                  <a:close/>
                </a:path>
                <a:path w="5838825" h="2773045">
                  <a:moveTo>
                    <a:pt x="3691483" y="431787"/>
                  </a:moveTo>
                  <a:lnTo>
                    <a:pt x="3674046" y="431787"/>
                  </a:lnTo>
                  <a:lnTo>
                    <a:pt x="3674046" y="440397"/>
                  </a:lnTo>
                  <a:lnTo>
                    <a:pt x="3691483" y="440397"/>
                  </a:lnTo>
                  <a:lnTo>
                    <a:pt x="3691483" y="431787"/>
                  </a:lnTo>
                  <a:close/>
                </a:path>
                <a:path w="5838825" h="2773045">
                  <a:moveTo>
                    <a:pt x="3743782" y="431787"/>
                  </a:moveTo>
                  <a:lnTo>
                    <a:pt x="3726345" y="431787"/>
                  </a:lnTo>
                  <a:lnTo>
                    <a:pt x="3726345" y="440397"/>
                  </a:lnTo>
                  <a:lnTo>
                    <a:pt x="3743782" y="440397"/>
                  </a:lnTo>
                  <a:lnTo>
                    <a:pt x="3743782" y="431787"/>
                  </a:lnTo>
                  <a:close/>
                </a:path>
                <a:path w="5838825" h="2773045">
                  <a:moveTo>
                    <a:pt x="3796360" y="431787"/>
                  </a:moveTo>
                  <a:lnTo>
                    <a:pt x="3778643" y="431787"/>
                  </a:lnTo>
                  <a:lnTo>
                    <a:pt x="3778643" y="440397"/>
                  </a:lnTo>
                  <a:lnTo>
                    <a:pt x="3796360" y="440397"/>
                  </a:lnTo>
                  <a:lnTo>
                    <a:pt x="3796360" y="431787"/>
                  </a:lnTo>
                  <a:close/>
                </a:path>
                <a:path w="5838825" h="2773045">
                  <a:moveTo>
                    <a:pt x="3848608" y="431787"/>
                  </a:moveTo>
                  <a:lnTo>
                    <a:pt x="3831171" y="431787"/>
                  </a:lnTo>
                  <a:lnTo>
                    <a:pt x="3831171" y="440397"/>
                  </a:lnTo>
                  <a:lnTo>
                    <a:pt x="3848608" y="440397"/>
                  </a:lnTo>
                  <a:lnTo>
                    <a:pt x="3848608" y="431787"/>
                  </a:lnTo>
                  <a:close/>
                </a:path>
                <a:path w="5838825" h="2773045">
                  <a:moveTo>
                    <a:pt x="3900894" y="431787"/>
                  </a:moveTo>
                  <a:lnTo>
                    <a:pt x="3883469" y="431787"/>
                  </a:lnTo>
                  <a:lnTo>
                    <a:pt x="3883469" y="440397"/>
                  </a:lnTo>
                  <a:lnTo>
                    <a:pt x="3900894" y="440397"/>
                  </a:lnTo>
                  <a:lnTo>
                    <a:pt x="3900894" y="431787"/>
                  </a:lnTo>
                  <a:close/>
                </a:path>
                <a:path w="5838825" h="2773045">
                  <a:moveTo>
                    <a:pt x="3953192" y="431787"/>
                  </a:moveTo>
                  <a:lnTo>
                    <a:pt x="3935768" y="431787"/>
                  </a:lnTo>
                  <a:lnTo>
                    <a:pt x="3935768" y="440397"/>
                  </a:lnTo>
                  <a:lnTo>
                    <a:pt x="3953192" y="440397"/>
                  </a:lnTo>
                  <a:lnTo>
                    <a:pt x="3953192" y="431787"/>
                  </a:lnTo>
                  <a:close/>
                </a:path>
                <a:path w="5838825" h="2773045">
                  <a:moveTo>
                    <a:pt x="4005491" y="431787"/>
                  </a:moveTo>
                  <a:lnTo>
                    <a:pt x="3988054" y="431787"/>
                  </a:lnTo>
                  <a:lnTo>
                    <a:pt x="3988054" y="440397"/>
                  </a:lnTo>
                  <a:lnTo>
                    <a:pt x="4005491" y="440397"/>
                  </a:lnTo>
                  <a:lnTo>
                    <a:pt x="4005491" y="431787"/>
                  </a:lnTo>
                  <a:close/>
                </a:path>
                <a:path w="5838825" h="2773045">
                  <a:moveTo>
                    <a:pt x="4058132" y="431787"/>
                  </a:moveTo>
                  <a:lnTo>
                    <a:pt x="4040695" y="431787"/>
                  </a:lnTo>
                  <a:lnTo>
                    <a:pt x="4040695" y="440397"/>
                  </a:lnTo>
                  <a:lnTo>
                    <a:pt x="4058132" y="440397"/>
                  </a:lnTo>
                  <a:lnTo>
                    <a:pt x="4058132" y="431787"/>
                  </a:lnTo>
                  <a:close/>
                </a:path>
                <a:path w="5838825" h="2773045">
                  <a:moveTo>
                    <a:pt x="4110431" y="431787"/>
                  </a:moveTo>
                  <a:lnTo>
                    <a:pt x="4092994" y="431787"/>
                  </a:lnTo>
                  <a:lnTo>
                    <a:pt x="4092994" y="440397"/>
                  </a:lnTo>
                  <a:lnTo>
                    <a:pt x="4110431" y="440397"/>
                  </a:lnTo>
                  <a:lnTo>
                    <a:pt x="4110431" y="431787"/>
                  </a:lnTo>
                  <a:close/>
                </a:path>
                <a:path w="5838825" h="2773045">
                  <a:moveTo>
                    <a:pt x="4162729" y="431787"/>
                  </a:moveTo>
                  <a:lnTo>
                    <a:pt x="4145292" y="431787"/>
                  </a:lnTo>
                  <a:lnTo>
                    <a:pt x="4145292" y="440397"/>
                  </a:lnTo>
                  <a:lnTo>
                    <a:pt x="4162729" y="440397"/>
                  </a:lnTo>
                  <a:lnTo>
                    <a:pt x="4162729" y="431787"/>
                  </a:lnTo>
                  <a:close/>
                </a:path>
                <a:path w="5838825" h="2773045">
                  <a:moveTo>
                    <a:pt x="4215015" y="431787"/>
                  </a:moveTo>
                  <a:lnTo>
                    <a:pt x="4197591" y="431787"/>
                  </a:lnTo>
                  <a:lnTo>
                    <a:pt x="4197591" y="440397"/>
                  </a:lnTo>
                  <a:lnTo>
                    <a:pt x="4215015" y="440397"/>
                  </a:lnTo>
                  <a:lnTo>
                    <a:pt x="4215015" y="431787"/>
                  </a:lnTo>
                  <a:close/>
                </a:path>
                <a:path w="5838825" h="2773045">
                  <a:moveTo>
                    <a:pt x="4267670" y="431787"/>
                  </a:moveTo>
                  <a:lnTo>
                    <a:pt x="4250233" y="431787"/>
                  </a:lnTo>
                  <a:lnTo>
                    <a:pt x="4250233" y="440397"/>
                  </a:lnTo>
                  <a:lnTo>
                    <a:pt x="4267670" y="440397"/>
                  </a:lnTo>
                  <a:lnTo>
                    <a:pt x="4267670" y="431787"/>
                  </a:lnTo>
                  <a:close/>
                </a:path>
                <a:path w="5838825" h="2773045">
                  <a:moveTo>
                    <a:pt x="4319956" y="431787"/>
                  </a:moveTo>
                  <a:lnTo>
                    <a:pt x="4302531" y="431787"/>
                  </a:lnTo>
                  <a:lnTo>
                    <a:pt x="4302531" y="440397"/>
                  </a:lnTo>
                  <a:lnTo>
                    <a:pt x="4319956" y="440397"/>
                  </a:lnTo>
                  <a:lnTo>
                    <a:pt x="4319956" y="431787"/>
                  </a:lnTo>
                  <a:close/>
                </a:path>
                <a:path w="5838825" h="2773045">
                  <a:moveTo>
                    <a:pt x="4372254" y="431787"/>
                  </a:moveTo>
                  <a:lnTo>
                    <a:pt x="4354830" y="431787"/>
                  </a:lnTo>
                  <a:lnTo>
                    <a:pt x="4354830" y="440397"/>
                  </a:lnTo>
                  <a:lnTo>
                    <a:pt x="4372254" y="440397"/>
                  </a:lnTo>
                  <a:lnTo>
                    <a:pt x="4372254" y="431787"/>
                  </a:lnTo>
                  <a:close/>
                </a:path>
                <a:path w="5838825" h="2773045">
                  <a:moveTo>
                    <a:pt x="4424553" y="431787"/>
                  </a:moveTo>
                  <a:lnTo>
                    <a:pt x="4407116" y="431787"/>
                  </a:lnTo>
                  <a:lnTo>
                    <a:pt x="4407116" y="440397"/>
                  </a:lnTo>
                  <a:lnTo>
                    <a:pt x="4424553" y="440397"/>
                  </a:lnTo>
                  <a:lnTo>
                    <a:pt x="4424553" y="431787"/>
                  </a:lnTo>
                  <a:close/>
                </a:path>
                <a:path w="5838825" h="2773045">
                  <a:moveTo>
                    <a:pt x="4477131" y="431787"/>
                  </a:moveTo>
                  <a:lnTo>
                    <a:pt x="4459414" y="431787"/>
                  </a:lnTo>
                  <a:lnTo>
                    <a:pt x="4459414" y="440397"/>
                  </a:lnTo>
                  <a:lnTo>
                    <a:pt x="4477131" y="440397"/>
                  </a:lnTo>
                  <a:lnTo>
                    <a:pt x="4477131" y="431787"/>
                  </a:lnTo>
                  <a:close/>
                </a:path>
                <a:path w="5838825" h="2773045">
                  <a:moveTo>
                    <a:pt x="4529379" y="431787"/>
                  </a:moveTo>
                  <a:lnTo>
                    <a:pt x="4511941" y="431787"/>
                  </a:lnTo>
                  <a:lnTo>
                    <a:pt x="4511941" y="440397"/>
                  </a:lnTo>
                  <a:lnTo>
                    <a:pt x="4529379" y="440397"/>
                  </a:lnTo>
                  <a:lnTo>
                    <a:pt x="4529379" y="431787"/>
                  </a:lnTo>
                  <a:close/>
                </a:path>
                <a:path w="5838825" h="2773045">
                  <a:moveTo>
                    <a:pt x="4581664" y="431787"/>
                  </a:moveTo>
                  <a:lnTo>
                    <a:pt x="4564240" y="431787"/>
                  </a:lnTo>
                  <a:lnTo>
                    <a:pt x="4564240" y="440397"/>
                  </a:lnTo>
                  <a:lnTo>
                    <a:pt x="4581664" y="440397"/>
                  </a:lnTo>
                  <a:lnTo>
                    <a:pt x="4581664" y="431787"/>
                  </a:lnTo>
                  <a:close/>
                </a:path>
                <a:path w="5838825" h="2773045">
                  <a:moveTo>
                    <a:pt x="4633963" y="431787"/>
                  </a:moveTo>
                  <a:lnTo>
                    <a:pt x="4616539" y="431787"/>
                  </a:lnTo>
                  <a:lnTo>
                    <a:pt x="4616539" y="440397"/>
                  </a:lnTo>
                  <a:lnTo>
                    <a:pt x="4633963" y="440397"/>
                  </a:lnTo>
                  <a:lnTo>
                    <a:pt x="4633963" y="431787"/>
                  </a:lnTo>
                  <a:close/>
                </a:path>
                <a:path w="5838825" h="2773045">
                  <a:moveTo>
                    <a:pt x="4686262" y="431787"/>
                  </a:moveTo>
                  <a:lnTo>
                    <a:pt x="4668825" y="431787"/>
                  </a:lnTo>
                  <a:lnTo>
                    <a:pt x="4668825" y="440397"/>
                  </a:lnTo>
                  <a:lnTo>
                    <a:pt x="4686262" y="440397"/>
                  </a:lnTo>
                  <a:lnTo>
                    <a:pt x="4686262" y="431787"/>
                  </a:lnTo>
                  <a:close/>
                </a:path>
                <a:path w="5838825" h="2773045">
                  <a:moveTo>
                    <a:pt x="4738903" y="431787"/>
                  </a:moveTo>
                  <a:lnTo>
                    <a:pt x="4721479" y="431787"/>
                  </a:lnTo>
                  <a:lnTo>
                    <a:pt x="4721479" y="440397"/>
                  </a:lnTo>
                  <a:lnTo>
                    <a:pt x="4738903" y="440397"/>
                  </a:lnTo>
                  <a:lnTo>
                    <a:pt x="4738903" y="431787"/>
                  </a:lnTo>
                  <a:close/>
                </a:path>
                <a:path w="5838825" h="2773045">
                  <a:moveTo>
                    <a:pt x="4791202" y="431787"/>
                  </a:moveTo>
                  <a:lnTo>
                    <a:pt x="4773765" y="431787"/>
                  </a:lnTo>
                  <a:lnTo>
                    <a:pt x="4773765" y="440397"/>
                  </a:lnTo>
                  <a:lnTo>
                    <a:pt x="4791202" y="440397"/>
                  </a:lnTo>
                  <a:lnTo>
                    <a:pt x="4791202" y="431787"/>
                  </a:lnTo>
                  <a:close/>
                </a:path>
                <a:path w="5838825" h="2773045">
                  <a:moveTo>
                    <a:pt x="4843500" y="431787"/>
                  </a:moveTo>
                  <a:lnTo>
                    <a:pt x="4826063" y="431787"/>
                  </a:lnTo>
                  <a:lnTo>
                    <a:pt x="4826063" y="440397"/>
                  </a:lnTo>
                  <a:lnTo>
                    <a:pt x="4843500" y="440397"/>
                  </a:lnTo>
                  <a:lnTo>
                    <a:pt x="4843500" y="431787"/>
                  </a:lnTo>
                  <a:close/>
                </a:path>
                <a:path w="5838825" h="2773045">
                  <a:moveTo>
                    <a:pt x="4895786" y="431787"/>
                  </a:moveTo>
                  <a:lnTo>
                    <a:pt x="4878362" y="431787"/>
                  </a:lnTo>
                  <a:lnTo>
                    <a:pt x="4878362" y="440397"/>
                  </a:lnTo>
                  <a:lnTo>
                    <a:pt x="4895786" y="440397"/>
                  </a:lnTo>
                  <a:lnTo>
                    <a:pt x="4895786" y="431787"/>
                  </a:lnTo>
                  <a:close/>
                </a:path>
                <a:path w="5838825" h="2773045">
                  <a:moveTo>
                    <a:pt x="4948326" y="431787"/>
                  </a:moveTo>
                  <a:lnTo>
                    <a:pt x="4930889" y="431787"/>
                  </a:lnTo>
                  <a:lnTo>
                    <a:pt x="4930889" y="440397"/>
                  </a:lnTo>
                  <a:lnTo>
                    <a:pt x="4948326" y="440397"/>
                  </a:lnTo>
                  <a:lnTo>
                    <a:pt x="4948326" y="431787"/>
                  </a:lnTo>
                  <a:close/>
                </a:path>
                <a:path w="5838825" h="2773045">
                  <a:moveTo>
                    <a:pt x="5000612" y="431787"/>
                  </a:moveTo>
                  <a:lnTo>
                    <a:pt x="4983188" y="431787"/>
                  </a:lnTo>
                  <a:lnTo>
                    <a:pt x="4983188" y="440397"/>
                  </a:lnTo>
                  <a:lnTo>
                    <a:pt x="5000612" y="440397"/>
                  </a:lnTo>
                  <a:lnTo>
                    <a:pt x="5000612" y="431787"/>
                  </a:lnTo>
                  <a:close/>
                </a:path>
                <a:path w="5838825" h="2773045">
                  <a:moveTo>
                    <a:pt x="5052911" y="431787"/>
                  </a:moveTo>
                  <a:lnTo>
                    <a:pt x="5035474" y="431787"/>
                  </a:lnTo>
                  <a:lnTo>
                    <a:pt x="5035474" y="440397"/>
                  </a:lnTo>
                  <a:lnTo>
                    <a:pt x="5052911" y="440397"/>
                  </a:lnTo>
                  <a:lnTo>
                    <a:pt x="5052911" y="431787"/>
                  </a:lnTo>
                  <a:close/>
                </a:path>
                <a:path w="5838825" h="2773045">
                  <a:moveTo>
                    <a:pt x="5105209" y="431787"/>
                  </a:moveTo>
                  <a:lnTo>
                    <a:pt x="5087772" y="431787"/>
                  </a:lnTo>
                  <a:lnTo>
                    <a:pt x="5087772" y="440397"/>
                  </a:lnTo>
                  <a:lnTo>
                    <a:pt x="5105209" y="440397"/>
                  </a:lnTo>
                  <a:lnTo>
                    <a:pt x="5105209" y="431787"/>
                  </a:lnTo>
                  <a:close/>
                </a:path>
                <a:path w="5838825" h="2773045">
                  <a:moveTo>
                    <a:pt x="5157787" y="431787"/>
                  </a:moveTo>
                  <a:lnTo>
                    <a:pt x="5140071" y="431787"/>
                  </a:lnTo>
                  <a:lnTo>
                    <a:pt x="5140071" y="440397"/>
                  </a:lnTo>
                  <a:lnTo>
                    <a:pt x="5157787" y="440397"/>
                  </a:lnTo>
                  <a:lnTo>
                    <a:pt x="5157787" y="431787"/>
                  </a:lnTo>
                  <a:close/>
                </a:path>
                <a:path w="5838825" h="2773045">
                  <a:moveTo>
                    <a:pt x="5210035" y="431787"/>
                  </a:moveTo>
                  <a:lnTo>
                    <a:pt x="5192598" y="431787"/>
                  </a:lnTo>
                  <a:lnTo>
                    <a:pt x="5192598" y="440397"/>
                  </a:lnTo>
                  <a:lnTo>
                    <a:pt x="5210035" y="440397"/>
                  </a:lnTo>
                  <a:lnTo>
                    <a:pt x="5210035" y="431787"/>
                  </a:lnTo>
                  <a:close/>
                </a:path>
                <a:path w="5838825" h="2773045">
                  <a:moveTo>
                    <a:pt x="5262321" y="431787"/>
                  </a:moveTo>
                  <a:lnTo>
                    <a:pt x="5244897" y="431787"/>
                  </a:lnTo>
                  <a:lnTo>
                    <a:pt x="5244897" y="440397"/>
                  </a:lnTo>
                  <a:lnTo>
                    <a:pt x="5262321" y="440397"/>
                  </a:lnTo>
                  <a:lnTo>
                    <a:pt x="5262321" y="431787"/>
                  </a:lnTo>
                  <a:close/>
                </a:path>
                <a:path w="5838825" h="2773045">
                  <a:moveTo>
                    <a:pt x="5314620" y="431787"/>
                  </a:moveTo>
                  <a:lnTo>
                    <a:pt x="5297195" y="431787"/>
                  </a:lnTo>
                  <a:lnTo>
                    <a:pt x="5297195" y="440397"/>
                  </a:lnTo>
                  <a:lnTo>
                    <a:pt x="5314620" y="440397"/>
                  </a:lnTo>
                  <a:lnTo>
                    <a:pt x="5314620" y="431787"/>
                  </a:lnTo>
                  <a:close/>
                </a:path>
                <a:path w="5838825" h="2773045">
                  <a:moveTo>
                    <a:pt x="5366918" y="431787"/>
                  </a:moveTo>
                  <a:lnTo>
                    <a:pt x="5349481" y="431787"/>
                  </a:lnTo>
                  <a:lnTo>
                    <a:pt x="5349481" y="440397"/>
                  </a:lnTo>
                  <a:lnTo>
                    <a:pt x="5366918" y="440397"/>
                  </a:lnTo>
                  <a:lnTo>
                    <a:pt x="5366918" y="431787"/>
                  </a:lnTo>
                  <a:close/>
                </a:path>
                <a:path w="5838825" h="2773045">
                  <a:moveTo>
                    <a:pt x="5419560" y="431787"/>
                  </a:moveTo>
                  <a:lnTo>
                    <a:pt x="5402135" y="431787"/>
                  </a:lnTo>
                  <a:lnTo>
                    <a:pt x="5402135" y="440397"/>
                  </a:lnTo>
                  <a:lnTo>
                    <a:pt x="5419560" y="440397"/>
                  </a:lnTo>
                  <a:lnTo>
                    <a:pt x="5419560" y="431787"/>
                  </a:lnTo>
                  <a:close/>
                </a:path>
                <a:path w="5838825" h="2773045">
                  <a:moveTo>
                    <a:pt x="5471858" y="431787"/>
                  </a:moveTo>
                  <a:lnTo>
                    <a:pt x="5454421" y="431787"/>
                  </a:lnTo>
                  <a:lnTo>
                    <a:pt x="5454421" y="440397"/>
                  </a:lnTo>
                  <a:lnTo>
                    <a:pt x="5471858" y="440397"/>
                  </a:lnTo>
                  <a:lnTo>
                    <a:pt x="5471858" y="431787"/>
                  </a:lnTo>
                  <a:close/>
                </a:path>
                <a:path w="5838825" h="2773045">
                  <a:moveTo>
                    <a:pt x="5524157" y="431787"/>
                  </a:moveTo>
                  <a:lnTo>
                    <a:pt x="5506720" y="431787"/>
                  </a:lnTo>
                  <a:lnTo>
                    <a:pt x="5506720" y="440397"/>
                  </a:lnTo>
                  <a:lnTo>
                    <a:pt x="5524157" y="440397"/>
                  </a:lnTo>
                  <a:lnTo>
                    <a:pt x="5524157" y="431787"/>
                  </a:lnTo>
                  <a:close/>
                </a:path>
                <a:path w="5838825" h="2773045">
                  <a:moveTo>
                    <a:pt x="5576443" y="431787"/>
                  </a:moveTo>
                  <a:lnTo>
                    <a:pt x="5559018" y="431787"/>
                  </a:lnTo>
                  <a:lnTo>
                    <a:pt x="5559018" y="440397"/>
                  </a:lnTo>
                  <a:lnTo>
                    <a:pt x="5576443" y="440397"/>
                  </a:lnTo>
                  <a:lnTo>
                    <a:pt x="5576443" y="431787"/>
                  </a:lnTo>
                  <a:close/>
                </a:path>
                <a:path w="5838825" h="2773045">
                  <a:moveTo>
                    <a:pt x="5629097" y="431787"/>
                  </a:moveTo>
                  <a:lnTo>
                    <a:pt x="5611660" y="431787"/>
                  </a:lnTo>
                  <a:lnTo>
                    <a:pt x="5611660" y="440397"/>
                  </a:lnTo>
                  <a:lnTo>
                    <a:pt x="5629097" y="440397"/>
                  </a:lnTo>
                  <a:lnTo>
                    <a:pt x="5629097" y="431787"/>
                  </a:lnTo>
                  <a:close/>
                </a:path>
                <a:path w="5838825" h="2773045">
                  <a:moveTo>
                    <a:pt x="5681383" y="431787"/>
                  </a:moveTo>
                  <a:lnTo>
                    <a:pt x="5663958" y="431787"/>
                  </a:lnTo>
                  <a:lnTo>
                    <a:pt x="5663958" y="440397"/>
                  </a:lnTo>
                  <a:lnTo>
                    <a:pt x="5681383" y="440397"/>
                  </a:lnTo>
                  <a:lnTo>
                    <a:pt x="5681383" y="431787"/>
                  </a:lnTo>
                  <a:close/>
                </a:path>
                <a:path w="5838825" h="2773045">
                  <a:moveTo>
                    <a:pt x="5733681" y="431787"/>
                  </a:moveTo>
                  <a:lnTo>
                    <a:pt x="5716257" y="431787"/>
                  </a:lnTo>
                  <a:lnTo>
                    <a:pt x="5716257" y="440397"/>
                  </a:lnTo>
                  <a:lnTo>
                    <a:pt x="5733681" y="440397"/>
                  </a:lnTo>
                  <a:lnTo>
                    <a:pt x="5733681" y="431787"/>
                  </a:lnTo>
                  <a:close/>
                </a:path>
                <a:path w="5838825" h="2773045">
                  <a:moveTo>
                    <a:pt x="5785980" y="431787"/>
                  </a:moveTo>
                  <a:lnTo>
                    <a:pt x="5768543" y="431787"/>
                  </a:lnTo>
                  <a:lnTo>
                    <a:pt x="5768543" y="440397"/>
                  </a:lnTo>
                  <a:lnTo>
                    <a:pt x="5785980" y="440397"/>
                  </a:lnTo>
                  <a:lnTo>
                    <a:pt x="5785980" y="431787"/>
                  </a:lnTo>
                  <a:close/>
                </a:path>
                <a:path w="5838825" h="2773045">
                  <a:moveTo>
                    <a:pt x="5838571" y="431787"/>
                  </a:moveTo>
                  <a:lnTo>
                    <a:pt x="5820842" y="431787"/>
                  </a:lnTo>
                  <a:lnTo>
                    <a:pt x="5820842" y="440397"/>
                  </a:lnTo>
                  <a:lnTo>
                    <a:pt x="5838571" y="440397"/>
                  </a:lnTo>
                  <a:lnTo>
                    <a:pt x="5838571" y="43178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359743" y="4959758"/>
              <a:ext cx="1169670" cy="268605"/>
            </a:xfrm>
            <a:custGeom>
              <a:avLst/>
              <a:gdLst/>
              <a:ahLst/>
              <a:cxnLst/>
              <a:rect l="l" t="t" r="r" b="b"/>
              <a:pathLst>
                <a:path w="1169670" h="268604">
                  <a:moveTo>
                    <a:pt x="1169328" y="0"/>
                  </a:moveTo>
                  <a:lnTo>
                    <a:pt x="0" y="0"/>
                  </a:lnTo>
                  <a:lnTo>
                    <a:pt x="0" y="267980"/>
                  </a:lnTo>
                  <a:lnTo>
                    <a:pt x="1169328" y="267980"/>
                  </a:lnTo>
                  <a:lnTo>
                    <a:pt x="1169328" y="0"/>
                  </a:lnTo>
                  <a:close/>
                </a:path>
              </a:pathLst>
            </a:custGeom>
            <a:solidFill>
              <a:srgbClr val="00B15A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649947" y="4450232"/>
              <a:ext cx="436880" cy="8890"/>
            </a:xfrm>
            <a:custGeom>
              <a:avLst/>
              <a:gdLst/>
              <a:ahLst/>
              <a:cxnLst/>
              <a:rect l="l" t="t" r="r" b="b"/>
              <a:pathLst>
                <a:path w="436879" h="8889">
                  <a:moveTo>
                    <a:pt x="17424" y="0"/>
                  </a:moveTo>
                  <a:lnTo>
                    <a:pt x="0" y="0"/>
                  </a:lnTo>
                  <a:lnTo>
                    <a:pt x="0" y="8610"/>
                  </a:lnTo>
                  <a:lnTo>
                    <a:pt x="17424" y="8610"/>
                  </a:lnTo>
                  <a:lnTo>
                    <a:pt x="17424" y="0"/>
                  </a:lnTo>
                  <a:close/>
                </a:path>
                <a:path w="436879" h="8889">
                  <a:moveTo>
                    <a:pt x="69723" y="0"/>
                  </a:moveTo>
                  <a:lnTo>
                    <a:pt x="52285" y="0"/>
                  </a:lnTo>
                  <a:lnTo>
                    <a:pt x="52285" y="8610"/>
                  </a:lnTo>
                  <a:lnTo>
                    <a:pt x="69723" y="8610"/>
                  </a:lnTo>
                  <a:lnTo>
                    <a:pt x="69723" y="0"/>
                  </a:lnTo>
                  <a:close/>
                </a:path>
                <a:path w="436879" h="8889">
                  <a:moveTo>
                    <a:pt x="122021" y="0"/>
                  </a:moveTo>
                  <a:lnTo>
                    <a:pt x="104584" y="0"/>
                  </a:lnTo>
                  <a:lnTo>
                    <a:pt x="104584" y="8610"/>
                  </a:lnTo>
                  <a:lnTo>
                    <a:pt x="122021" y="8610"/>
                  </a:lnTo>
                  <a:lnTo>
                    <a:pt x="122021" y="0"/>
                  </a:lnTo>
                  <a:close/>
                </a:path>
                <a:path w="436879" h="8889">
                  <a:moveTo>
                    <a:pt x="174307" y="0"/>
                  </a:moveTo>
                  <a:lnTo>
                    <a:pt x="156883" y="0"/>
                  </a:lnTo>
                  <a:lnTo>
                    <a:pt x="156883" y="8610"/>
                  </a:lnTo>
                  <a:lnTo>
                    <a:pt x="174307" y="8610"/>
                  </a:lnTo>
                  <a:lnTo>
                    <a:pt x="174307" y="0"/>
                  </a:lnTo>
                  <a:close/>
                </a:path>
                <a:path w="436879" h="8889">
                  <a:moveTo>
                    <a:pt x="226961" y="0"/>
                  </a:moveTo>
                  <a:lnTo>
                    <a:pt x="209524" y="0"/>
                  </a:lnTo>
                  <a:lnTo>
                    <a:pt x="209524" y="8610"/>
                  </a:lnTo>
                  <a:lnTo>
                    <a:pt x="226961" y="8610"/>
                  </a:lnTo>
                  <a:lnTo>
                    <a:pt x="226961" y="0"/>
                  </a:lnTo>
                  <a:close/>
                </a:path>
                <a:path w="436879" h="8889">
                  <a:moveTo>
                    <a:pt x="279247" y="0"/>
                  </a:moveTo>
                  <a:lnTo>
                    <a:pt x="261823" y="0"/>
                  </a:lnTo>
                  <a:lnTo>
                    <a:pt x="261823" y="8610"/>
                  </a:lnTo>
                  <a:lnTo>
                    <a:pt x="279247" y="8610"/>
                  </a:lnTo>
                  <a:lnTo>
                    <a:pt x="279247" y="0"/>
                  </a:lnTo>
                  <a:close/>
                </a:path>
                <a:path w="436879" h="8889">
                  <a:moveTo>
                    <a:pt x="331546" y="0"/>
                  </a:moveTo>
                  <a:lnTo>
                    <a:pt x="314121" y="0"/>
                  </a:lnTo>
                  <a:lnTo>
                    <a:pt x="314121" y="8610"/>
                  </a:lnTo>
                  <a:lnTo>
                    <a:pt x="331546" y="8610"/>
                  </a:lnTo>
                  <a:lnTo>
                    <a:pt x="331546" y="0"/>
                  </a:lnTo>
                  <a:close/>
                </a:path>
                <a:path w="436879" h="8889">
                  <a:moveTo>
                    <a:pt x="383844" y="0"/>
                  </a:moveTo>
                  <a:lnTo>
                    <a:pt x="366407" y="0"/>
                  </a:lnTo>
                  <a:lnTo>
                    <a:pt x="366407" y="8610"/>
                  </a:lnTo>
                  <a:lnTo>
                    <a:pt x="383844" y="8610"/>
                  </a:lnTo>
                  <a:lnTo>
                    <a:pt x="383844" y="0"/>
                  </a:lnTo>
                  <a:close/>
                </a:path>
                <a:path w="436879" h="8889">
                  <a:moveTo>
                    <a:pt x="436435" y="0"/>
                  </a:moveTo>
                  <a:lnTo>
                    <a:pt x="418706" y="0"/>
                  </a:lnTo>
                  <a:lnTo>
                    <a:pt x="418706" y="8610"/>
                  </a:lnTo>
                  <a:lnTo>
                    <a:pt x="436435" y="8610"/>
                  </a:lnTo>
                  <a:lnTo>
                    <a:pt x="43643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462837" y="4415754"/>
              <a:ext cx="1178560" cy="812165"/>
            </a:xfrm>
            <a:custGeom>
              <a:avLst/>
              <a:gdLst/>
              <a:ahLst/>
              <a:cxnLst/>
              <a:rect l="l" t="t" r="r" b="b"/>
              <a:pathLst>
                <a:path w="1178559" h="812164">
                  <a:moveTo>
                    <a:pt x="1178393" y="0"/>
                  </a:moveTo>
                  <a:lnTo>
                    <a:pt x="0" y="0"/>
                  </a:lnTo>
                  <a:lnTo>
                    <a:pt x="0" y="811984"/>
                  </a:lnTo>
                  <a:lnTo>
                    <a:pt x="1178393" y="811984"/>
                  </a:lnTo>
                  <a:lnTo>
                    <a:pt x="1178393" y="0"/>
                  </a:lnTo>
                  <a:close/>
                </a:path>
              </a:pathLst>
            </a:custGeom>
            <a:solidFill>
              <a:srgbClr val="00B15A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85289" y="2109660"/>
              <a:ext cx="3683000" cy="8890"/>
            </a:xfrm>
            <a:custGeom>
              <a:avLst/>
              <a:gdLst/>
              <a:ahLst/>
              <a:cxnLst/>
              <a:rect l="l" t="t" r="r" b="b"/>
              <a:pathLst>
                <a:path w="3683000" h="8889">
                  <a:moveTo>
                    <a:pt x="17424" y="0"/>
                  </a:moveTo>
                  <a:lnTo>
                    <a:pt x="0" y="0"/>
                  </a:lnTo>
                  <a:lnTo>
                    <a:pt x="0" y="8610"/>
                  </a:lnTo>
                  <a:lnTo>
                    <a:pt x="17424" y="8610"/>
                  </a:lnTo>
                  <a:lnTo>
                    <a:pt x="17424" y="0"/>
                  </a:lnTo>
                  <a:close/>
                </a:path>
                <a:path w="3683000" h="8889">
                  <a:moveTo>
                    <a:pt x="69723" y="0"/>
                  </a:moveTo>
                  <a:lnTo>
                    <a:pt x="52285" y="0"/>
                  </a:lnTo>
                  <a:lnTo>
                    <a:pt x="52285" y="8610"/>
                  </a:lnTo>
                  <a:lnTo>
                    <a:pt x="69723" y="8610"/>
                  </a:lnTo>
                  <a:lnTo>
                    <a:pt x="69723" y="0"/>
                  </a:lnTo>
                  <a:close/>
                </a:path>
                <a:path w="3683000" h="8889">
                  <a:moveTo>
                    <a:pt x="122021" y="0"/>
                  </a:moveTo>
                  <a:lnTo>
                    <a:pt x="104584" y="0"/>
                  </a:lnTo>
                  <a:lnTo>
                    <a:pt x="104584" y="8610"/>
                  </a:lnTo>
                  <a:lnTo>
                    <a:pt x="122021" y="8610"/>
                  </a:lnTo>
                  <a:lnTo>
                    <a:pt x="122021" y="0"/>
                  </a:lnTo>
                  <a:close/>
                </a:path>
                <a:path w="3683000" h="8889">
                  <a:moveTo>
                    <a:pt x="174599" y="0"/>
                  </a:moveTo>
                  <a:lnTo>
                    <a:pt x="157175" y="0"/>
                  </a:lnTo>
                  <a:lnTo>
                    <a:pt x="157175" y="8610"/>
                  </a:lnTo>
                  <a:lnTo>
                    <a:pt x="174599" y="8610"/>
                  </a:lnTo>
                  <a:lnTo>
                    <a:pt x="174599" y="0"/>
                  </a:lnTo>
                  <a:close/>
                </a:path>
                <a:path w="3683000" h="8889">
                  <a:moveTo>
                    <a:pt x="226898" y="0"/>
                  </a:moveTo>
                  <a:lnTo>
                    <a:pt x="209473" y="0"/>
                  </a:lnTo>
                  <a:lnTo>
                    <a:pt x="209473" y="8610"/>
                  </a:lnTo>
                  <a:lnTo>
                    <a:pt x="226898" y="8610"/>
                  </a:lnTo>
                  <a:lnTo>
                    <a:pt x="226898" y="0"/>
                  </a:lnTo>
                  <a:close/>
                </a:path>
                <a:path w="3683000" h="8889">
                  <a:moveTo>
                    <a:pt x="279196" y="0"/>
                  </a:moveTo>
                  <a:lnTo>
                    <a:pt x="261759" y="0"/>
                  </a:lnTo>
                  <a:lnTo>
                    <a:pt x="261759" y="8610"/>
                  </a:lnTo>
                  <a:lnTo>
                    <a:pt x="279196" y="8610"/>
                  </a:lnTo>
                  <a:lnTo>
                    <a:pt x="279196" y="0"/>
                  </a:lnTo>
                  <a:close/>
                </a:path>
                <a:path w="3683000" h="8889">
                  <a:moveTo>
                    <a:pt x="331495" y="0"/>
                  </a:moveTo>
                  <a:lnTo>
                    <a:pt x="314058" y="0"/>
                  </a:lnTo>
                  <a:lnTo>
                    <a:pt x="314058" y="8610"/>
                  </a:lnTo>
                  <a:lnTo>
                    <a:pt x="331495" y="8610"/>
                  </a:lnTo>
                  <a:lnTo>
                    <a:pt x="331495" y="0"/>
                  </a:lnTo>
                  <a:close/>
                </a:path>
                <a:path w="3683000" h="8889">
                  <a:moveTo>
                    <a:pt x="384073" y="0"/>
                  </a:moveTo>
                  <a:lnTo>
                    <a:pt x="366356" y="0"/>
                  </a:lnTo>
                  <a:lnTo>
                    <a:pt x="366356" y="8610"/>
                  </a:lnTo>
                  <a:lnTo>
                    <a:pt x="384073" y="8610"/>
                  </a:lnTo>
                  <a:lnTo>
                    <a:pt x="384073" y="0"/>
                  </a:lnTo>
                  <a:close/>
                </a:path>
                <a:path w="3683000" h="8889">
                  <a:moveTo>
                    <a:pt x="436372" y="0"/>
                  </a:moveTo>
                  <a:lnTo>
                    <a:pt x="418934" y="0"/>
                  </a:lnTo>
                  <a:lnTo>
                    <a:pt x="418934" y="8610"/>
                  </a:lnTo>
                  <a:lnTo>
                    <a:pt x="436372" y="8610"/>
                  </a:lnTo>
                  <a:lnTo>
                    <a:pt x="436372" y="0"/>
                  </a:lnTo>
                  <a:close/>
                </a:path>
                <a:path w="3683000" h="8889">
                  <a:moveTo>
                    <a:pt x="488670" y="0"/>
                  </a:moveTo>
                  <a:lnTo>
                    <a:pt x="471233" y="0"/>
                  </a:lnTo>
                  <a:lnTo>
                    <a:pt x="471233" y="8610"/>
                  </a:lnTo>
                  <a:lnTo>
                    <a:pt x="488670" y="8610"/>
                  </a:lnTo>
                  <a:lnTo>
                    <a:pt x="488670" y="0"/>
                  </a:lnTo>
                  <a:close/>
                </a:path>
                <a:path w="3683000" h="8889">
                  <a:moveTo>
                    <a:pt x="540969" y="0"/>
                  </a:moveTo>
                  <a:lnTo>
                    <a:pt x="523532" y="0"/>
                  </a:lnTo>
                  <a:lnTo>
                    <a:pt x="523532" y="8610"/>
                  </a:lnTo>
                  <a:lnTo>
                    <a:pt x="540969" y="8610"/>
                  </a:lnTo>
                  <a:lnTo>
                    <a:pt x="540969" y="0"/>
                  </a:lnTo>
                  <a:close/>
                </a:path>
                <a:path w="3683000" h="8889">
                  <a:moveTo>
                    <a:pt x="593255" y="0"/>
                  </a:moveTo>
                  <a:lnTo>
                    <a:pt x="575830" y="0"/>
                  </a:lnTo>
                  <a:lnTo>
                    <a:pt x="575830" y="8610"/>
                  </a:lnTo>
                  <a:lnTo>
                    <a:pt x="593255" y="8610"/>
                  </a:lnTo>
                  <a:lnTo>
                    <a:pt x="593255" y="0"/>
                  </a:lnTo>
                  <a:close/>
                </a:path>
                <a:path w="3683000" h="8889">
                  <a:moveTo>
                    <a:pt x="645845" y="0"/>
                  </a:moveTo>
                  <a:lnTo>
                    <a:pt x="628408" y="0"/>
                  </a:lnTo>
                  <a:lnTo>
                    <a:pt x="628408" y="8610"/>
                  </a:lnTo>
                  <a:lnTo>
                    <a:pt x="645845" y="8610"/>
                  </a:lnTo>
                  <a:lnTo>
                    <a:pt x="645845" y="0"/>
                  </a:lnTo>
                  <a:close/>
                </a:path>
                <a:path w="3683000" h="8889">
                  <a:moveTo>
                    <a:pt x="698144" y="0"/>
                  </a:moveTo>
                  <a:lnTo>
                    <a:pt x="680707" y="0"/>
                  </a:lnTo>
                  <a:lnTo>
                    <a:pt x="680707" y="8610"/>
                  </a:lnTo>
                  <a:lnTo>
                    <a:pt x="698144" y="8610"/>
                  </a:lnTo>
                  <a:lnTo>
                    <a:pt x="698144" y="0"/>
                  </a:lnTo>
                  <a:close/>
                </a:path>
                <a:path w="3683000" h="8889">
                  <a:moveTo>
                    <a:pt x="750430" y="0"/>
                  </a:moveTo>
                  <a:lnTo>
                    <a:pt x="733005" y="0"/>
                  </a:lnTo>
                  <a:lnTo>
                    <a:pt x="733005" y="8610"/>
                  </a:lnTo>
                  <a:lnTo>
                    <a:pt x="750430" y="8610"/>
                  </a:lnTo>
                  <a:lnTo>
                    <a:pt x="750430" y="0"/>
                  </a:lnTo>
                  <a:close/>
                </a:path>
                <a:path w="3683000" h="8889">
                  <a:moveTo>
                    <a:pt x="802678" y="0"/>
                  </a:moveTo>
                  <a:lnTo>
                    <a:pt x="785241" y="0"/>
                  </a:lnTo>
                  <a:lnTo>
                    <a:pt x="785241" y="8610"/>
                  </a:lnTo>
                  <a:lnTo>
                    <a:pt x="802678" y="8610"/>
                  </a:lnTo>
                  <a:lnTo>
                    <a:pt x="802678" y="0"/>
                  </a:lnTo>
                  <a:close/>
                </a:path>
                <a:path w="3683000" h="8889">
                  <a:moveTo>
                    <a:pt x="855319" y="0"/>
                  </a:moveTo>
                  <a:lnTo>
                    <a:pt x="837882" y="0"/>
                  </a:lnTo>
                  <a:lnTo>
                    <a:pt x="837882" y="8610"/>
                  </a:lnTo>
                  <a:lnTo>
                    <a:pt x="855319" y="8610"/>
                  </a:lnTo>
                  <a:lnTo>
                    <a:pt x="855319" y="0"/>
                  </a:lnTo>
                  <a:close/>
                </a:path>
                <a:path w="3683000" h="8889">
                  <a:moveTo>
                    <a:pt x="907618" y="0"/>
                  </a:moveTo>
                  <a:lnTo>
                    <a:pt x="890181" y="0"/>
                  </a:lnTo>
                  <a:lnTo>
                    <a:pt x="890181" y="8610"/>
                  </a:lnTo>
                  <a:lnTo>
                    <a:pt x="907618" y="8610"/>
                  </a:lnTo>
                  <a:lnTo>
                    <a:pt x="907618" y="0"/>
                  </a:lnTo>
                  <a:close/>
                </a:path>
                <a:path w="3683000" h="8889">
                  <a:moveTo>
                    <a:pt x="959904" y="0"/>
                  </a:moveTo>
                  <a:lnTo>
                    <a:pt x="942479" y="0"/>
                  </a:lnTo>
                  <a:lnTo>
                    <a:pt x="942479" y="8610"/>
                  </a:lnTo>
                  <a:lnTo>
                    <a:pt x="959904" y="8610"/>
                  </a:lnTo>
                  <a:lnTo>
                    <a:pt x="959904" y="0"/>
                  </a:lnTo>
                  <a:close/>
                </a:path>
                <a:path w="3683000" h="8889">
                  <a:moveTo>
                    <a:pt x="1012202" y="0"/>
                  </a:moveTo>
                  <a:lnTo>
                    <a:pt x="994778" y="0"/>
                  </a:lnTo>
                  <a:lnTo>
                    <a:pt x="994778" y="8610"/>
                  </a:lnTo>
                  <a:lnTo>
                    <a:pt x="1012202" y="8610"/>
                  </a:lnTo>
                  <a:lnTo>
                    <a:pt x="1012202" y="0"/>
                  </a:lnTo>
                  <a:close/>
                </a:path>
                <a:path w="3683000" h="8889">
                  <a:moveTo>
                    <a:pt x="1064793" y="0"/>
                  </a:moveTo>
                  <a:lnTo>
                    <a:pt x="1047064" y="0"/>
                  </a:lnTo>
                  <a:lnTo>
                    <a:pt x="1047064" y="8610"/>
                  </a:lnTo>
                  <a:lnTo>
                    <a:pt x="1064793" y="8610"/>
                  </a:lnTo>
                  <a:lnTo>
                    <a:pt x="1064793" y="0"/>
                  </a:lnTo>
                  <a:close/>
                </a:path>
                <a:path w="3683000" h="8889">
                  <a:moveTo>
                    <a:pt x="1117142" y="0"/>
                  </a:moveTo>
                  <a:lnTo>
                    <a:pt x="1099718" y="0"/>
                  </a:lnTo>
                  <a:lnTo>
                    <a:pt x="1099718" y="8610"/>
                  </a:lnTo>
                  <a:lnTo>
                    <a:pt x="1117142" y="8610"/>
                  </a:lnTo>
                  <a:lnTo>
                    <a:pt x="1117142" y="0"/>
                  </a:lnTo>
                  <a:close/>
                </a:path>
                <a:path w="3683000" h="8889">
                  <a:moveTo>
                    <a:pt x="1169441" y="0"/>
                  </a:moveTo>
                  <a:lnTo>
                    <a:pt x="1152004" y="0"/>
                  </a:lnTo>
                  <a:lnTo>
                    <a:pt x="1152004" y="8610"/>
                  </a:lnTo>
                  <a:lnTo>
                    <a:pt x="1169441" y="8610"/>
                  </a:lnTo>
                  <a:lnTo>
                    <a:pt x="1169441" y="0"/>
                  </a:lnTo>
                  <a:close/>
                </a:path>
                <a:path w="3683000" h="8889">
                  <a:moveTo>
                    <a:pt x="1221740" y="0"/>
                  </a:moveTo>
                  <a:lnTo>
                    <a:pt x="1204302" y="0"/>
                  </a:lnTo>
                  <a:lnTo>
                    <a:pt x="1204302" y="8610"/>
                  </a:lnTo>
                  <a:lnTo>
                    <a:pt x="1221740" y="8610"/>
                  </a:lnTo>
                  <a:lnTo>
                    <a:pt x="1221740" y="0"/>
                  </a:lnTo>
                  <a:close/>
                </a:path>
                <a:path w="3683000" h="8889">
                  <a:moveTo>
                    <a:pt x="1274025" y="0"/>
                  </a:moveTo>
                  <a:lnTo>
                    <a:pt x="1256601" y="0"/>
                  </a:lnTo>
                  <a:lnTo>
                    <a:pt x="1256601" y="8610"/>
                  </a:lnTo>
                  <a:lnTo>
                    <a:pt x="1274025" y="8610"/>
                  </a:lnTo>
                  <a:lnTo>
                    <a:pt x="1274025" y="0"/>
                  </a:lnTo>
                  <a:close/>
                </a:path>
                <a:path w="3683000" h="8889">
                  <a:moveTo>
                    <a:pt x="1326553" y="0"/>
                  </a:moveTo>
                  <a:lnTo>
                    <a:pt x="1309128" y="0"/>
                  </a:lnTo>
                  <a:lnTo>
                    <a:pt x="1309128" y="8610"/>
                  </a:lnTo>
                  <a:lnTo>
                    <a:pt x="1326553" y="8610"/>
                  </a:lnTo>
                  <a:lnTo>
                    <a:pt x="1326553" y="0"/>
                  </a:lnTo>
                  <a:close/>
                </a:path>
                <a:path w="3683000" h="8889">
                  <a:moveTo>
                    <a:pt x="1378851" y="0"/>
                  </a:moveTo>
                  <a:lnTo>
                    <a:pt x="1361427" y="0"/>
                  </a:lnTo>
                  <a:lnTo>
                    <a:pt x="1361427" y="8610"/>
                  </a:lnTo>
                  <a:lnTo>
                    <a:pt x="1378851" y="8610"/>
                  </a:lnTo>
                  <a:lnTo>
                    <a:pt x="1378851" y="0"/>
                  </a:lnTo>
                  <a:close/>
                </a:path>
                <a:path w="3683000" h="8889">
                  <a:moveTo>
                    <a:pt x="1431150" y="0"/>
                  </a:moveTo>
                  <a:lnTo>
                    <a:pt x="1413713" y="0"/>
                  </a:lnTo>
                  <a:lnTo>
                    <a:pt x="1413713" y="8610"/>
                  </a:lnTo>
                  <a:lnTo>
                    <a:pt x="1431150" y="8610"/>
                  </a:lnTo>
                  <a:lnTo>
                    <a:pt x="1431150" y="0"/>
                  </a:lnTo>
                  <a:close/>
                </a:path>
                <a:path w="3683000" h="8889">
                  <a:moveTo>
                    <a:pt x="1483448" y="0"/>
                  </a:moveTo>
                  <a:lnTo>
                    <a:pt x="1466011" y="0"/>
                  </a:lnTo>
                  <a:lnTo>
                    <a:pt x="1466011" y="8610"/>
                  </a:lnTo>
                  <a:lnTo>
                    <a:pt x="1483448" y="8610"/>
                  </a:lnTo>
                  <a:lnTo>
                    <a:pt x="1483448" y="0"/>
                  </a:lnTo>
                  <a:close/>
                </a:path>
                <a:path w="3683000" h="8889">
                  <a:moveTo>
                    <a:pt x="1536090" y="0"/>
                  </a:moveTo>
                  <a:lnTo>
                    <a:pt x="1518653" y="0"/>
                  </a:lnTo>
                  <a:lnTo>
                    <a:pt x="1518653" y="8610"/>
                  </a:lnTo>
                  <a:lnTo>
                    <a:pt x="1536090" y="8610"/>
                  </a:lnTo>
                  <a:lnTo>
                    <a:pt x="1536090" y="0"/>
                  </a:lnTo>
                  <a:close/>
                </a:path>
                <a:path w="3683000" h="8889">
                  <a:moveTo>
                    <a:pt x="1588389" y="0"/>
                  </a:moveTo>
                  <a:lnTo>
                    <a:pt x="1570951" y="0"/>
                  </a:lnTo>
                  <a:lnTo>
                    <a:pt x="1570951" y="8610"/>
                  </a:lnTo>
                  <a:lnTo>
                    <a:pt x="1588389" y="8610"/>
                  </a:lnTo>
                  <a:lnTo>
                    <a:pt x="1588389" y="0"/>
                  </a:lnTo>
                  <a:close/>
                </a:path>
                <a:path w="3683000" h="8889">
                  <a:moveTo>
                    <a:pt x="1640674" y="0"/>
                  </a:moveTo>
                  <a:lnTo>
                    <a:pt x="1623250" y="0"/>
                  </a:lnTo>
                  <a:lnTo>
                    <a:pt x="1623250" y="8610"/>
                  </a:lnTo>
                  <a:lnTo>
                    <a:pt x="1640674" y="8610"/>
                  </a:lnTo>
                  <a:lnTo>
                    <a:pt x="1640674" y="0"/>
                  </a:lnTo>
                  <a:close/>
                </a:path>
                <a:path w="3683000" h="8889">
                  <a:moveTo>
                    <a:pt x="1692973" y="0"/>
                  </a:moveTo>
                  <a:lnTo>
                    <a:pt x="1675549" y="0"/>
                  </a:lnTo>
                  <a:lnTo>
                    <a:pt x="1675549" y="8610"/>
                  </a:lnTo>
                  <a:lnTo>
                    <a:pt x="1692973" y="8610"/>
                  </a:lnTo>
                  <a:lnTo>
                    <a:pt x="1692973" y="0"/>
                  </a:lnTo>
                  <a:close/>
                </a:path>
                <a:path w="3683000" h="8889">
                  <a:moveTo>
                    <a:pt x="1745564" y="0"/>
                  </a:moveTo>
                  <a:lnTo>
                    <a:pt x="1727835" y="0"/>
                  </a:lnTo>
                  <a:lnTo>
                    <a:pt x="1727835" y="8610"/>
                  </a:lnTo>
                  <a:lnTo>
                    <a:pt x="1745564" y="8610"/>
                  </a:lnTo>
                  <a:lnTo>
                    <a:pt x="1745564" y="0"/>
                  </a:lnTo>
                  <a:close/>
                </a:path>
                <a:path w="3683000" h="8889">
                  <a:moveTo>
                    <a:pt x="1797799" y="0"/>
                  </a:moveTo>
                  <a:lnTo>
                    <a:pt x="1780362" y="0"/>
                  </a:lnTo>
                  <a:lnTo>
                    <a:pt x="1780362" y="8610"/>
                  </a:lnTo>
                  <a:lnTo>
                    <a:pt x="1797799" y="8610"/>
                  </a:lnTo>
                  <a:lnTo>
                    <a:pt x="1797799" y="0"/>
                  </a:lnTo>
                  <a:close/>
                </a:path>
                <a:path w="3683000" h="8889">
                  <a:moveTo>
                    <a:pt x="1850097" y="0"/>
                  </a:moveTo>
                  <a:lnTo>
                    <a:pt x="1832660" y="0"/>
                  </a:lnTo>
                  <a:lnTo>
                    <a:pt x="1832660" y="8610"/>
                  </a:lnTo>
                  <a:lnTo>
                    <a:pt x="1850097" y="8610"/>
                  </a:lnTo>
                  <a:lnTo>
                    <a:pt x="1850097" y="0"/>
                  </a:lnTo>
                  <a:close/>
                </a:path>
                <a:path w="3683000" h="8889">
                  <a:moveTo>
                    <a:pt x="1902396" y="0"/>
                  </a:moveTo>
                  <a:lnTo>
                    <a:pt x="1884959" y="0"/>
                  </a:lnTo>
                  <a:lnTo>
                    <a:pt x="1884959" y="8610"/>
                  </a:lnTo>
                  <a:lnTo>
                    <a:pt x="1902396" y="8610"/>
                  </a:lnTo>
                  <a:lnTo>
                    <a:pt x="1902396" y="0"/>
                  </a:lnTo>
                  <a:close/>
                </a:path>
                <a:path w="3683000" h="8889">
                  <a:moveTo>
                    <a:pt x="1954682" y="0"/>
                  </a:moveTo>
                  <a:lnTo>
                    <a:pt x="1937258" y="0"/>
                  </a:lnTo>
                  <a:lnTo>
                    <a:pt x="1937258" y="8610"/>
                  </a:lnTo>
                  <a:lnTo>
                    <a:pt x="1954682" y="8610"/>
                  </a:lnTo>
                  <a:lnTo>
                    <a:pt x="1954682" y="0"/>
                  </a:lnTo>
                  <a:close/>
                </a:path>
                <a:path w="3683000" h="8889">
                  <a:moveTo>
                    <a:pt x="2007336" y="0"/>
                  </a:moveTo>
                  <a:lnTo>
                    <a:pt x="1989899" y="0"/>
                  </a:lnTo>
                  <a:lnTo>
                    <a:pt x="1989899" y="8610"/>
                  </a:lnTo>
                  <a:lnTo>
                    <a:pt x="2007336" y="8610"/>
                  </a:lnTo>
                  <a:lnTo>
                    <a:pt x="2007336" y="0"/>
                  </a:lnTo>
                  <a:close/>
                </a:path>
                <a:path w="3683000" h="8889">
                  <a:moveTo>
                    <a:pt x="2059622" y="0"/>
                  </a:moveTo>
                  <a:lnTo>
                    <a:pt x="2042198" y="0"/>
                  </a:lnTo>
                  <a:lnTo>
                    <a:pt x="2042198" y="8610"/>
                  </a:lnTo>
                  <a:lnTo>
                    <a:pt x="2059622" y="8610"/>
                  </a:lnTo>
                  <a:lnTo>
                    <a:pt x="2059622" y="0"/>
                  </a:lnTo>
                  <a:close/>
                </a:path>
                <a:path w="3683000" h="8889">
                  <a:moveTo>
                    <a:pt x="2111921" y="0"/>
                  </a:moveTo>
                  <a:lnTo>
                    <a:pt x="2094484" y="0"/>
                  </a:lnTo>
                  <a:lnTo>
                    <a:pt x="2094484" y="8610"/>
                  </a:lnTo>
                  <a:lnTo>
                    <a:pt x="2111921" y="8610"/>
                  </a:lnTo>
                  <a:lnTo>
                    <a:pt x="2111921" y="0"/>
                  </a:lnTo>
                  <a:close/>
                </a:path>
                <a:path w="3683000" h="8889">
                  <a:moveTo>
                    <a:pt x="2164219" y="0"/>
                  </a:moveTo>
                  <a:lnTo>
                    <a:pt x="2146782" y="0"/>
                  </a:lnTo>
                  <a:lnTo>
                    <a:pt x="2146782" y="8610"/>
                  </a:lnTo>
                  <a:lnTo>
                    <a:pt x="2164219" y="8610"/>
                  </a:lnTo>
                  <a:lnTo>
                    <a:pt x="2164219" y="0"/>
                  </a:lnTo>
                  <a:close/>
                </a:path>
                <a:path w="3683000" h="8889">
                  <a:moveTo>
                    <a:pt x="2216747" y="0"/>
                  </a:moveTo>
                  <a:lnTo>
                    <a:pt x="2199309" y="0"/>
                  </a:lnTo>
                  <a:lnTo>
                    <a:pt x="2199309" y="8610"/>
                  </a:lnTo>
                  <a:lnTo>
                    <a:pt x="2216747" y="8610"/>
                  </a:lnTo>
                  <a:lnTo>
                    <a:pt x="2216747" y="0"/>
                  </a:lnTo>
                  <a:close/>
                </a:path>
                <a:path w="3683000" h="8889">
                  <a:moveTo>
                    <a:pt x="2269045" y="0"/>
                  </a:moveTo>
                  <a:lnTo>
                    <a:pt x="2251608" y="0"/>
                  </a:lnTo>
                  <a:lnTo>
                    <a:pt x="2251608" y="8610"/>
                  </a:lnTo>
                  <a:lnTo>
                    <a:pt x="2269045" y="8610"/>
                  </a:lnTo>
                  <a:lnTo>
                    <a:pt x="2269045" y="0"/>
                  </a:lnTo>
                  <a:close/>
                </a:path>
                <a:path w="3683000" h="8889">
                  <a:moveTo>
                    <a:pt x="2321331" y="0"/>
                  </a:moveTo>
                  <a:lnTo>
                    <a:pt x="2303907" y="0"/>
                  </a:lnTo>
                  <a:lnTo>
                    <a:pt x="2303907" y="8610"/>
                  </a:lnTo>
                  <a:lnTo>
                    <a:pt x="2321331" y="8610"/>
                  </a:lnTo>
                  <a:lnTo>
                    <a:pt x="2321331" y="0"/>
                  </a:lnTo>
                  <a:close/>
                </a:path>
                <a:path w="3683000" h="8889">
                  <a:moveTo>
                    <a:pt x="2373630" y="0"/>
                  </a:moveTo>
                  <a:lnTo>
                    <a:pt x="2356205" y="0"/>
                  </a:lnTo>
                  <a:lnTo>
                    <a:pt x="2356205" y="8610"/>
                  </a:lnTo>
                  <a:lnTo>
                    <a:pt x="2373630" y="8610"/>
                  </a:lnTo>
                  <a:lnTo>
                    <a:pt x="2373630" y="0"/>
                  </a:lnTo>
                  <a:close/>
                </a:path>
                <a:path w="3683000" h="8889">
                  <a:moveTo>
                    <a:pt x="2426220" y="0"/>
                  </a:moveTo>
                  <a:lnTo>
                    <a:pt x="2408491" y="0"/>
                  </a:lnTo>
                  <a:lnTo>
                    <a:pt x="2408491" y="8610"/>
                  </a:lnTo>
                  <a:lnTo>
                    <a:pt x="2426220" y="8610"/>
                  </a:lnTo>
                  <a:lnTo>
                    <a:pt x="2426220" y="0"/>
                  </a:lnTo>
                  <a:close/>
                </a:path>
                <a:path w="3683000" h="8889">
                  <a:moveTo>
                    <a:pt x="2478570" y="0"/>
                  </a:moveTo>
                  <a:lnTo>
                    <a:pt x="2461145" y="0"/>
                  </a:lnTo>
                  <a:lnTo>
                    <a:pt x="2461145" y="8610"/>
                  </a:lnTo>
                  <a:lnTo>
                    <a:pt x="2478570" y="8610"/>
                  </a:lnTo>
                  <a:lnTo>
                    <a:pt x="2478570" y="0"/>
                  </a:lnTo>
                  <a:close/>
                </a:path>
                <a:path w="3683000" h="8889">
                  <a:moveTo>
                    <a:pt x="2530868" y="0"/>
                  </a:moveTo>
                  <a:lnTo>
                    <a:pt x="2513431" y="0"/>
                  </a:lnTo>
                  <a:lnTo>
                    <a:pt x="2513431" y="8610"/>
                  </a:lnTo>
                  <a:lnTo>
                    <a:pt x="2530868" y="8610"/>
                  </a:lnTo>
                  <a:lnTo>
                    <a:pt x="2530868" y="0"/>
                  </a:lnTo>
                  <a:close/>
                </a:path>
                <a:path w="3683000" h="8889">
                  <a:moveTo>
                    <a:pt x="2583167" y="0"/>
                  </a:moveTo>
                  <a:lnTo>
                    <a:pt x="2565730" y="0"/>
                  </a:lnTo>
                  <a:lnTo>
                    <a:pt x="2565730" y="8610"/>
                  </a:lnTo>
                  <a:lnTo>
                    <a:pt x="2583167" y="8610"/>
                  </a:lnTo>
                  <a:lnTo>
                    <a:pt x="2583167" y="0"/>
                  </a:lnTo>
                  <a:close/>
                </a:path>
                <a:path w="3683000" h="8889">
                  <a:moveTo>
                    <a:pt x="2635453" y="0"/>
                  </a:moveTo>
                  <a:lnTo>
                    <a:pt x="2618028" y="0"/>
                  </a:lnTo>
                  <a:lnTo>
                    <a:pt x="2618028" y="8610"/>
                  </a:lnTo>
                  <a:lnTo>
                    <a:pt x="2635453" y="8610"/>
                  </a:lnTo>
                  <a:lnTo>
                    <a:pt x="2635453" y="0"/>
                  </a:lnTo>
                  <a:close/>
                </a:path>
                <a:path w="3683000" h="8889">
                  <a:moveTo>
                    <a:pt x="2687980" y="0"/>
                  </a:moveTo>
                  <a:lnTo>
                    <a:pt x="2670556" y="0"/>
                  </a:lnTo>
                  <a:lnTo>
                    <a:pt x="2670556" y="8610"/>
                  </a:lnTo>
                  <a:lnTo>
                    <a:pt x="2687980" y="8610"/>
                  </a:lnTo>
                  <a:lnTo>
                    <a:pt x="2687980" y="0"/>
                  </a:lnTo>
                  <a:close/>
                </a:path>
                <a:path w="3683000" h="8889">
                  <a:moveTo>
                    <a:pt x="2740279" y="0"/>
                  </a:moveTo>
                  <a:lnTo>
                    <a:pt x="2722854" y="0"/>
                  </a:lnTo>
                  <a:lnTo>
                    <a:pt x="2722854" y="8610"/>
                  </a:lnTo>
                  <a:lnTo>
                    <a:pt x="2740279" y="8610"/>
                  </a:lnTo>
                  <a:lnTo>
                    <a:pt x="2740279" y="0"/>
                  </a:lnTo>
                  <a:close/>
                </a:path>
                <a:path w="3683000" h="8889">
                  <a:moveTo>
                    <a:pt x="2792577" y="0"/>
                  </a:moveTo>
                  <a:lnTo>
                    <a:pt x="2775140" y="0"/>
                  </a:lnTo>
                  <a:lnTo>
                    <a:pt x="2775140" y="8610"/>
                  </a:lnTo>
                  <a:lnTo>
                    <a:pt x="2792577" y="8610"/>
                  </a:lnTo>
                  <a:lnTo>
                    <a:pt x="2792577" y="0"/>
                  </a:lnTo>
                  <a:close/>
                </a:path>
                <a:path w="3683000" h="8889">
                  <a:moveTo>
                    <a:pt x="2844876" y="0"/>
                  </a:moveTo>
                  <a:lnTo>
                    <a:pt x="2827439" y="0"/>
                  </a:lnTo>
                  <a:lnTo>
                    <a:pt x="2827439" y="8610"/>
                  </a:lnTo>
                  <a:lnTo>
                    <a:pt x="2844876" y="8610"/>
                  </a:lnTo>
                  <a:lnTo>
                    <a:pt x="2844876" y="0"/>
                  </a:lnTo>
                  <a:close/>
                </a:path>
                <a:path w="3683000" h="8889">
                  <a:moveTo>
                    <a:pt x="2897517" y="0"/>
                  </a:moveTo>
                  <a:lnTo>
                    <a:pt x="2880080" y="0"/>
                  </a:lnTo>
                  <a:lnTo>
                    <a:pt x="2880080" y="8610"/>
                  </a:lnTo>
                  <a:lnTo>
                    <a:pt x="2897517" y="8610"/>
                  </a:lnTo>
                  <a:lnTo>
                    <a:pt x="2897517" y="0"/>
                  </a:lnTo>
                  <a:close/>
                </a:path>
                <a:path w="3683000" h="8889">
                  <a:moveTo>
                    <a:pt x="2949816" y="0"/>
                  </a:moveTo>
                  <a:lnTo>
                    <a:pt x="2932379" y="0"/>
                  </a:lnTo>
                  <a:lnTo>
                    <a:pt x="2932379" y="8610"/>
                  </a:lnTo>
                  <a:lnTo>
                    <a:pt x="2949816" y="8610"/>
                  </a:lnTo>
                  <a:lnTo>
                    <a:pt x="2949816" y="0"/>
                  </a:lnTo>
                  <a:close/>
                </a:path>
                <a:path w="3683000" h="8889">
                  <a:moveTo>
                    <a:pt x="3002102" y="0"/>
                  </a:moveTo>
                  <a:lnTo>
                    <a:pt x="2984677" y="0"/>
                  </a:lnTo>
                  <a:lnTo>
                    <a:pt x="2984677" y="8610"/>
                  </a:lnTo>
                  <a:lnTo>
                    <a:pt x="3002102" y="8610"/>
                  </a:lnTo>
                  <a:lnTo>
                    <a:pt x="3002102" y="0"/>
                  </a:lnTo>
                  <a:close/>
                </a:path>
                <a:path w="3683000" h="8889">
                  <a:moveTo>
                    <a:pt x="3054400" y="0"/>
                  </a:moveTo>
                  <a:lnTo>
                    <a:pt x="3036976" y="0"/>
                  </a:lnTo>
                  <a:lnTo>
                    <a:pt x="3036976" y="8610"/>
                  </a:lnTo>
                  <a:lnTo>
                    <a:pt x="3054400" y="8610"/>
                  </a:lnTo>
                  <a:lnTo>
                    <a:pt x="3054400" y="0"/>
                  </a:lnTo>
                  <a:close/>
                </a:path>
                <a:path w="3683000" h="8889">
                  <a:moveTo>
                    <a:pt x="3106991" y="0"/>
                  </a:moveTo>
                  <a:lnTo>
                    <a:pt x="3089262" y="0"/>
                  </a:lnTo>
                  <a:lnTo>
                    <a:pt x="3089262" y="8610"/>
                  </a:lnTo>
                  <a:lnTo>
                    <a:pt x="3106991" y="8610"/>
                  </a:lnTo>
                  <a:lnTo>
                    <a:pt x="3106991" y="0"/>
                  </a:lnTo>
                  <a:close/>
                </a:path>
                <a:path w="3683000" h="8889">
                  <a:moveTo>
                    <a:pt x="3159226" y="0"/>
                  </a:moveTo>
                  <a:lnTo>
                    <a:pt x="3141789" y="0"/>
                  </a:lnTo>
                  <a:lnTo>
                    <a:pt x="3141789" y="8610"/>
                  </a:lnTo>
                  <a:lnTo>
                    <a:pt x="3159226" y="8610"/>
                  </a:lnTo>
                  <a:lnTo>
                    <a:pt x="3159226" y="0"/>
                  </a:lnTo>
                  <a:close/>
                </a:path>
                <a:path w="3683000" h="8889">
                  <a:moveTo>
                    <a:pt x="3211525" y="0"/>
                  </a:moveTo>
                  <a:lnTo>
                    <a:pt x="3194088" y="0"/>
                  </a:lnTo>
                  <a:lnTo>
                    <a:pt x="3194088" y="8610"/>
                  </a:lnTo>
                  <a:lnTo>
                    <a:pt x="3211525" y="8610"/>
                  </a:lnTo>
                  <a:lnTo>
                    <a:pt x="3211525" y="0"/>
                  </a:lnTo>
                  <a:close/>
                </a:path>
                <a:path w="3683000" h="8889">
                  <a:moveTo>
                    <a:pt x="3263823" y="0"/>
                  </a:moveTo>
                  <a:lnTo>
                    <a:pt x="3246386" y="0"/>
                  </a:lnTo>
                  <a:lnTo>
                    <a:pt x="3246386" y="8610"/>
                  </a:lnTo>
                  <a:lnTo>
                    <a:pt x="3263823" y="8610"/>
                  </a:lnTo>
                  <a:lnTo>
                    <a:pt x="3263823" y="0"/>
                  </a:lnTo>
                  <a:close/>
                </a:path>
                <a:path w="3683000" h="8889">
                  <a:moveTo>
                    <a:pt x="3316109" y="0"/>
                  </a:moveTo>
                  <a:lnTo>
                    <a:pt x="3298685" y="0"/>
                  </a:lnTo>
                  <a:lnTo>
                    <a:pt x="3298685" y="8610"/>
                  </a:lnTo>
                  <a:lnTo>
                    <a:pt x="3316109" y="8610"/>
                  </a:lnTo>
                  <a:lnTo>
                    <a:pt x="3316109" y="0"/>
                  </a:lnTo>
                  <a:close/>
                </a:path>
                <a:path w="3683000" h="8889">
                  <a:moveTo>
                    <a:pt x="3368764" y="0"/>
                  </a:moveTo>
                  <a:lnTo>
                    <a:pt x="3351326" y="0"/>
                  </a:lnTo>
                  <a:lnTo>
                    <a:pt x="3351326" y="8610"/>
                  </a:lnTo>
                  <a:lnTo>
                    <a:pt x="3368764" y="8610"/>
                  </a:lnTo>
                  <a:lnTo>
                    <a:pt x="3368764" y="0"/>
                  </a:lnTo>
                  <a:close/>
                </a:path>
                <a:path w="3683000" h="8889">
                  <a:moveTo>
                    <a:pt x="3421049" y="0"/>
                  </a:moveTo>
                  <a:lnTo>
                    <a:pt x="3403625" y="0"/>
                  </a:lnTo>
                  <a:lnTo>
                    <a:pt x="3403625" y="8610"/>
                  </a:lnTo>
                  <a:lnTo>
                    <a:pt x="3421049" y="8610"/>
                  </a:lnTo>
                  <a:lnTo>
                    <a:pt x="3421049" y="0"/>
                  </a:lnTo>
                  <a:close/>
                </a:path>
                <a:path w="3683000" h="8889">
                  <a:moveTo>
                    <a:pt x="3473348" y="0"/>
                  </a:moveTo>
                  <a:lnTo>
                    <a:pt x="3455911" y="0"/>
                  </a:lnTo>
                  <a:lnTo>
                    <a:pt x="3455911" y="8610"/>
                  </a:lnTo>
                  <a:lnTo>
                    <a:pt x="3473348" y="8610"/>
                  </a:lnTo>
                  <a:lnTo>
                    <a:pt x="3473348" y="0"/>
                  </a:lnTo>
                  <a:close/>
                </a:path>
                <a:path w="3683000" h="8889">
                  <a:moveTo>
                    <a:pt x="3525647" y="0"/>
                  </a:moveTo>
                  <a:lnTo>
                    <a:pt x="3508210" y="0"/>
                  </a:lnTo>
                  <a:lnTo>
                    <a:pt x="3508210" y="8610"/>
                  </a:lnTo>
                  <a:lnTo>
                    <a:pt x="3525647" y="8610"/>
                  </a:lnTo>
                  <a:lnTo>
                    <a:pt x="3525647" y="0"/>
                  </a:lnTo>
                  <a:close/>
                </a:path>
                <a:path w="3683000" h="8889">
                  <a:moveTo>
                    <a:pt x="3578174" y="0"/>
                  </a:moveTo>
                  <a:lnTo>
                    <a:pt x="3560737" y="0"/>
                  </a:lnTo>
                  <a:lnTo>
                    <a:pt x="3560737" y="8610"/>
                  </a:lnTo>
                  <a:lnTo>
                    <a:pt x="3578174" y="8610"/>
                  </a:lnTo>
                  <a:lnTo>
                    <a:pt x="3578174" y="0"/>
                  </a:lnTo>
                  <a:close/>
                </a:path>
                <a:path w="3683000" h="8889">
                  <a:moveTo>
                    <a:pt x="3630472" y="0"/>
                  </a:moveTo>
                  <a:lnTo>
                    <a:pt x="3613035" y="0"/>
                  </a:lnTo>
                  <a:lnTo>
                    <a:pt x="3613035" y="8610"/>
                  </a:lnTo>
                  <a:lnTo>
                    <a:pt x="3630472" y="8610"/>
                  </a:lnTo>
                  <a:lnTo>
                    <a:pt x="3630472" y="0"/>
                  </a:lnTo>
                  <a:close/>
                </a:path>
                <a:path w="3683000" h="8889">
                  <a:moveTo>
                    <a:pt x="3682758" y="0"/>
                  </a:moveTo>
                  <a:lnTo>
                    <a:pt x="3665334" y="0"/>
                  </a:lnTo>
                  <a:lnTo>
                    <a:pt x="3665334" y="8610"/>
                  </a:lnTo>
                  <a:lnTo>
                    <a:pt x="3682758" y="8610"/>
                  </a:lnTo>
                  <a:lnTo>
                    <a:pt x="368275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450624" y="2109660"/>
              <a:ext cx="2635885" cy="8890"/>
            </a:xfrm>
            <a:custGeom>
              <a:avLst/>
              <a:gdLst/>
              <a:ahLst/>
              <a:cxnLst/>
              <a:rect l="l" t="t" r="r" b="b"/>
              <a:pathLst>
                <a:path w="2635884" h="8889">
                  <a:moveTo>
                    <a:pt x="17424" y="0"/>
                  </a:moveTo>
                  <a:lnTo>
                    <a:pt x="0" y="0"/>
                  </a:lnTo>
                  <a:lnTo>
                    <a:pt x="0" y="8610"/>
                  </a:lnTo>
                  <a:lnTo>
                    <a:pt x="17424" y="8610"/>
                  </a:lnTo>
                  <a:lnTo>
                    <a:pt x="17424" y="0"/>
                  </a:lnTo>
                  <a:close/>
                </a:path>
                <a:path w="2635884" h="8889">
                  <a:moveTo>
                    <a:pt x="69723" y="0"/>
                  </a:moveTo>
                  <a:lnTo>
                    <a:pt x="52298" y="0"/>
                  </a:lnTo>
                  <a:lnTo>
                    <a:pt x="52298" y="8610"/>
                  </a:lnTo>
                  <a:lnTo>
                    <a:pt x="69723" y="8610"/>
                  </a:lnTo>
                  <a:lnTo>
                    <a:pt x="69723" y="0"/>
                  </a:lnTo>
                  <a:close/>
                </a:path>
                <a:path w="2635884" h="8889">
                  <a:moveTo>
                    <a:pt x="122313" y="0"/>
                  </a:moveTo>
                  <a:lnTo>
                    <a:pt x="104584" y="0"/>
                  </a:lnTo>
                  <a:lnTo>
                    <a:pt x="104584" y="8610"/>
                  </a:lnTo>
                  <a:lnTo>
                    <a:pt x="122313" y="8610"/>
                  </a:lnTo>
                  <a:lnTo>
                    <a:pt x="122313" y="0"/>
                  </a:lnTo>
                  <a:close/>
                </a:path>
                <a:path w="2635884" h="8889">
                  <a:moveTo>
                    <a:pt x="174663" y="0"/>
                  </a:moveTo>
                  <a:lnTo>
                    <a:pt x="157238" y="0"/>
                  </a:lnTo>
                  <a:lnTo>
                    <a:pt x="157238" y="8610"/>
                  </a:lnTo>
                  <a:lnTo>
                    <a:pt x="174663" y="8610"/>
                  </a:lnTo>
                  <a:lnTo>
                    <a:pt x="174663" y="0"/>
                  </a:lnTo>
                  <a:close/>
                </a:path>
                <a:path w="2635884" h="8889">
                  <a:moveTo>
                    <a:pt x="226961" y="0"/>
                  </a:moveTo>
                  <a:lnTo>
                    <a:pt x="209524" y="0"/>
                  </a:lnTo>
                  <a:lnTo>
                    <a:pt x="209524" y="8610"/>
                  </a:lnTo>
                  <a:lnTo>
                    <a:pt x="226961" y="8610"/>
                  </a:lnTo>
                  <a:lnTo>
                    <a:pt x="226961" y="0"/>
                  </a:lnTo>
                  <a:close/>
                </a:path>
                <a:path w="2635884" h="8889">
                  <a:moveTo>
                    <a:pt x="279260" y="0"/>
                  </a:moveTo>
                  <a:lnTo>
                    <a:pt x="261823" y="0"/>
                  </a:lnTo>
                  <a:lnTo>
                    <a:pt x="261823" y="8610"/>
                  </a:lnTo>
                  <a:lnTo>
                    <a:pt x="279260" y="8610"/>
                  </a:lnTo>
                  <a:lnTo>
                    <a:pt x="279260" y="0"/>
                  </a:lnTo>
                  <a:close/>
                </a:path>
                <a:path w="2635884" h="8889">
                  <a:moveTo>
                    <a:pt x="331546" y="0"/>
                  </a:moveTo>
                  <a:lnTo>
                    <a:pt x="314121" y="0"/>
                  </a:lnTo>
                  <a:lnTo>
                    <a:pt x="314121" y="8610"/>
                  </a:lnTo>
                  <a:lnTo>
                    <a:pt x="331546" y="8610"/>
                  </a:lnTo>
                  <a:lnTo>
                    <a:pt x="331546" y="0"/>
                  </a:lnTo>
                  <a:close/>
                </a:path>
                <a:path w="2635884" h="8889">
                  <a:moveTo>
                    <a:pt x="384073" y="0"/>
                  </a:moveTo>
                  <a:lnTo>
                    <a:pt x="366649" y="0"/>
                  </a:lnTo>
                  <a:lnTo>
                    <a:pt x="366649" y="8610"/>
                  </a:lnTo>
                  <a:lnTo>
                    <a:pt x="384073" y="8610"/>
                  </a:lnTo>
                  <a:lnTo>
                    <a:pt x="384073" y="0"/>
                  </a:lnTo>
                  <a:close/>
                </a:path>
                <a:path w="2635884" h="8889">
                  <a:moveTo>
                    <a:pt x="436372" y="0"/>
                  </a:moveTo>
                  <a:lnTo>
                    <a:pt x="418947" y="0"/>
                  </a:lnTo>
                  <a:lnTo>
                    <a:pt x="418947" y="8610"/>
                  </a:lnTo>
                  <a:lnTo>
                    <a:pt x="436372" y="8610"/>
                  </a:lnTo>
                  <a:lnTo>
                    <a:pt x="436372" y="0"/>
                  </a:lnTo>
                  <a:close/>
                </a:path>
                <a:path w="2635884" h="8889">
                  <a:moveTo>
                    <a:pt x="488670" y="0"/>
                  </a:moveTo>
                  <a:lnTo>
                    <a:pt x="471233" y="0"/>
                  </a:lnTo>
                  <a:lnTo>
                    <a:pt x="471233" y="8610"/>
                  </a:lnTo>
                  <a:lnTo>
                    <a:pt x="488670" y="8610"/>
                  </a:lnTo>
                  <a:lnTo>
                    <a:pt x="488670" y="0"/>
                  </a:lnTo>
                  <a:close/>
                </a:path>
                <a:path w="2635884" h="8889">
                  <a:moveTo>
                    <a:pt x="540969" y="0"/>
                  </a:moveTo>
                  <a:lnTo>
                    <a:pt x="523532" y="0"/>
                  </a:lnTo>
                  <a:lnTo>
                    <a:pt x="523532" y="8610"/>
                  </a:lnTo>
                  <a:lnTo>
                    <a:pt x="540969" y="8610"/>
                  </a:lnTo>
                  <a:lnTo>
                    <a:pt x="540969" y="0"/>
                  </a:lnTo>
                  <a:close/>
                </a:path>
                <a:path w="2635884" h="8889">
                  <a:moveTo>
                    <a:pt x="593547" y="0"/>
                  </a:moveTo>
                  <a:lnTo>
                    <a:pt x="575830" y="0"/>
                  </a:lnTo>
                  <a:lnTo>
                    <a:pt x="575830" y="8610"/>
                  </a:lnTo>
                  <a:lnTo>
                    <a:pt x="593547" y="8610"/>
                  </a:lnTo>
                  <a:lnTo>
                    <a:pt x="593547" y="0"/>
                  </a:lnTo>
                  <a:close/>
                </a:path>
                <a:path w="2635884" h="8889">
                  <a:moveTo>
                    <a:pt x="645795" y="0"/>
                  </a:moveTo>
                  <a:lnTo>
                    <a:pt x="628357" y="0"/>
                  </a:lnTo>
                  <a:lnTo>
                    <a:pt x="628357" y="8610"/>
                  </a:lnTo>
                  <a:lnTo>
                    <a:pt x="645795" y="8610"/>
                  </a:lnTo>
                  <a:lnTo>
                    <a:pt x="645795" y="0"/>
                  </a:lnTo>
                  <a:close/>
                </a:path>
                <a:path w="2635884" h="8889">
                  <a:moveTo>
                    <a:pt x="698080" y="0"/>
                  </a:moveTo>
                  <a:lnTo>
                    <a:pt x="680656" y="0"/>
                  </a:lnTo>
                  <a:lnTo>
                    <a:pt x="680656" y="8610"/>
                  </a:lnTo>
                  <a:lnTo>
                    <a:pt x="698080" y="8610"/>
                  </a:lnTo>
                  <a:lnTo>
                    <a:pt x="698080" y="0"/>
                  </a:lnTo>
                  <a:close/>
                </a:path>
                <a:path w="2635884" h="8889">
                  <a:moveTo>
                    <a:pt x="750379" y="0"/>
                  </a:moveTo>
                  <a:lnTo>
                    <a:pt x="732955" y="0"/>
                  </a:lnTo>
                  <a:lnTo>
                    <a:pt x="732955" y="8610"/>
                  </a:lnTo>
                  <a:lnTo>
                    <a:pt x="750379" y="8610"/>
                  </a:lnTo>
                  <a:lnTo>
                    <a:pt x="750379" y="0"/>
                  </a:lnTo>
                  <a:close/>
                </a:path>
                <a:path w="2635884" h="8889">
                  <a:moveTo>
                    <a:pt x="802678" y="0"/>
                  </a:moveTo>
                  <a:lnTo>
                    <a:pt x="785241" y="0"/>
                  </a:lnTo>
                  <a:lnTo>
                    <a:pt x="785241" y="8610"/>
                  </a:lnTo>
                  <a:lnTo>
                    <a:pt x="802678" y="8610"/>
                  </a:lnTo>
                  <a:lnTo>
                    <a:pt x="802678" y="0"/>
                  </a:lnTo>
                  <a:close/>
                </a:path>
                <a:path w="2635884" h="8889">
                  <a:moveTo>
                    <a:pt x="855319" y="0"/>
                  </a:moveTo>
                  <a:lnTo>
                    <a:pt x="837882" y="0"/>
                  </a:lnTo>
                  <a:lnTo>
                    <a:pt x="837882" y="8610"/>
                  </a:lnTo>
                  <a:lnTo>
                    <a:pt x="855319" y="8610"/>
                  </a:lnTo>
                  <a:lnTo>
                    <a:pt x="855319" y="0"/>
                  </a:lnTo>
                  <a:close/>
                </a:path>
                <a:path w="2635884" h="8889">
                  <a:moveTo>
                    <a:pt x="907618" y="0"/>
                  </a:moveTo>
                  <a:lnTo>
                    <a:pt x="890181" y="0"/>
                  </a:lnTo>
                  <a:lnTo>
                    <a:pt x="890181" y="8610"/>
                  </a:lnTo>
                  <a:lnTo>
                    <a:pt x="907618" y="8610"/>
                  </a:lnTo>
                  <a:lnTo>
                    <a:pt x="907618" y="0"/>
                  </a:lnTo>
                  <a:close/>
                </a:path>
                <a:path w="2635884" h="8889">
                  <a:moveTo>
                    <a:pt x="959916" y="0"/>
                  </a:moveTo>
                  <a:lnTo>
                    <a:pt x="942479" y="0"/>
                  </a:lnTo>
                  <a:lnTo>
                    <a:pt x="942479" y="8610"/>
                  </a:lnTo>
                  <a:lnTo>
                    <a:pt x="959916" y="8610"/>
                  </a:lnTo>
                  <a:lnTo>
                    <a:pt x="959916" y="0"/>
                  </a:lnTo>
                  <a:close/>
                </a:path>
                <a:path w="2635884" h="8889">
                  <a:moveTo>
                    <a:pt x="1012202" y="0"/>
                  </a:moveTo>
                  <a:lnTo>
                    <a:pt x="994778" y="0"/>
                  </a:lnTo>
                  <a:lnTo>
                    <a:pt x="994778" y="8610"/>
                  </a:lnTo>
                  <a:lnTo>
                    <a:pt x="1012202" y="8610"/>
                  </a:lnTo>
                  <a:lnTo>
                    <a:pt x="1012202" y="0"/>
                  </a:lnTo>
                  <a:close/>
                </a:path>
                <a:path w="2635884" h="8889">
                  <a:moveTo>
                    <a:pt x="1064856" y="0"/>
                  </a:moveTo>
                  <a:lnTo>
                    <a:pt x="1047419" y="0"/>
                  </a:lnTo>
                  <a:lnTo>
                    <a:pt x="1047419" y="8610"/>
                  </a:lnTo>
                  <a:lnTo>
                    <a:pt x="1064856" y="8610"/>
                  </a:lnTo>
                  <a:lnTo>
                    <a:pt x="1064856" y="0"/>
                  </a:lnTo>
                  <a:close/>
                </a:path>
                <a:path w="2635884" h="8889">
                  <a:moveTo>
                    <a:pt x="1117142" y="0"/>
                  </a:moveTo>
                  <a:lnTo>
                    <a:pt x="1099718" y="0"/>
                  </a:lnTo>
                  <a:lnTo>
                    <a:pt x="1099718" y="8610"/>
                  </a:lnTo>
                  <a:lnTo>
                    <a:pt x="1117142" y="8610"/>
                  </a:lnTo>
                  <a:lnTo>
                    <a:pt x="1117142" y="0"/>
                  </a:lnTo>
                  <a:close/>
                </a:path>
                <a:path w="2635884" h="8889">
                  <a:moveTo>
                    <a:pt x="1169441" y="0"/>
                  </a:moveTo>
                  <a:lnTo>
                    <a:pt x="1152017" y="0"/>
                  </a:lnTo>
                  <a:lnTo>
                    <a:pt x="1152017" y="8610"/>
                  </a:lnTo>
                  <a:lnTo>
                    <a:pt x="1169441" y="8610"/>
                  </a:lnTo>
                  <a:lnTo>
                    <a:pt x="1169441" y="0"/>
                  </a:lnTo>
                  <a:close/>
                </a:path>
                <a:path w="2635884" h="8889">
                  <a:moveTo>
                    <a:pt x="1221740" y="0"/>
                  </a:moveTo>
                  <a:lnTo>
                    <a:pt x="1204302" y="0"/>
                  </a:lnTo>
                  <a:lnTo>
                    <a:pt x="1204302" y="8610"/>
                  </a:lnTo>
                  <a:lnTo>
                    <a:pt x="1221740" y="8610"/>
                  </a:lnTo>
                  <a:lnTo>
                    <a:pt x="1221740" y="0"/>
                  </a:lnTo>
                  <a:close/>
                </a:path>
                <a:path w="2635884" h="8889">
                  <a:moveTo>
                    <a:pt x="1274318" y="0"/>
                  </a:moveTo>
                  <a:lnTo>
                    <a:pt x="1256601" y="0"/>
                  </a:lnTo>
                  <a:lnTo>
                    <a:pt x="1256601" y="8610"/>
                  </a:lnTo>
                  <a:lnTo>
                    <a:pt x="1274318" y="8610"/>
                  </a:lnTo>
                  <a:lnTo>
                    <a:pt x="1274318" y="0"/>
                  </a:lnTo>
                  <a:close/>
                </a:path>
                <a:path w="2635884" h="8889">
                  <a:moveTo>
                    <a:pt x="1326565" y="0"/>
                  </a:moveTo>
                  <a:lnTo>
                    <a:pt x="1309128" y="0"/>
                  </a:lnTo>
                  <a:lnTo>
                    <a:pt x="1309128" y="8610"/>
                  </a:lnTo>
                  <a:lnTo>
                    <a:pt x="1326565" y="8610"/>
                  </a:lnTo>
                  <a:lnTo>
                    <a:pt x="1326565" y="0"/>
                  </a:lnTo>
                  <a:close/>
                </a:path>
                <a:path w="2635884" h="8889">
                  <a:moveTo>
                    <a:pt x="1378851" y="0"/>
                  </a:moveTo>
                  <a:lnTo>
                    <a:pt x="1361427" y="0"/>
                  </a:lnTo>
                  <a:lnTo>
                    <a:pt x="1361427" y="8610"/>
                  </a:lnTo>
                  <a:lnTo>
                    <a:pt x="1378851" y="8610"/>
                  </a:lnTo>
                  <a:lnTo>
                    <a:pt x="1378851" y="0"/>
                  </a:lnTo>
                  <a:close/>
                </a:path>
                <a:path w="2635884" h="8889">
                  <a:moveTo>
                    <a:pt x="1431150" y="0"/>
                  </a:moveTo>
                  <a:lnTo>
                    <a:pt x="1413725" y="0"/>
                  </a:lnTo>
                  <a:lnTo>
                    <a:pt x="1413725" y="8610"/>
                  </a:lnTo>
                  <a:lnTo>
                    <a:pt x="1431150" y="8610"/>
                  </a:lnTo>
                  <a:lnTo>
                    <a:pt x="1431150" y="0"/>
                  </a:lnTo>
                  <a:close/>
                </a:path>
                <a:path w="2635884" h="8889">
                  <a:moveTo>
                    <a:pt x="1483448" y="0"/>
                  </a:moveTo>
                  <a:lnTo>
                    <a:pt x="1466011" y="0"/>
                  </a:lnTo>
                  <a:lnTo>
                    <a:pt x="1466011" y="8610"/>
                  </a:lnTo>
                  <a:lnTo>
                    <a:pt x="1483448" y="8610"/>
                  </a:lnTo>
                  <a:lnTo>
                    <a:pt x="1483448" y="0"/>
                  </a:lnTo>
                  <a:close/>
                </a:path>
                <a:path w="2635884" h="8889">
                  <a:moveTo>
                    <a:pt x="1536090" y="0"/>
                  </a:moveTo>
                  <a:lnTo>
                    <a:pt x="1518666" y="0"/>
                  </a:lnTo>
                  <a:lnTo>
                    <a:pt x="1518666" y="8610"/>
                  </a:lnTo>
                  <a:lnTo>
                    <a:pt x="1536090" y="8610"/>
                  </a:lnTo>
                  <a:lnTo>
                    <a:pt x="1536090" y="0"/>
                  </a:lnTo>
                  <a:close/>
                </a:path>
                <a:path w="2635884" h="8889">
                  <a:moveTo>
                    <a:pt x="1588389" y="0"/>
                  </a:moveTo>
                  <a:lnTo>
                    <a:pt x="1570951" y="0"/>
                  </a:lnTo>
                  <a:lnTo>
                    <a:pt x="1570951" y="8610"/>
                  </a:lnTo>
                  <a:lnTo>
                    <a:pt x="1588389" y="8610"/>
                  </a:lnTo>
                  <a:lnTo>
                    <a:pt x="1588389" y="0"/>
                  </a:lnTo>
                  <a:close/>
                </a:path>
                <a:path w="2635884" h="8889">
                  <a:moveTo>
                    <a:pt x="1640687" y="0"/>
                  </a:moveTo>
                  <a:lnTo>
                    <a:pt x="1623250" y="0"/>
                  </a:lnTo>
                  <a:lnTo>
                    <a:pt x="1623250" y="8610"/>
                  </a:lnTo>
                  <a:lnTo>
                    <a:pt x="1640687" y="8610"/>
                  </a:lnTo>
                  <a:lnTo>
                    <a:pt x="1640687" y="0"/>
                  </a:lnTo>
                  <a:close/>
                </a:path>
                <a:path w="2635884" h="8889">
                  <a:moveTo>
                    <a:pt x="1692973" y="0"/>
                  </a:moveTo>
                  <a:lnTo>
                    <a:pt x="1675549" y="0"/>
                  </a:lnTo>
                  <a:lnTo>
                    <a:pt x="1675549" y="8610"/>
                  </a:lnTo>
                  <a:lnTo>
                    <a:pt x="1692973" y="8610"/>
                  </a:lnTo>
                  <a:lnTo>
                    <a:pt x="1692973" y="0"/>
                  </a:lnTo>
                  <a:close/>
                </a:path>
                <a:path w="2635884" h="8889">
                  <a:moveTo>
                    <a:pt x="1745513" y="0"/>
                  </a:moveTo>
                  <a:lnTo>
                    <a:pt x="1728076" y="0"/>
                  </a:lnTo>
                  <a:lnTo>
                    <a:pt x="1728076" y="8610"/>
                  </a:lnTo>
                  <a:lnTo>
                    <a:pt x="1745513" y="8610"/>
                  </a:lnTo>
                  <a:lnTo>
                    <a:pt x="1745513" y="0"/>
                  </a:lnTo>
                  <a:close/>
                </a:path>
                <a:path w="2635884" h="8889">
                  <a:moveTo>
                    <a:pt x="1797799" y="0"/>
                  </a:moveTo>
                  <a:lnTo>
                    <a:pt x="1780374" y="0"/>
                  </a:lnTo>
                  <a:lnTo>
                    <a:pt x="1780374" y="8610"/>
                  </a:lnTo>
                  <a:lnTo>
                    <a:pt x="1797799" y="8610"/>
                  </a:lnTo>
                  <a:lnTo>
                    <a:pt x="1797799" y="0"/>
                  </a:lnTo>
                  <a:close/>
                </a:path>
                <a:path w="2635884" h="8889">
                  <a:moveTo>
                    <a:pt x="1850097" y="0"/>
                  </a:moveTo>
                  <a:lnTo>
                    <a:pt x="1832660" y="0"/>
                  </a:lnTo>
                  <a:lnTo>
                    <a:pt x="1832660" y="8610"/>
                  </a:lnTo>
                  <a:lnTo>
                    <a:pt x="1850097" y="8610"/>
                  </a:lnTo>
                  <a:lnTo>
                    <a:pt x="1850097" y="0"/>
                  </a:lnTo>
                  <a:close/>
                </a:path>
                <a:path w="2635884" h="8889">
                  <a:moveTo>
                    <a:pt x="1902396" y="0"/>
                  </a:moveTo>
                  <a:lnTo>
                    <a:pt x="1884959" y="0"/>
                  </a:lnTo>
                  <a:lnTo>
                    <a:pt x="1884959" y="8610"/>
                  </a:lnTo>
                  <a:lnTo>
                    <a:pt x="1902396" y="8610"/>
                  </a:lnTo>
                  <a:lnTo>
                    <a:pt x="1902396" y="0"/>
                  </a:lnTo>
                  <a:close/>
                </a:path>
                <a:path w="2635884" h="8889">
                  <a:moveTo>
                    <a:pt x="1954974" y="0"/>
                  </a:moveTo>
                  <a:lnTo>
                    <a:pt x="1937258" y="0"/>
                  </a:lnTo>
                  <a:lnTo>
                    <a:pt x="1937258" y="8610"/>
                  </a:lnTo>
                  <a:lnTo>
                    <a:pt x="1954974" y="8610"/>
                  </a:lnTo>
                  <a:lnTo>
                    <a:pt x="1954974" y="0"/>
                  </a:lnTo>
                  <a:close/>
                </a:path>
                <a:path w="2635884" h="8889">
                  <a:moveTo>
                    <a:pt x="2007222" y="0"/>
                  </a:moveTo>
                  <a:lnTo>
                    <a:pt x="1989785" y="0"/>
                  </a:lnTo>
                  <a:lnTo>
                    <a:pt x="1989785" y="8610"/>
                  </a:lnTo>
                  <a:lnTo>
                    <a:pt x="2007222" y="8610"/>
                  </a:lnTo>
                  <a:lnTo>
                    <a:pt x="2007222" y="0"/>
                  </a:lnTo>
                  <a:close/>
                </a:path>
                <a:path w="2635884" h="8889">
                  <a:moveTo>
                    <a:pt x="2059508" y="0"/>
                  </a:moveTo>
                  <a:lnTo>
                    <a:pt x="2042083" y="0"/>
                  </a:lnTo>
                  <a:lnTo>
                    <a:pt x="2042083" y="8610"/>
                  </a:lnTo>
                  <a:lnTo>
                    <a:pt x="2059508" y="8610"/>
                  </a:lnTo>
                  <a:lnTo>
                    <a:pt x="2059508" y="0"/>
                  </a:lnTo>
                  <a:close/>
                </a:path>
                <a:path w="2635884" h="8889">
                  <a:moveTo>
                    <a:pt x="2111806" y="0"/>
                  </a:moveTo>
                  <a:lnTo>
                    <a:pt x="2094382" y="0"/>
                  </a:lnTo>
                  <a:lnTo>
                    <a:pt x="2094382" y="8610"/>
                  </a:lnTo>
                  <a:lnTo>
                    <a:pt x="2111806" y="8610"/>
                  </a:lnTo>
                  <a:lnTo>
                    <a:pt x="2111806" y="0"/>
                  </a:lnTo>
                  <a:close/>
                </a:path>
                <a:path w="2635884" h="8889">
                  <a:moveTo>
                    <a:pt x="2164105" y="0"/>
                  </a:moveTo>
                  <a:lnTo>
                    <a:pt x="2146668" y="0"/>
                  </a:lnTo>
                  <a:lnTo>
                    <a:pt x="2146668" y="8610"/>
                  </a:lnTo>
                  <a:lnTo>
                    <a:pt x="2164105" y="8610"/>
                  </a:lnTo>
                  <a:lnTo>
                    <a:pt x="2164105" y="0"/>
                  </a:lnTo>
                  <a:close/>
                </a:path>
                <a:path w="2635884" h="8889">
                  <a:moveTo>
                    <a:pt x="2216747" y="0"/>
                  </a:moveTo>
                  <a:lnTo>
                    <a:pt x="2199322" y="0"/>
                  </a:lnTo>
                  <a:lnTo>
                    <a:pt x="2199322" y="8610"/>
                  </a:lnTo>
                  <a:lnTo>
                    <a:pt x="2216747" y="8610"/>
                  </a:lnTo>
                  <a:lnTo>
                    <a:pt x="2216747" y="0"/>
                  </a:lnTo>
                  <a:close/>
                </a:path>
                <a:path w="2635884" h="8889">
                  <a:moveTo>
                    <a:pt x="2269045" y="0"/>
                  </a:moveTo>
                  <a:lnTo>
                    <a:pt x="2251608" y="0"/>
                  </a:lnTo>
                  <a:lnTo>
                    <a:pt x="2251608" y="8610"/>
                  </a:lnTo>
                  <a:lnTo>
                    <a:pt x="2269045" y="8610"/>
                  </a:lnTo>
                  <a:lnTo>
                    <a:pt x="2269045" y="0"/>
                  </a:lnTo>
                  <a:close/>
                </a:path>
                <a:path w="2635884" h="8889">
                  <a:moveTo>
                    <a:pt x="2321344" y="0"/>
                  </a:moveTo>
                  <a:lnTo>
                    <a:pt x="2303907" y="0"/>
                  </a:lnTo>
                  <a:lnTo>
                    <a:pt x="2303907" y="8610"/>
                  </a:lnTo>
                  <a:lnTo>
                    <a:pt x="2321344" y="8610"/>
                  </a:lnTo>
                  <a:lnTo>
                    <a:pt x="2321344" y="0"/>
                  </a:lnTo>
                  <a:close/>
                </a:path>
                <a:path w="2635884" h="8889">
                  <a:moveTo>
                    <a:pt x="2373630" y="0"/>
                  </a:moveTo>
                  <a:lnTo>
                    <a:pt x="2356205" y="0"/>
                  </a:lnTo>
                  <a:lnTo>
                    <a:pt x="2356205" y="8610"/>
                  </a:lnTo>
                  <a:lnTo>
                    <a:pt x="2373630" y="8610"/>
                  </a:lnTo>
                  <a:lnTo>
                    <a:pt x="2373630" y="0"/>
                  </a:lnTo>
                  <a:close/>
                </a:path>
                <a:path w="2635884" h="8889">
                  <a:moveTo>
                    <a:pt x="2426284" y="0"/>
                  </a:moveTo>
                  <a:lnTo>
                    <a:pt x="2408847" y="0"/>
                  </a:lnTo>
                  <a:lnTo>
                    <a:pt x="2408847" y="8610"/>
                  </a:lnTo>
                  <a:lnTo>
                    <a:pt x="2426284" y="8610"/>
                  </a:lnTo>
                  <a:lnTo>
                    <a:pt x="2426284" y="0"/>
                  </a:lnTo>
                  <a:close/>
                </a:path>
                <a:path w="2635884" h="8889">
                  <a:moveTo>
                    <a:pt x="2478570" y="0"/>
                  </a:moveTo>
                  <a:lnTo>
                    <a:pt x="2461145" y="0"/>
                  </a:lnTo>
                  <a:lnTo>
                    <a:pt x="2461145" y="8610"/>
                  </a:lnTo>
                  <a:lnTo>
                    <a:pt x="2478570" y="8610"/>
                  </a:lnTo>
                  <a:lnTo>
                    <a:pt x="2478570" y="0"/>
                  </a:lnTo>
                  <a:close/>
                </a:path>
                <a:path w="2635884" h="8889">
                  <a:moveTo>
                    <a:pt x="2530868" y="0"/>
                  </a:moveTo>
                  <a:lnTo>
                    <a:pt x="2513444" y="0"/>
                  </a:lnTo>
                  <a:lnTo>
                    <a:pt x="2513444" y="8610"/>
                  </a:lnTo>
                  <a:lnTo>
                    <a:pt x="2530868" y="8610"/>
                  </a:lnTo>
                  <a:lnTo>
                    <a:pt x="2530868" y="0"/>
                  </a:lnTo>
                  <a:close/>
                </a:path>
                <a:path w="2635884" h="8889">
                  <a:moveTo>
                    <a:pt x="2583167" y="0"/>
                  </a:moveTo>
                  <a:lnTo>
                    <a:pt x="2565730" y="0"/>
                  </a:lnTo>
                  <a:lnTo>
                    <a:pt x="2565730" y="8610"/>
                  </a:lnTo>
                  <a:lnTo>
                    <a:pt x="2583167" y="8610"/>
                  </a:lnTo>
                  <a:lnTo>
                    <a:pt x="2583167" y="0"/>
                  </a:lnTo>
                  <a:close/>
                </a:path>
                <a:path w="2635884" h="8889">
                  <a:moveTo>
                    <a:pt x="2635758" y="0"/>
                  </a:moveTo>
                  <a:lnTo>
                    <a:pt x="2618028" y="0"/>
                  </a:lnTo>
                  <a:lnTo>
                    <a:pt x="2618028" y="8610"/>
                  </a:lnTo>
                  <a:lnTo>
                    <a:pt x="2635758" y="8610"/>
                  </a:lnTo>
                  <a:lnTo>
                    <a:pt x="263575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46069" y="2113898"/>
              <a:ext cx="6370955" cy="3161665"/>
            </a:xfrm>
            <a:custGeom>
              <a:avLst/>
              <a:gdLst/>
              <a:ahLst/>
              <a:cxnLst/>
              <a:rect l="l" t="t" r="r" b="b"/>
              <a:pathLst>
                <a:path w="6370955" h="3161665">
                  <a:moveTo>
                    <a:pt x="43579" y="0"/>
                  </a:moveTo>
                  <a:lnTo>
                    <a:pt x="43579" y="3109244"/>
                  </a:lnTo>
                </a:path>
                <a:path w="6370955" h="3161665">
                  <a:moveTo>
                    <a:pt x="0" y="3118148"/>
                  </a:moveTo>
                  <a:lnTo>
                    <a:pt x="34863" y="3118148"/>
                  </a:lnTo>
                </a:path>
                <a:path w="6370955" h="3161665">
                  <a:moveTo>
                    <a:pt x="0" y="2340630"/>
                  </a:moveTo>
                  <a:lnTo>
                    <a:pt x="34863" y="2340630"/>
                  </a:lnTo>
                </a:path>
                <a:path w="6370955" h="3161665">
                  <a:moveTo>
                    <a:pt x="0" y="1563422"/>
                  </a:moveTo>
                  <a:lnTo>
                    <a:pt x="34863" y="1563422"/>
                  </a:lnTo>
                </a:path>
                <a:path w="6370955" h="3161665">
                  <a:moveTo>
                    <a:pt x="0" y="777230"/>
                  </a:moveTo>
                  <a:lnTo>
                    <a:pt x="34863" y="777230"/>
                  </a:lnTo>
                </a:path>
                <a:path w="6370955" h="3161665">
                  <a:moveTo>
                    <a:pt x="0" y="0"/>
                  </a:moveTo>
                  <a:lnTo>
                    <a:pt x="34863" y="0"/>
                  </a:lnTo>
                </a:path>
                <a:path w="6370955" h="3161665">
                  <a:moveTo>
                    <a:pt x="43579" y="3118148"/>
                  </a:moveTo>
                  <a:lnTo>
                    <a:pt x="6362102" y="3118148"/>
                  </a:lnTo>
                </a:path>
                <a:path w="6370955" h="3161665">
                  <a:moveTo>
                    <a:pt x="43579" y="3161232"/>
                  </a:moveTo>
                  <a:lnTo>
                    <a:pt x="43579" y="3126765"/>
                  </a:lnTo>
                </a:path>
                <a:path w="6370955" h="3161665">
                  <a:moveTo>
                    <a:pt x="2155448" y="3161232"/>
                  </a:moveTo>
                  <a:lnTo>
                    <a:pt x="2155448" y="3126765"/>
                  </a:lnTo>
                </a:path>
                <a:path w="6370955" h="3161665">
                  <a:moveTo>
                    <a:pt x="4258658" y="3161232"/>
                  </a:moveTo>
                  <a:lnTo>
                    <a:pt x="4258658" y="3126765"/>
                  </a:lnTo>
                </a:path>
                <a:path w="6370955" h="3161665">
                  <a:moveTo>
                    <a:pt x="6370818" y="3161232"/>
                  </a:moveTo>
                  <a:lnTo>
                    <a:pt x="6370818" y="3126765"/>
                  </a:lnTo>
                </a:path>
              </a:pathLst>
            </a:custGeom>
            <a:ln w="86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63160" y="4187084"/>
            <a:ext cx="216535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5.2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59717" y="4731353"/>
            <a:ext cx="216535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1.7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2925" y="2226487"/>
            <a:ext cx="294640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17.8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04551" y="5128585"/>
            <a:ext cx="103505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0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4551" y="4351354"/>
            <a:ext cx="103505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5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26107" y="3573802"/>
            <a:ext cx="182880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10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6107" y="2787954"/>
            <a:ext cx="182880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15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26107" y="2010494"/>
            <a:ext cx="182880" cy="178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05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20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5126" y="5434838"/>
            <a:ext cx="74041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A10</a:t>
            </a:r>
            <a:endParaRPr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>
              <a:spcBef>
                <a:spcPts val="10"/>
              </a:spcBef>
            </a:pP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(n</a:t>
            </a:r>
            <a:r>
              <a:rPr sz="1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=</a:t>
            </a:r>
            <a:r>
              <a:rPr sz="1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124)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77229" y="5455411"/>
            <a:ext cx="121412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T40–80+A5</a:t>
            </a:r>
            <a:endParaRPr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>
              <a:spcBef>
                <a:spcPts val="10"/>
              </a:spcBef>
            </a:pP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(n</a:t>
            </a:r>
            <a:r>
              <a:rPr sz="1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=</a:t>
            </a:r>
            <a:r>
              <a:rPr sz="1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264)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19035" y="2271149"/>
            <a:ext cx="546303" cy="2603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660400" marR="5080" indent="-647700">
              <a:lnSpc>
                <a:spcPts val="2160"/>
              </a:lnSpc>
            </a:pPr>
            <a:r>
              <a:rPr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Patients</a:t>
            </a:r>
            <a:r>
              <a:rPr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peripheral </a:t>
            </a:r>
            <a:r>
              <a:rPr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oedema</a:t>
            </a:r>
            <a:r>
              <a:rPr b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(%)</a:t>
            </a:r>
            <a:endParaRPr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80783" y="5455412"/>
            <a:ext cx="22193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2915" algn="ctr">
              <a:spcBef>
                <a:spcPts val="100"/>
              </a:spcBef>
            </a:pPr>
            <a:r>
              <a:rPr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T40–80+A5–A10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463550" algn="ctr">
              <a:spcBef>
                <a:spcPts val="10"/>
              </a:spcBef>
            </a:pP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(n</a:t>
            </a:r>
            <a:r>
              <a:rPr sz="14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=</a:t>
            </a:r>
            <a:r>
              <a:rPr sz="1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543)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69025" y="2264030"/>
            <a:ext cx="2735580" cy="2466975"/>
          </a:xfrm>
          <a:custGeom>
            <a:avLst/>
            <a:gdLst/>
            <a:ahLst/>
            <a:cxnLst/>
            <a:rect l="l" t="t" r="r" b="b"/>
            <a:pathLst>
              <a:path w="2735579" h="2466975">
                <a:moveTo>
                  <a:pt x="0" y="1850263"/>
                </a:moveTo>
                <a:lnTo>
                  <a:pt x="107950" y="1850263"/>
                </a:lnTo>
                <a:lnTo>
                  <a:pt x="107950" y="0"/>
                </a:lnTo>
                <a:lnTo>
                  <a:pt x="323850" y="0"/>
                </a:lnTo>
                <a:lnTo>
                  <a:pt x="323850" y="1850263"/>
                </a:lnTo>
                <a:lnTo>
                  <a:pt x="431800" y="1850263"/>
                </a:lnTo>
                <a:lnTo>
                  <a:pt x="215900" y="2466975"/>
                </a:lnTo>
                <a:lnTo>
                  <a:pt x="0" y="1850263"/>
                </a:lnTo>
                <a:close/>
              </a:path>
              <a:path w="2735579" h="2466975">
                <a:moveTo>
                  <a:pt x="2303526" y="1397762"/>
                </a:moveTo>
                <a:lnTo>
                  <a:pt x="2411476" y="1397762"/>
                </a:lnTo>
                <a:lnTo>
                  <a:pt x="2411476" y="0"/>
                </a:lnTo>
                <a:lnTo>
                  <a:pt x="2627376" y="0"/>
                </a:lnTo>
                <a:lnTo>
                  <a:pt x="2627376" y="1397762"/>
                </a:lnTo>
                <a:lnTo>
                  <a:pt x="2735326" y="1397762"/>
                </a:lnTo>
                <a:lnTo>
                  <a:pt x="2519426" y="1863725"/>
                </a:lnTo>
                <a:lnTo>
                  <a:pt x="2303526" y="1397762"/>
                </a:lnTo>
                <a:close/>
              </a:path>
            </a:pathLst>
          </a:custGeom>
          <a:ln w="19050">
            <a:solidFill>
              <a:srgbClr val="00B15A"/>
            </a:solidFill>
            <a:prstDash val="sysDot"/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51578" y="1547368"/>
            <a:ext cx="86931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p</a:t>
            </a:r>
            <a:r>
              <a:rPr sz="1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&lt;</a:t>
            </a:r>
            <a:r>
              <a:rPr sz="1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0.0001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59301" y="1793368"/>
            <a:ext cx="2324100" cy="414655"/>
          </a:xfrm>
          <a:custGeom>
            <a:avLst/>
            <a:gdLst/>
            <a:ahLst/>
            <a:cxnLst/>
            <a:rect l="l" t="t" r="r" b="b"/>
            <a:pathLst>
              <a:path w="2324100" h="414655">
                <a:moveTo>
                  <a:pt x="0" y="228600"/>
                </a:moveTo>
                <a:lnTo>
                  <a:pt x="0" y="0"/>
                </a:lnTo>
              </a:path>
              <a:path w="2324100" h="414655">
                <a:moveTo>
                  <a:pt x="0" y="0"/>
                </a:moveTo>
                <a:lnTo>
                  <a:pt x="2324100" y="0"/>
                </a:lnTo>
              </a:path>
              <a:path w="2324100" h="414655">
                <a:moveTo>
                  <a:pt x="2324100" y="0"/>
                </a:moveTo>
                <a:lnTo>
                  <a:pt x="2324100" y="414274"/>
                </a:lnTo>
              </a:path>
            </a:pathLst>
          </a:custGeom>
          <a:ln w="9525">
            <a:solidFill>
              <a:srgbClr val="6CC049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40806" y="1228344"/>
            <a:ext cx="86931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p</a:t>
            </a:r>
            <a:r>
              <a:rPr sz="1400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&lt;</a:t>
            </a:r>
            <a:r>
              <a:rPr sz="14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0.0001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59302" y="1477644"/>
            <a:ext cx="4629150" cy="768350"/>
          </a:xfrm>
          <a:custGeom>
            <a:avLst/>
            <a:gdLst/>
            <a:ahLst/>
            <a:cxnLst/>
            <a:rect l="l" t="t" r="r" b="b"/>
            <a:pathLst>
              <a:path w="4629150" h="768350">
                <a:moveTo>
                  <a:pt x="0" y="200025"/>
                </a:moveTo>
                <a:lnTo>
                  <a:pt x="0" y="0"/>
                </a:lnTo>
              </a:path>
              <a:path w="4629150" h="768350">
                <a:moveTo>
                  <a:pt x="0" y="0"/>
                </a:moveTo>
                <a:lnTo>
                  <a:pt x="4629150" y="0"/>
                </a:lnTo>
              </a:path>
              <a:path w="4629150" h="768350">
                <a:moveTo>
                  <a:pt x="4629150" y="0"/>
                </a:moveTo>
                <a:lnTo>
                  <a:pt x="4629150" y="768350"/>
                </a:lnTo>
              </a:path>
            </a:pathLst>
          </a:custGeom>
          <a:ln w="9525">
            <a:solidFill>
              <a:srgbClr val="6CC049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66130" y="2870200"/>
            <a:ext cx="9366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kern="0" spc="-20" dirty="0">
                <a:solidFill>
                  <a:srgbClr val="EE4135"/>
                </a:solidFill>
                <a:latin typeface="Arial"/>
                <a:cs typeface="Arial"/>
              </a:rPr>
              <a:t>–90%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58481" y="2870200"/>
            <a:ext cx="9366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kern="0" spc="-20" dirty="0">
                <a:solidFill>
                  <a:srgbClr val="EE4135"/>
                </a:solidFill>
                <a:latin typeface="Arial"/>
                <a:cs typeface="Arial"/>
              </a:rPr>
              <a:t>–71%</a:t>
            </a:r>
            <a:endParaRPr sz="2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8331" y="6381561"/>
            <a:ext cx="54317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700" b="1" kern="0" dirty="0">
                <a:solidFill>
                  <a:srgbClr val="112946"/>
                </a:solidFill>
                <a:latin typeface="Arial"/>
                <a:cs typeface="Arial"/>
              </a:rPr>
              <a:t>1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.</a:t>
            </a:r>
            <a:r>
              <a:rPr sz="700" kern="0" spc="-2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112946"/>
                </a:solidFill>
                <a:latin typeface="Arial"/>
                <a:cs typeface="Arial"/>
              </a:rPr>
              <a:t>Littlejohn</a:t>
            </a:r>
            <a:r>
              <a:rPr sz="700" kern="0" spc="-4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TW</a:t>
            </a:r>
            <a:r>
              <a:rPr sz="700" kern="0" spc="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3rd,</a:t>
            </a:r>
            <a:r>
              <a:rPr sz="700" kern="0" spc="-2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Majul</a:t>
            </a:r>
            <a:r>
              <a:rPr sz="700" kern="0" spc="-1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CR,</a:t>
            </a:r>
            <a:r>
              <a:rPr sz="700" kern="0" spc="-1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Olvera</a:t>
            </a:r>
            <a:r>
              <a:rPr sz="700" kern="0" spc="-2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R,</a:t>
            </a:r>
            <a:r>
              <a:rPr sz="700" kern="0" spc="-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et</a:t>
            </a:r>
            <a:r>
              <a:rPr sz="700" kern="0" spc="-2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al.</a:t>
            </a:r>
            <a:r>
              <a:rPr sz="700" kern="0" spc="-2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Results</a:t>
            </a:r>
            <a:r>
              <a:rPr sz="700" kern="0" spc="-3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of</a:t>
            </a:r>
            <a:r>
              <a:rPr sz="700" kern="0" spc="-2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treatment</a:t>
            </a:r>
            <a:r>
              <a:rPr sz="700" kern="0" spc="-3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with </a:t>
            </a:r>
            <a:r>
              <a:rPr sz="700" kern="0" spc="-10" dirty="0">
                <a:solidFill>
                  <a:srgbClr val="112946"/>
                </a:solidFill>
                <a:latin typeface="Arial"/>
                <a:cs typeface="Arial"/>
              </a:rPr>
              <a:t>telmisartan- amlodipine</a:t>
            </a:r>
            <a:r>
              <a:rPr sz="700" kern="0" spc="-2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dirty="0">
                <a:solidFill>
                  <a:srgbClr val="112946"/>
                </a:solidFill>
                <a:latin typeface="Arial"/>
                <a:cs typeface="Arial"/>
              </a:rPr>
              <a:t>in</a:t>
            </a:r>
            <a:r>
              <a:rPr sz="700" kern="0" spc="2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112946"/>
                </a:solidFill>
                <a:latin typeface="Arial"/>
                <a:cs typeface="Arial"/>
              </a:rPr>
              <a:t>hypertensive</a:t>
            </a:r>
            <a:r>
              <a:rPr sz="700" kern="0" spc="-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112946"/>
                </a:solidFill>
                <a:latin typeface="Arial"/>
                <a:cs typeface="Arial"/>
              </a:rPr>
              <a:t>patients.</a:t>
            </a:r>
            <a:r>
              <a:rPr sz="700" kern="0" spc="-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112946"/>
                </a:solidFill>
                <a:latin typeface="Arial"/>
                <a:cs typeface="Arial"/>
              </a:rPr>
              <a:t>J</a:t>
            </a:r>
            <a:r>
              <a:rPr sz="700" i="1" kern="0" spc="2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112946"/>
                </a:solidFill>
                <a:latin typeface="Arial"/>
                <a:cs typeface="Arial"/>
              </a:rPr>
              <a:t>Clin</a:t>
            </a:r>
            <a:r>
              <a:rPr sz="700" i="1" kern="0" spc="25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i="1" kern="0" dirty="0">
                <a:solidFill>
                  <a:srgbClr val="112946"/>
                </a:solidFill>
                <a:latin typeface="Arial"/>
                <a:cs typeface="Arial"/>
              </a:rPr>
              <a:t>Hypertens (Greenwich).</a:t>
            </a:r>
            <a:r>
              <a:rPr sz="700" i="1" kern="0" spc="10" dirty="0">
                <a:solidFill>
                  <a:srgbClr val="112946"/>
                </a:solidFill>
                <a:latin typeface="Arial"/>
                <a:cs typeface="Arial"/>
              </a:rPr>
              <a:t> </a:t>
            </a:r>
            <a:r>
              <a:rPr sz="700" kern="0" spc="-10" dirty="0">
                <a:solidFill>
                  <a:srgbClr val="112946"/>
                </a:solidFill>
                <a:latin typeface="Arial"/>
                <a:cs typeface="Arial"/>
              </a:rPr>
              <a:t>2009;11(4):207-</a:t>
            </a:r>
            <a:r>
              <a:rPr sz="700" kern="0" spc="-20" dirty="0">
                <a:solidFill>
                  <a:srgbClr val="112946"/>
                </a:solidFill>
                <a:latin typeface="Arial"/>
                <a:cs typeface="Arial"/>
              </a:rPr>
              <a:t>213.</a:t>
            </a:r>
            <a:endParaRPr sz="700" kern="0" dirty="0">
              <a:solidFill>
                <a:srgbClr val="112946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27555" y="1657262"/>
            <a:ext cx="998219" cy="398145"/>
          </a:xfrm>
          <a:custGeom>
            <a:avLst/>
            <a:gdLst/>
            <a:ahLst/>
            <a:cxnLst/>
            <a:rect l="l" t="t" r="r" b="b"/>
            <a:pathLst>
              <a:path w="998219" h="398144">
                <a:moveTo>
                  <a:pt x="998004" y="0"/>
                </a:moveTo>
                <a:lnTo>
                  <a:pt x="0" y="0"/>
                </a:lnTo>
                <a:lnTo>
                  <a:pt x="0" y="397916"/>
                </a:lnTo>
                <a:lnTo>
                  <a:pt x="998004" y="397916"/>
                </a:lnTo>
                <a:lnTo>
                  <a:pt x="998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6992465E-2872-3B92-68FD-3957358C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47F35-66EB-08E4-DA02-47257CACD147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95C9D1E-AC61-FB8E-050E-BD7F6C18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868B03-AF22-EB92-A9C7-F01B35F04DD0}"/>
              </a:ext>
            </a:extLst>
          </p:cNvPr>
          <p:cNvSpPr txBox="1"/>
          <p:nvPr/>
        </p:nvSpPr>
        <p:spPr>
          <a:xfrm>
            <a:off x="1126464" y="593083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spc="-20" dirty="0"/>
              <a:t>A: a</a:t>
            </a:r>
            <a:r>
              <a:rPr lang="en-US" sz="1050" b="0" dirty="0"/>
              <a:t>mlodipine, </a:t>
            </a:r>
            <a:r>
              <a:rPr lang="en-US" sz="1050" b="0" spc="-20" dirty="0"/>
              <a:t>T:telmisartan. </a:t>
            </a:r>
            <a:endParaRPr lang="en-US" sz="10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446" y="2360653"/>
            <a:ext cx="8130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</a:rPr>
              <a:t>DISCLAIMER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172179" y="3051018"/>
            <a:ext cx="828507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ctr">
              <a:spcBef>
                <a:spcPts val="100"/>
              </a:spcBef>
            </a:pPr>
            <a:r>
              <a:rPr lang="en-US" sz="2000" b="0" dirty="0">
                <a:solidFill>
                  <a:srgbClr val="000000"/>
                </a:solidFill>
              </a:rPr>
              <a:t>The</a:t>
            </a:r>
            <a:r>
              <a:rPr lang="en-US" sz="2000" b="0" spc="-2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000000"/>
                </a:solidFill>
              </a:rPr>
              <a:t>following</a:t>
            </a:r>
            <a:r>
              <a:rPr lang="en-US" sz="2000" b="0" spc="-1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000000"/>
                </a:solidFill>
              </a:rPr>
              <a:t>data</a:t>
            </a:r>
            <a:r>
              <a:rPr lang="en-US" sz="2000" b="0" spc="-2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000000"/>
                </a:solidFill>
              </a:rPr>
              <a:t>are</a:t>
            </a:r>
            <a:r>
              <a:rPr lang="en-US" sz="2000" b="0" spc="-10" dirty="0">
                <a:solidFill>
                  <a:srgbClr val="000000"/>
                </a:solidFill>
              </a:rPr>
              <a:t> </a:t>
            </a:r>
            <a:r>
              <a:rPr lang="en-US" sz="20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indirect</a:t>
            </a:r>
            <a:r>
              <a:rPr lang="en-US" sz="2000" u="sng" spc="-4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sz="2000" u="sng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comparisons</a:t>
            </a:r>
            <a:r>
              <a:rPr lang="en-US" sz="2000" spc="-145" dirty="0">
                <a:solidFill>
                  <a:srgbClr val="000000"/>
                </a:solidFill>
              </a:rPr>
              <a:t> </a:t>
            </a:r>
            <a:r>
              <a:rPr lang="en-US" sz="2000" b="0" spc="-25" dirty="0">
                <a:solidFill>
                  <a:srgbClr val="000000"/>
                </a:solidFill>
              </a:rPr>
              <a:t>of </a:t>
            </a:r>
            <a:r>
              <a:rPr sz="2000" dirty="0"/>
              <a:t>placebo</a:t>
            </a:r>
            <a:r>
              <a:rPr sz="2000" spc="-10" dirty="0"/>
              <a:t> </a:t>
            </a:r>
            <a:r>
              <a:rPr sz="2000" dirty="0"/>
              <a:t>controlled</a:t>
            </a:r>
            <a:r>
              <a:rPr sz="2000" spc="5" dirty="0"/>
              <a:t> </a:t>
            </a:r>
            <a:r>
              <a:rPr sz="2000" dirty="0"/>
              <a:t>studies.</a:t>
            </a:r>
            <a:r>
              <a:rPr sz="2000" spc="-165" dirty="0"/>
              <a:t> </a:t>
            </a:r>
            <a:r>
              <a:rPr sz="2000" dirty="0"/>
              <a:t>Although</a:t>
            </a:r>
            <a:r>
              <a:rPr sz="2000" spc="5" dirty="0"/>
              <a:t> </a:t>
            </a:r>
            <a:r>
              <a:rPr sz="2000" dirty="0"/>
              <a:t>all</a:t>
            </a:r>
            <a:r>
              <a:rPr sz="2000" spc="-5" dirty="0"/>
              <a:t> </a:t>
            </a:r>
            <a:r>
              <a:rPr sz="2000" spc="-10" dirty="0"/>
              <a:t>studies </a:t>
            </a:r>
            <a:r>
              <a:rPr sz="2000" dirty="0"/>
              <a:t>investigated</a:t>
            </a:r>
            <a:r>
              <a:rPr sz="2000" spc="-15" dirty="0"/>
              <a:t> </a:t>
            </a:r>
            <a:r>
              <a:rPr sz="2000" dirty="0"/>
              <a:t>hypertensive</a:t>
            </a:r>
            <a:r>
              <a:rPr sz="2000" spc="-10" dirty="0"/>
              <a:t> </a:t>
            </a:r>
            <a:r>
              <a:rPr sz="2000" dirty="0"/>
              <a:t>patients,</a:t>
            </a:r>
            <a:r>
              <a:rPr sz="2000" spc="-20" dirty="0"/>
              <a:t> </a:t>
            </a:r>
            <a:r>
              <a:rPr sz="2000" dirty="0"/>
              <a:t>the</a:t>
            </a:r>
            <a:r>
              <a:rPr sz="2000" spc="-10" dirty="0"/>
              <a:t> study </a:t>
            </a:r>
            <a:r>
              <a:rPr sz="2000" dirty="0"/>
              <a:t>designs</a:t>
            </a:r>
            <a:r>
              <a:rPr sz="2000" spc="-5" dirty="0"/>
              <a:t> </a:t>
            </a:r>
            <a:r>
              <a:rPr sz="2000" dirty="0"/>
              <a:t>varied.</a:t>
            </a:r>
            <a:r>
              <a:rPr sz="2000" spc="5" dirty="0"/>
              <a:t> </a:t>
            </a:r>
            <a:r>
              <a:rPr sz="2000" dirty="0"/>
              <a:t>No</a:t>
            </a:r>
            <a:r>
              <a:rPr sz="2000" spc="-5" dirty="0"/>
              <a:t> </a:t>
            </a:r>
            <a:r>
              <a:rPr sz="2000" dirty="0"/>
              <a:t>statistical</a:t>
            </a:r>
            <a:r>
              <a:rPr sz="2000" spc="-25" dirty="0"/>
              <a:t> </a:t>
            </a:r>
            <a:r>
              <a:rPr sz="2000" dirty="0"/>
              <a:t>conclusions</a:t>
            </a:r>
            <a:r>
              <a:rPr sz="2000" spc="5" dirty="0"/>
              <a:t> </a:t>
            </a:r>
            <a:r>
              <a:rPr sz="2000" spc="-10" dirty="0"/>
              <a:t>about </a:t>
            </a:r>
            <a:r>
              <a:rPr sz="2000" dirty="0"/>
              <a:t>superiority</a:t>
            </a:r>
            <a:r>
              <a:rPr sz="2000" spc="-30" dirty="0"/>
              <a:t> </a:t>
            </a:r>
            <a:r>
              <a:rPr sz="2000" dirty="0"/>
              <a:t>or</a:t>
            </a:r>
            <a:r>
              <a:rPr sz="2000" spc="-20" dirty="0"/>
              <a:t> </a:t>
            </a:r>
            <a:r>
              <a:rPr sz="2000" spc="-10" dirty="0"/>
              <a:t>inferiority,</a:t>
            </a:r>
            <a:r>
              <a:rPr sz="2000" spc="-20" dirty="0"/>
              <a:t> </a:t>
            </a:r>
            <a:r>
              <a:rPr sz="2000" dirty="0"/>
              <a:t>of</a:t>
            </a:r>
            <a:r>
              <a:rPr sz="2000" spc="-20" dirty="0"/>
              <a:t> </a:t>
            </a:r>
            <a:r>
              <a:rPr sz="2000" dirty="0"/>
              <a:t>one</a:t>
            </a:r>
            <a:r>
              <a:rPr sz="2000" spc="-20" dirty="0"/>
              <a:t> </a:t>
            </a:r>
            <a:r>
              <a:rPr sz="2000" dirty="0"/>
              <a:t>or</a:t>
            </a:r>
            <a:r>
              <a:rPr sz="2000" spc="-20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other</a:t>
            </a:r>
            <a:r>
              <a:rPr sz="2000" spc="-10" dirty="0"/>
              <a:t> product, </a:t>
            </a:r>
            <a:r>
              <a:rPr sz="2000" dirty="0"/>
              <a:t>can</a:t>
            </a:r>
            <a:r>
              <a:rPr sz="2000" spc="-15" dirty="0"/>
              <a:t> </a:t>
            </a:r>
            <a:r>
              <a:rPr sz="2000" dirty="0"/>
              <a:t>be drawn</a:t>
            </a:r>
            <a:r>
              <a:rPr sz="2000" spc="10" dirty="0"/>
              <a:t> </a:t>
            </a:r>
            <a:r>
              <a:rPr sz="2000" dirty="0"/>
              <a:t>from these</a:t>
            </a:r>
            <a:r>
              <a:rPr sz="2000" spc="-5" dirty="0"/>
              <a:t> </a:t>
            </a:r>
            <a:r>
              <a:rPr sz="2000" dirty="0"/>
              <a:t>indirect </a:t>
            </a:r>
            <a:r>
              <a:rPr sz="2000" spc="-10" dirty="0"/>
              <a:t>comparisons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3256F6-334C-F841-0F6F-0D8ECA0186A6}"/>
              </a:ext>
            </a:extLst>
          </p:cNvPr>
          <p:cNvSpPr txBox="1"/>
          <p:nvPr/>
        </p:nvSpPr>
        <p:spPr>
          <a:xfrm>
            <a:off x="1940560" y="3244334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800" dirty="0">
                <a:solidFill>
                  <a:srgbClr val="1781BF"/>
                </a:solidFill>
              </a:rPr>
              <a:t>Potential causes and solutions for the unmet needs of treated patients</a:t>
            </a:r>
          </a:p>
        </p:txBody>
      </p:sp>
    </p:spTree>
    <p:extLst>
      <p:ext uri="{BB962C8B-B14F-4D97-AF65-F5344CB8AC3E}">
        <p14:creationId xmlns:p14="http://schemas.microsoft.com/office/powerpoint/2010/main" val="3142961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59853"/>
              </p:ext>
            </p:extLst>
          </p:nvPr>
        </p:nvGraphicFramePr>
        <p:xfrm>
          <a:off x="7147137" y="1231724"/>
          <a:ext cx="3693795" cy="1292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Baseline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BP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1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Valsartan</a:t>
                      </a: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with:</a:t>
                      </a:r>
                      <a:r>
                        <a:rPr sz="1350" spc="-15" baseline="24691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24691" dirty="0">
                        <a:latin typeface="Arial"/>
                        <a:cs typeface="Arial"/>
                      </a:endParaRPr>
                    </a:p>
                    <a:p>
                      <a:pPr marR="7099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mg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amlodipine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R="711200" algn="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4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mg</a:t>
                      </a:r>
                      <a:r>
                        <a:rPr sz="1400" spc="-3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amlodipine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29209" marR="24637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153/99</a:t>
                      </a:r>
                      <a:r>
                        <a:rPr sz="1400" spc="-9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mmHg </a:t>
                      </a: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157/99</a:t>
                      </a:r>
                      <a:r>
                        <a:rPr sz="1400" spc="-9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mmHg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5359" y="459165"/>
            <a:ext cx="8371205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US" sz="2000" dirty="0">
                <a:solidFill>
                  <a:srgbClr val="1781BF"/>
                </a:solidFill>
              </a:rPr>
              <a:t>TWYNSTA</a:t>
            </a:r>
            <a:r>
              <a:rPr lang="en-US" sz="2000" baseline="30000" dirty="0">
                <a:solidFill>
                  <a:srgbClr val="1781BF"/>
                </a:solidFill>
              </a:rPr>
              <a:t>®</a:t>
            </a:r>
            <a:r>
              <a:rPr lang="en-US" sz="2000" b="0" spc="-20" dirty="0">
                <a:solidFill>
                  <a:srgbClr val="097734"/>
                </a:solidFill>
              </a:rPr>
              <a:t> (</a:t>
            </a:r>
            <a:r>
              <a:rPr sz="2000" b="0" spc="-20" dirty="0" err="1">
                <a:solidFill>
                  <a:srgbClr val="097734"/>
                </a:solidFill>
              </a:rPr>
              <a:t>Telmisartan+Amlodipine</a:t>
            </a:r>
            <a:r>
              <a:rPr lang="en-US" sz="2000" b="0" spc="-20" dirty="0">
                <a:solidFill>
                  <a:srgbClr val="097734"/>
                </a:solidFill>
              </a:rPr>
              <a:t>)</a:t>
            </a:r>
            <a:r>
              <a:rPr sz="2000" b="0" spc="-30" dirty="0">
                <a:solidFill>
                  <a:srgbClr val="097734"/>
                </a:solidFill>
              </a:rPr>
              <a:t> </a:t>
            </a:r>
            <a:r>
              <a:rPr sz="2000" b="0" dirty="0">
                <a:solidFill>
                  <a:srgbClr val="097734"/>
                </a:solidFill>
              </a:rPr>
              <a:t>vs</a:t>
            </a:r>
            <a:r>
              <a:rPr sz="2000" b="0" spc="-30" dirty="0">
                <a:solidFill>
                  <a:srgbClr val="097734"/>
                </a:solidFill>
              </a:rPr>
              <a:t> </a:t>
            </a:r>
            <a:r>
              <a:rPr sz="2000" b="0" spc="-10" dirty="0">
                <a:solidFill>
                  <a:srgbClr val="097734"/>
                </a:solidFill>
              </a:rPr>
              <a:t>Valsartan+Amlodipine</a:t>
            </a:r>
            <a:endParaRPr sz="2000" b="0" dirty="0"/>
          </a:p>
          <a:p>
            <a:pPr marL="38100">
              <a:spcBef>
                <a:spcPts val="15"/>
              </a:spcBef>
            </a:pPr>
            <a:r>
              <a:rPr sz="1800" b="0" dirty="0">
                <a:solidFill>
                  <a:srgbClr val="097734"/>
                </a:solidFill>
              </a:rPr>
              <a:t>Indirect</a:t>
            </a:r>
            <a:r>
              <a:rPr sz="1800" b="0" spc="-5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Comparison</a:t>
            </a:r>
            <a:r>
              <a:rPr sz="1800" b="0" spc="-5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of</a:t>
            </a:r>
            <a:r>
              <a:rPr sz="1800" b="0" spc="-5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BP</a:t>
            </a:r>
            <a:r>
              <a:rPr sz="1800" b="0" spc="-90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Reductions</a:t>
            </a:r>
            <a:r>
              <a:rPr sz="1800" b="0" spc="-5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at</a:t>
            </a:r>
            <a:r>
              <a:rPr sz="1800" b="0" spc="-5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Comparable</a:t>
            </a:r>
            <a:r>
              <a:rPr sz="1800" b="0" spc="-5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Baseline</a:t>
            </a:r>
            <a:r>
              <a:rPr sz="1800" b="0" spc="-65" dirty="0">
                <a:solidFill>
                  <a:srgbClr val="097734"/>
                </a:solidFill>
              </a:rPr>
              <a:t> </a:t>
            </a:r>
            <a:r>
              <a:rPr sz="1800" b="0" dirty="0">
                <a:solidFill>
                  <a:srgbClr val="097734"/>
                </a:solidFill>
              </a:rPr>
              <a:t>BP</a:t>
            </a:r>
            <a:r>
              <a:rPr sz="1800" b="0" spc="-70" dirty="0">
                <a:solidFill>
                  <a:srgbClr val="097734"/>
                </a:solidFill>
              </a:rPr>
              <a:t> </a:t>
            </a:r>
            <a:r>
              <a:rPr sz="1800" b="0" spc="-10" dirty="0">
                <a:solidFill>
                  <a:srgbClr val="097734"/>
                </a:solidFill>
              </a:rPr>
              <a:t>values*</a:t>
            </a:r>
            <a:r>
              <a:rPr sz="1800" b="0" spc="-15" baseline="25462" dirty="0">
                <a:solidFill>
                  <a:srgbClr val="097734"/>
                </a:solidFill>
              </a:rPr>
              <a:t>1,2</a:t>
            </a:r>
            <a:endParaRPr sz="1800" b="0" baseline="25462" dirty="0"/>
          </a:p>
        </p:txBody>
      </p:sp>
      <p:graphicFrame>
        <p:nvGraphicFramePr>
          <p:cNvPr id="37" name="object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16767"/>
              </p:ext>
            </p:extLst>
          </p:nvPr>
        </p:nvGraphicFramePr>
        <p:xfrm>
          <a:off x="1356624" y="1416519"/>
          <a:ext cx="3822065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Baseline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92075" marR="17399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Telmisartan+Amlodipine </a:t>
                      </a: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(all</a:t>
                      </a:r>
                      <a:r>
                        <a:rPr sz="1400" spc="-35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doses)</a:t>
                      </a:r>
                      <a:r>
                        <a:rPr sz="1350" spc="-15" baseline="24691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153/102</a:t>
                      </a:r>
                      <a:r>
                        <a:rPr sz="1400" spc="28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mmHg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5684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1116338" y="5869269"/>
            <a:ext cx="6686550" cy="3892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</a:pPr>
            <a:r>
              <a:rPr sz="1000" kern="0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*</a:t>
            </a:r>
            <a:r>
              <a:rPr sz="1000" kern="0" spc="-15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Indirect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comparisons: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study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design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varied;</a:t>
            </a:r>
            <a:r>
              <a:rPr sz="10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5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†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Placebo-corrected</a:t>
            </a:r>
            <a:r>
              <a:rPr sz="1000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values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5C92EA2-21EE-979C-F84B-A8631D7B494E}"/>
              </a:ext>
            </a:extLst>
          </p:cNvPr>
          <p:cNvGrpSpPr/>
          <p:nvPr/>
        </p:nvGrpSpPr>
        <p:grpSpPr>
          <a:xfrm>
            <a:off x="985981" y="2638385"/>
            <a:ext cx="4209948" cy="3141383"/>
            <a:chOff x="1682979" y="2646426"/>
            <a:chExt cx="4209948" cy="3141383"/>
          </a:xfrm>
        </p:grpSpPr>
        <p:grpSp>
          <p:nvGrpSpPr>
            <p:cNvPr id="4" name="object 4"/>
            <p:cNvGrpSpPr/>
            <p:nvPr/>
          </p:nvGrpSpPr>
          <p:grpSpPr>
            <a:xfrm>
              <a:off x="2215642" y="2893822"/>
              <a:ext cx="3677285" cy="2472690"/>
              <a:chOff x="691641" y="2893822"/>
              <a:chExt cx="3677285" cy="247269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37996" y="5361813"/>
                <a:ext cx="36264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626485">
                    <a:moveTo>
                      <a:pt x="0" y="0"/>
                    </a:moveTo>
                    <a:lnTo>
                      <a:pt x="3626357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37996" y="3883533"/>
                <a:ext cx="2807335" cy="985519"/>
              </a:xfrm>
              <a:custGeom>
                <a:avLst/>
                <a:gdLst/>
                <a:ahLst/>
                <a:cxnLst/>
                <a:rect l="l" t="t" r="r" b="b"/>
                <a:pathLst>
                  <a:path w="2807335" h="985520">
                    <a:moveTo>
                      <a:pt x="0" y="985266"/>
                    </a:moveTo>
                    <a:lnTo>
                      <a:pt x="994029" y="985266"/>
                    </a:lnTo>
                  </a:path>
                  <a:path w="2807335" h="985520">
                    <a:moveTo>
                      <a:pt x="1343025" y="985266"/>
                    </a:moveTo>
                    <a:lnTo>
                      <a:pt x="2806827" y="985266"/>
                    </a:lnTo>
                  </a:path>
                  <a:path w="2807335" h="985520">
                    <a:moveTo>
                      <a:pt x="0" y="493014"/>
                    </a:moveTo>
                    <a:lnTo>
                      <a:pt x="87249" y="493014"/>
                    </a:lnTo>
                  </a:path>
                  <a:path w="2807335" h="985520">
                    <a:moveTo>
                      <a:pt x="436244" y="493014"/>
                    </a:moveTo>
                    <a:lnTo>
                      <a:pt x="994029" y="493014"/>
                    </a:lnTo>
                  </a:path>
                  <a:path w="2807335" h="985520">
                    <a:moveTo>
                      <a:pt x="0" y="0"/>
                    </a:moveTo>
                    <a:lnTo>
                      <a:pt x="87249" y="0"/>
                    </a:lnTo>
                  </a:path>
                  <a:path w="2807335" h="985520">
                    <a:moveTo>
                      <a:pt x="436244" y="0"/>
                    </a:moveTo>
                    <a:lnTo>
                      <a:pt x="471297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37996" y="3391280"/>
                <a:ext cx="4718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1805">
                    <a:moveTo>
                      <a:pt x="0" y="0"/>
                    </a:moveTo>
                    <a:lnTo>
                      <a:pt x="87249" y="0"/>
                    </a:lnTo>
                  </a:path>
                  <a:path w="471805">
                    <a:moveTo>
                      <a:pt x="436244" y="0"/>
                    </a:moveTo>
                    <a:lnTo>
                      <a:pt x="471297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825245" y="2898648"/>
                <a:ext cx="349250" cy="1901189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901189">
                    <a:moveTo>
                      <a:pt x="348995" y="0"/>
                    </a:moveTo>
                    <a:lnTo>
                      <a:pt x="0" y="0"/>
                    </a:lnTo>
                    <a:lnTo>
                      <a:pt x="0" y="1901189"/>
                    </a:lnTo>
                    <a:lnTo>
                      <a:pt x="348995" y="1901189"/>
                    </a:lnTo>
                    <a:lnTo>
                      <a:pt x="348995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557527" y="3883533"/>
                <a:ext cx="1081405" cy="493395"/>
              </a:xfrm>
              <a:custGeom>
                <a:avLst/>
                <a:gdLst/>
                <a:ahLst/>
                <a:cxnLst/>
                <a:rect l="l" t="t" r="r" b="b"/>
                <a:pathLst>
                  <a:path w="1081405" h="493395">
                    <a:moveTo>
                      <a:pt x="523494" y="493014"/>
                    </a:moveTo>
                    <a:lnTo>
                      <a:pt x="1081278" y="493014"/>
                    </a:lnTo>
                  </a:path>
                  <a:path w="1081405" h="493395">
                    <a:moveTo>
                      <a:pt x="0" y="0"/>
                    </a:moveTo>
                    <a:lnTo>
                      <a:pt x="174497" y="0"/>
                    </a:lnTo>
                  </a:path>
                  <a:path w="1081405" h="493395">
                    <a:moveTo>
                      <a:pt x="523494" y="0"/>
                    </a:moveTo>
                    <a:lnTo>
                      <a:pt x="557784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557527" y="3391280"/>
                <a:ext cx="558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8164">
                    <a:moveTo>
                      <a:pt x="0" y="0"/>
                    </a:moveTo>
                    <a:lnTo>
                      <a:pt x="174497" y="0"/>
                    </a:lnTo>
                  </a:path>
                  <a:path w="558164">
                    <a:moveTo>
                      <a:pt x="523494" y="0"/>
                    </a:moveTo>
                    <a:lnTo>
                      <a:pt x="557784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1732025" y="2898648"/>
                <a:ext cx="349250" cy="218694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186940">
                    <a:moveTo>
                      <a:pt x="348996" y="0"/>
                    </a:moveTo>
                    <a:lnTo>
                      <a:pt x="0" y="0"/>
                    </a:lnTo>
                    <a:lnTo>
                      <a:pt x="0" y="2186940"/>
                    </a:lnTo>
                    <a:lnTo>
                      <a:pt x="348996" y="2186940"/>
                    </a:lnTo>
                    <a:lnTo>
                      <a:pt x="348996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2464308" y="3883533"/>
                <a:ext cx="1080770" cy="493395"/>
              </a:xfrm>
              <a:custGeom>
                <a:avLst/>
                <a:gdLst/>
                <a:ahLst/>
                <a:cxnLst/>
                <a:rect l="l" t="t" r="r" b="b"/>
                <a:pathLst>
                  <a:path w="1080770" h="493395">
                    <a:moveTo>
                      <a:pt x="522731" y="493014"/>
                    </a:moveTo>
                    <a:lnTo>
                      <a:pt x="1080516" y="493014"/>
                    </a:lnTo>
                  </a:path>
                  <a:path w="1080770" h="493395">
                    <a:moveTo>
                      <a:pt x="0" y="0"/>
                    </a:moveTo>
                    <a:lnTo>
                      <a:pt x="174498" y="0"/>
                    </a:lnTo>
                  </a:path>
                  <a:path w="1080770" h="493395">
                    <a:moveTo>
                      <a:pt x="522731" y="0"/>
                    </a:moveTo>
                    <a:lnTo>
                      <a:pt x="557784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464308" y="3391280"/>
                <a:ext cx="558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8164">
                    <a:moveTo>
                      <a:pt x="0" y="0"/>
                    </a:moveTo>
                    <a:lnTo>
                      <a:pt x="174498" y="0"/>
                    </a:lnTo>
                  </a:path>
                  <a:path w="558164">
                    <a:moveTo>
                      <a:pt x="522731" y="0"/>
                    </a:moveTo>
                    <a:lnTo>
                      <a:pt x="557784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2638806" y="2898648"/>
                <a:ext cx="348615" cy="1931035"/>
              </a:xfrm>
              <a:custGeom>
                <a:avLst/>
                <a:gdLst/>
                <a:ahLst/>
                <a:cxnLst/>
                <a:rect l="l" t="t" r="r" b="b"/>
                <a:pathLst>
                  <a:path w="348614" h="1931035">
                    <a:moveTo>
                      <a:pt x="348233" y="0"/>
                    </a:moveTo>
                    <a:lnTo>
                      <a:pt x="0" y="0"/>
                    </a:lnTo>
                    <a:lnTo>
                      <a:pt x="0" y="1930908"/>
                    </a:lnTo>
                    <a:lnTo>
                      <a:pt x="348233" y="1930908"/>
                    </a:lnTo>
                    <a:lnTo>
                      <a:pt x="348233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371087" y="3883533"/>
                <a:ext cx="993775" cy="985519"/>
              </a:xfrm>
              <a:custGeom>
                <a:avLst/>
                <a:gdLst/>
                <a:ahLst/>
                <a:cxnLst/>
                <a:rect l="l" t="t" r="r" b="b"/>
                <a:pathLst>
                  <a:path w="993775" h="985520">
                    <a:moveTo>
                      <a:pt x="522732" y="985266"/>
                    </a:moveTo>
                    <a:lnTo>
                      <a:pt x="993266" y="985266"/>
                    </a:lnTo>
                  </a:path>
                  <a:path w="993775" h="985520">
                    <a:moveTo>
                      <a:pt x="522732" y="493014"/>
                    </a:moveTo>
                    <a:lnTo>
                      <a:pt x="993266" y="493014"/>
                    </a:lnTo>
                  </a:path>
                  <a:path w="993775" h="985520">
                    <a:moveTo>
                      <a:pt x="0" y="0"/>
                    </a:moveTo>
                    <a:lnTo>
                      <a:pt x="173736" y="0"/>
                    </a:lnTo>
                  </a:path>
                  <a:path w="993775" h="985520">
                    <a:moveTo>
                      <a:pt x="522732" y="0"/>
                    </a:moveTo>
                    <a:lnTo>
                      <a:pt x="557784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3371087" y="3391280"/>
                <a:ext cx="558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8164">
                    <a:moveTo>
                      <a:pt x="0" y="0"/>
                    </a:moveTo>
                    <a:lnTo>
                      <a:pt x="173736" y="0"/>
                    </a:lnTo>
                  </a:path>
                  <a:path w="558164">
                    <a:moveTo>
                      <a:pt x="522732" y="0"/>
                    </a:moveTo>
                    <a:lnTo>
                      <a:pt x="557784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3544824" y="2898648"/>
                <a:ext cx="349250" cy="235458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354579">
                    <a:moveTo>
                      <a:pt x="348996" y="0"/>
                    </a:moveTo>
                    <a:lnTo>
                      <a:pt x="0" y="0"/>
                    </a:lnTo>
                    <a:lnTo>
                      <a:pt x="0" y="2354579"/>
                    </a:lnTo>
                    <a:lnTo>
                      <a:pt x="348996" y="2354579"/>
                    </a:lnTo>
                    <a:lnTo>
                      <a:pt x="348996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209294" y="2898647"/>
                <a:ext cx="2162175" cy="1379220"/>
              </a:xfrm>
              <a:custGeom>
                <a:avLst/>
                <a:gdLst/>
                <a:ahLst/>
                <a:cxnLst/>
                <a:rect l="l" t="t" r="r" b="b"/>
                <a:pathLst>
                  <a:path w="2162175" h="1379220">
                    <a:moveTo>
                      <a:pt x="348234" y="0"/>
                    </a:moveTo>
                    <a:lnTo>
                      <a:pt x="0" y="0"/>
                    </a:lnTo>
                    <a:lnTo>
                      <a:pt x="0" y="1014984"/>
                    </a:lnTo>
                    <a:lnTo>
                      <a:pt x="348234" y="1014984"/>
                    </a:lnTo>
                    <a:lnTo>
                      <a:pt x="348234" y="0"/>
                    </a:lnTo>
                    <a:close/>
                  </a:path>
                  <a:path w="2162175" h="1379220">
                    <a:moveTo>
                      <a:pt x="1255014" y="0"/>
                    </a:moveTo>
                    <a:lnTo>
                      <a:pt x="906018" y="0"/>
                    </a:lnTo>
                    <a:lnTo>
                      <a:pt x="906018" y="1379220"/>
                    </a:lnTo>
                    <a:lnTo>
                      <a:pt x="1255014" y="1379220"/>
                    </a:lnTo>
                    <a:lnTo>
                      <a:pt x="1255014" y="0"/>
                    </a:lnTo>
                    <a:close/>
                  </a:path>
                  <a:path w="2162175" h="1379220">
                    <a:moveTo>
                      <a:pt x="2161794" y="0"/>
                    </a:moveTo>
                    <a:lnTo>
                      <a:pt x="1812798" y="0"/>
                    </a:lnTo>
                    <a:lnTo>
                      <a:pt x="1812798" y="1181862"/>
                    </a:lnTo>
                    <a:lnTo>
                      <a:pt x="2161794" y="1181862"/>
                    </a:lnTo>
                    <a:lnTo>
                      <a:pt x="2161794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277106" y="3883533"/>
                <a:ext cx="87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7629">
                    <a:moveTo>
                      <a:pt x="0" y="0"/>
                    </a:moveTo>
                    <a:lnTo>
                      <a:pt x="87249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277106" y="3391280"/>
                <a:ext cx="87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7629">
                    <a:moveTo>
                      <a:pt x="0" y="0"/>
                    </a:moveTo>
                    <a:lnTo>
                      <a:pt x="87249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928871" y="2898648"/>
                <a:ext cx="348615" cy="1369695"/>
              </a:xfrm>
              <a:custGeom>
                <a:avLst/>
                <a:gdLst/>
                <a:ahLst/>
                <a:cxnLst/>
                <a:rect l="l" t="t" r="r" b="b"/>
                <a:pathLst>
                  <a:path w="348614" h="1369695">
                    <a:moveTo>
                      <a:pt x="348233" y="0"/>
                    </a:moveTo>
                    <a:lnTo>
                      <a:pt x="0" y="0"/>
                    </a:lnTo>
                    <a:lnTo>
                      <a:pt x="0" y="1369314"/>
                    </a:lnTo>
                    <a:lnTo>
                      <a:pt x="348233" y="1369314"/>
                    </a:lnTo>
                    <a:lnTo>
                      <a:pt x="348233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96086" y="2898267"/>
                <a:ext cx="3668395" cy="2463800"/>
              </a:xfrm>
              <a:custGeom>
                <a:avLst/>
                <a:gdLst/>
                <a:ahLst/>
                <a:cxnLst/>
                <a:rect l="l" t="t" r="r" b="b"/>
                <a:pathLst>
                  <a:path w="3668395" h="2463800">
                    <a:moveTo>
                      <a:pt x="41909" y="2463546"/>
                    </a:moveTo>
                    <a:lnTo>
                      <a:pt x="41909" y="0"/>
                    </a:lnTo>
                  </a:path>
                  <a:path w="3668395" h="2463800">
                    <a:moveTo>
                      <a:pt x="0" y="2463546"/>
                    </a:moveTo>
                    <a:lnTo>
                      <a:pt x="41909" y="2463546"/>
                    </a:lnTo>
                  </a:path>
                  <a:path w="3668395" h="2463800">
                    <a:moveTo>
                      <a:pt x="0" y="1970532"/>
                    </a:moveTo>
                    <a:lnTo>
                      <a:pt x="41909" y="1970532"/>
                    </a:lnTo>
                  </a:path>
                  <a:path w="3668395" h="2463800">
                    <a:moveTo>
                      <a:pt x="0" y="1478280"/>
                    </a:moveTo>
                    <a:lnTo>
                      <a:pt x="41909" y="1478280"/>
                    </a:lnTo>
                  </a:path>
                  <a:path w="3668395" h="2463800">
                    <a:moveTo>
                      <a:pt x="0" y="985266"/>
                    </a:moveTo>
                    <a:lnTo>
                      <a:pt x="41909" y="985266"/>
                    </a:lnTo>
                  </a:path>
                  <a:path w="3668395" h="2463800">
                    <a:moveTo>
                      <a:pt x="0" y="493013"/>
                    </a:moveTo>
                    <a:lnTo>
                      <a:pt x="41909" y="493013"/>
                    </a:lnTo>
                  </a:path>
                  <a:path w="3668395" h="2463800">
                    <a:moveTo>
                      <a:pt x="0" y="0"/>
                    </a:moveTo>
                    <a:lnTo>
                      <a:pt x="41909" y="0"/>
                    </a:lnTo>
                  </a:path>
                  <a:path w="3668395" h="2463800">
                    <a:moveTo>
                      <a:pt x="41909" y="0"/>
                    </a:moveTo>
                    <a:lnTo>
                      <a:pt x="3668267" y="0"/>
                    </a:lnTo>
                  </a:path>
                </a:pathLst>
              </a:custGeom>
              <a:ln w="838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3" name="object 23"/>
            <p:cNvSpPr txBox="1"/>
            <p:nvPr/>
          </p:nvSpPr>
          <p:spPr>
            <a:xfrm>
              <a:off x="2372613" y="4837684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19.3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279139" y="5123688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22.2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4185666" y="4867402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19.6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092446" y="5291073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23.9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756153" y="3950970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10.3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3605022" y="4315459"/>
              <a:ext cx="146431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6985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14.0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569205" y="4118355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12.0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475985" y="4305553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13.9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929129" y="5255260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929129" y="4762501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929129" y="4269740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929129" y="3776980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006600" y="3284220"/>
              <a:ext cx="1498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6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052827" y="2791461"/>
              <a:ext cx="10287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979" y="3578415"/>
              <a:ext cx="377825" cy="646112"/>
            </a:xfrm>
            <a:prstGeom prst="rect">
              <a:avLst/>
            </a:prstGeom>
          </p:spPr>
        </p:pic>
        <p:sp>
          <p:nvSpPr>
            <p:cNvPr id="71" name="object 71"/>
            <p:cNvSpPr txBox="1"/>
            <p:nvPr/>
          </p:nvSpPr>
          <p:spPr>
            <a:xfrm>
              <a:off x="1710744" y="3833500"/>
              <a:ext cx="205184" cy="57785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mmHg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1710521" y="3716204"/>
              <a:ext cx="138499" cy="92075"/>
            </a:xfrm>
            <a:prstGeom prst="rect">
              <a:avLst/>
            </a:prstGeom>
          </p:spPr>
          <p:txBody>
            <a:bodyPr vert="vert270" wrap="square" lIns="0" tIns="5715" rIns="0" bIns="0" rtlCol="0">
              <a:spAutoFit/>
            </a:bodyPr>
            <a:lstStyle/>
            <a:p>
              <a:pPr marL="12700">
                <a:spcBef>
                  <a:spcPts val="45"/>
                </a:spcBef>
              </a:pPr>
              <a:r>
                <a:rPr sz="9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†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2397760" y="2646426"/>
              <a:ext cx="59944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T40/A5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4199127" y="2646426"/>
              <a:ext cx="59944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T80/A5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3258821" y="2646426"/>
              <a:ext cx="69786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T40/A10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5086351" y="2646426"/>
              <a:ext cx="69786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T80/A10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3348482" y="5368290"/>
              <a:ext cx="33782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2" name="object 82"/>
            <p:cNvSpPr txBox="1"/>
            <p:nvPr/>
          </p:nvSpPr>
          <p:spPr>
            <a:xfrm>
              <a:off x="2644903" y="5368290"/>
              <a:ext cx="3295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83" name="object 83"/>
            <p:cNvGrpSpPr/>
            <p:nvPr/>
          </p:nvGrpSpPr>
          <p:grpSpPr>
            <a:xfrm>
              <a:off x="2424112" y="5408804"/>
              <a:ext cx="863600" cy="142875"/>
              <a:chOff x="900112" y="5408803"/>
              <a:chExt cx="863600" cy="142875"/>
            </a:xfrm>
          </p:grpSpPr>
          <p:sp>
            <p:nvSpPr>
              <p:cNvPr id="84" name="object 84"/>
              <p:cNvSpPr/>
              <p:nvPr/>
            </p:nvSpPr>
            <p:spPr>
              <a:xfrm>
                <a:off x="1619250" y="5408803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80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900112" y="5408803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80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3" name="object 93"/>
            <p:cNvSpPr txBox="1"/>
            <p:nvPr/>
          </p:nvSpPr>
          <p:spPr>
            <a:xfrm>
              <a:off x="4866895" y="5652516"/>
              <a:ext cx="90106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Adapted</a:t>
              </a:r>
              <a:r>
                <a:rPr sz="800" kern="0" spc="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from</a:t>
              </a:r>
              <a:r>
                <a:rPr sz="8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ref.</a:t>
              </a:r>
              <a:r>
                <a:rPr sz="8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5A1FC63-9052-A3B8-32D2-2505EDF945D4}"/>
              </a:ext>
            </a:extLst>
          </p:cNvPr>
          <p:cNvGrpSpPr/>
          <p:nvPr/>
        </p:nvGrpSpPr>
        <p:grpSpPr>
          <a:xfrm>
            <a:off x="6613086" y="2391879"/>
            <a:ext cx="4236127" cy="3377857"/>
            <a:chOff x="6106753" y="2381251"/>
            <a:chExt cx="4236127" cy="3377857"/>
          </a:xfrm>
        </p:grpSpPr>
        <p:sp>
          <p:nvSpPr>
            <p:cNvPr id="39" name="object 39"/>
            <p:cNvSpPr/>
            <p:nvPr/>
          </p:nvSpPr>
          <p:spPr>
            <a:xfrm>
              <a:off x="6648451" y="2381251"/>
              <a:ext cx="3694429" cy="0"/>
            </a:xfrm>
            <a:custGeom>
              <a:avLst/>
              <a:gdLst/>
              <a:ahLst/>
              <a:cxnLst/>
              <a:rect l="l" t="t" r="r" b="b"/>
              <a:pathLst>
                <a:path w="3694429">
                  <a:moveTo>
                    <a:pt x="0" y="0"/>
                  </a:moveTo>
                  <a:lnTo>
                    <a:pt x="1430680" y="0"/>
                  </a:lnTo>
                </a:path>
                <a:path w="3694429">
                  <a:moveTo>
                    <a:pt x="2297569" y="0"/>
                  </a:moveTo>
                  <a:lnTo>
                    <a:pt x="369417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8166" y="3950898"/>
              <a:ext cx="158548" cy="451059"/>
            </a:xfrm>
            <a:prstGeom prst="rect">
              <a:avLst/>
            </a:prstGeom>
          </p:spPr>
        </p:pic>
        <p:grpSp>
          <p:nvGrpSpPr>
            <p:cNvPr id="45" name="object 45"/>
            <p:cNvGrpSpPr/>
            <p:nvPr/>
          </p:nvGrpSpPr>
          <p:grpSpPr>
            <a:xfrm>
              <a:off x="6623116" y="2916161"/>
              <a:ext cx="3696335" cy="2456815"/>
              <a:chOff x="5099115" y="2916160"/>
              <a:chExt cx="3696335" cy="2456815"/>
            </a:xfrm>
          </p:grpSpPr>
          <p:sp>
            <p:nvSpPr>
              <p:cNvPr id="46" name="object 46"/>
              <p:cNvSpPr/>
              <p:nvPr/>
            </p:nvSpPr>
            <p:spPr>
              <a:xfrm>
                <a:off x="5138394" y="5365826"/>
                <a:ext cx="2751455" cy="6985"/>
              </a:xfrm>
              <a:custGeom>
                <a:avLst/>
                <a:gdLst/>
                <a:ahLst/>
                <a:cxnLst/>
                <a:rect l="l" t="t" r="r" b="b"/>
                <a:pathLst>
                  <a:path w="2751454" h="6985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2751454" h="6985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2751454" h="6985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2751454" h="6985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2751454" h="6985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2751454" h="6985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2751454" h="6985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2751454" h="6985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2751454" h="6985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2751454" h="6985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2751454" h="6985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2751454" h="6985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2751454" h="6985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2751454" h="6985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2751454" h="6985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2751454" h="6985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2751454" h="6985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2751454" h="6985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2751454" h="6985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2751454" h="6985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2751454" h="6985">
                    <a:moveTo>
                      <a:pt x="795350" y="0"/>
                    </a:moveTo>
                    <a:lnTo>
                      <a:pt x="782332" y="0"/>
                    </a:lnTo>
                    <a:lnTo>
                      <a:pt x="782332" y="6769"/>
                    </a:lnTo>
                    <a:lnTo>
                      <a:pt x="795350" y="6769"/>
                    </a:lnTo>
                    <a:lnTo>
                      <a:pt x="795350" y="0"/>
                    </a:lnTo>
                    <a:close/>
                  </a:path>
                  <a:path w="2751454" h="6985">
                    <a:moveTo>
                      <a:pt x="834402" y="0"/>
                    </a:moveTo>
                    <a:lnTo>
                      <a:pt x="821385" y="0"/>
                    </a:lnTo>
                    <a:lnTo>
                      <a:pt x="821385" y="6769"/>
                    </a:lnTo>
                    <a:lnTo>
                      <a:pt x="834402" y="6769"/>
                    </a:lnTo>
                    <a:lnTo>
                      <a:pt x="834402" y="0"/>
                    </a:lnTo>
                    <a:close/>
                  </a:path>
                  <a:path w="2751454" h="6985">
                    <a:moveTo>
                      <a:pt x="873455" y="0"/>
                    </a:moveTo>
                    <a:lnTo>
                      <a:pt x="860437" y="0"/>
                    </a:lnTo>
                    <a:lnTo>
                      <a:pt x="860437" y="6769"/>
                    </a:lnTo>
                    <a:lnTo>
                      <a:pt x="873455" y="6769"/>
                    </a:lnTo>
                    <a:lnTo>
                      <a:pt x="873455" y="0"/>
                    </a:lnTo>
                    <a:close/>
                  </a:path>
                  <a:path w="2751454" h="6985">
                    <a:moveTo>
                      <a:pt x="912495" y="0"/>
                    </a:moveTo>
                    <a:lnTo>
                      <a:pt x="899490" y="0"/>
                    </a:lnTo>
                    <a:lnTo>
                      <a:pt x="899490" y="6769"/>
                    </a:lnTo>
                    <a:lnTo>
                      <a:pt x="912495" y="6769"/>
                    </a:lnTo>
                    <a:lnTo>
                      <a:pt x="912495" y="0"/>
                    </a:lnTo>
                    <a:close/>
                  </a:path>
                  <a:path w="2751454" h="6985">
                    <a:moveTo>
                      <a:pt x="951725" y="0"/>
                    </a:moveTo>
                    <a:lnTo>
                      <a:pt x="938707" y="0"/>
                    </a:lnTo>
                    <a:lnTo>
                      <a:pt x="938707" y="6769"/>
                    </a:lnTo>
                    <a:lnTo>
                      <a:pt x="951725" y="6769"/>
                    </a:lnTo>
                    <a:lnTo>
                      <a:pt x="951725" y="0"/>
                    </a:lnTo>
                    <a:close/>
                  </a:path>
                  <a:path w="2751454" h="6985">
                    <a:moveTo>
                      <a:pt x="990777" y="0"/>
                    </a:moveTo>
                    <a:lnTo>
                      <a:pt x="977760" y="0"/>
                    </a:lnTo>
                    <a:lnTo>
                      <a:pt x="977760" y="6769"/>
                    </a:lnTo>
                    <a:lnTo>
                      <a:pt x="990777" y="6769"/>
                    </a:lnTo>
                    <a:lnTo>
                      <a:pt x="990777" y="0"/>
                    </a:lnTo>
                    <a:close/>
                  </a:path>
                  <a:path w="2751454" h="6985">
                    <a:moveTo>
                      <a:pt x="1029817" y="0"/>
                    </a:moveTo>
                    <a:lnTo>
                      <a:pt x="1016812" y="0"/>
                    </a:lnTo>
                    <a:lnTo>
                      <a:pt x="1016812" y="6769"/>
                    </a:lnTo>
                    <a:lnTo>
                      <a:pt x="1029817" y="6769"/>
                    </a:lnTo>
                    <a:lnTo>
                      <a:pt x="1029817" y="0"/>
                    </a:lnTo>
                    <a:close/>
                  </a:path>
                  <a:path w="2751454" h="6985">
                    <a:moveTo>
                      <a:pt x="1069136" y="0"/>
                    </a:moveTo>
                    <a:lnTo>
                      <a:pt x="1056119" y="0"/>
                    </a:lnTo>
                    <a:lnTo>
                      <a:pt x="1056119" y="6769"/>
                    </a:lnTo>
                    <a:lnTo>
                      <a:pt x="1069136" y="6769"/>
                    </a:lnTo>
                    <a:lnTo>
                      <a:pt x="1069136" y="0"/>
                    </a:lnTo>
                    <a:close/>
                  </a:path>
                  <a:path w="2751454" h="6985">
                    <a:moveTo>
                      <a:pt x="1108176" y="0"/>
                    </a:moveTo>
                    <a:lnTo>
                      <a:pt x="1095171" y="0"/>
                    </a:lnTo>
                    <a:lnTo>
                      <a:pt x="1095171" y="6769"/>
                    </a:lnTo>
                    <a:lnTo>
                      <a:pt x="1108176" y="6769"/>
                    </a:lnTo>
                    <a:lnTo>
                      <a:pt x="1108176" y="0"/>
                    </a:lnTo>
                    <a:close/>
                  </a:path>
                  <a:path w="2751454" h="6985">
                    <a:moveTo>
                      <a:pt x="1147229" y="0"/>
                    </a:moveTo>
                    <a:lnTo>
                      <a:pt x="1134211" y="0"/>
                    </a:lnTo>
                    <a:lnTo>
                      <a:pt x="1134211" y="6769"/>
                    </a:lnTo>
                    <a:lnTo>
                      <a:pt x="1147229" y="6769"/>
                    </a:lnTo>
                    <a:lnTo>
                      <a:pt x="1147229" y="0"/>
                    </a:lnTo>
                    <a:close/>
                  </a:path>
                  <a:path w="2751454" h="6985">
                    <a:moveTo>
                      <a:pt x="1186281" y="0"/>
                    </a:moveTo>
                    <a:lnTo>
                      <a:pt x="1173264" y="0"/>
                    </a:lnTo>
                    <a:lnTo>
                      <a:pt x="1173264" y="6769"/>
                    </a:lnTo>
                    <a:lnTo>
                      <a:pt x="1186281" y="6769"/>
                    </a:lnTo>
                    <a:lnTo>
                      <a:pt x="1186281" y="0"/>
                    </a:lnTo>
                    <a:close/>
                  </a:path>
                  <a:path w="2751454" h="6985">
                    <a:moveTo>
                      <a:pt x="1225499" y="0"/>
                    </a:moveTo>
                    <a:lnTo>
                      <a:pt x="1212481" y="0"/>
                    </a:lnTo>
                    <a:lnTo>
                      <a:pt x="1212481" y="6769"/>
                    </a:lnTo>
                    <a:lnTo>
                      <a:pt x="1225499" y="6769"/>
                    </a:lnTo>
                    <a:lnTo>
                      <a:pt x="1225499" y="0"/>
                    </a:lnTo>
                    <a:close/>
                  </a:path>
                  <a:path w="2751454" h="6985">
                    <a:moveTo>
                      <a:pt x="1264551" y="0"/>
                    </a:moveTo>
                    <a:lnTo>
                      <a:pt x="1251534" y="0"/>
                    </a:lnTo>
                    <a:lnTo>
                      <a:pt x="1251534" y="6769"/>
                    </a:lnTo>
                    <a:lnTo>
                      <a:pt x="1264551" y="6769"/>
                    </a:lnTo>
                    <a:lnTo>
                      <a:pt x="1264551" y="0"/>
                    </a:lnTo>
                    <a:close/>
                  </a:path>
                  <a:path w="2751454" h="6985">
                    <a:moveTo>
                      <a:pt x="1303604" y="0"/>
                    </a:moveTo>
                    <a:lnTo>
                      <a:pt x="1290586" y="0"/>
                    </a:lnTo>
                    <a:lnTo>
                      <a:pt x="1290586" y="6769"/>
                    </a:lnTo>
                    <a:lnTo>
                      <a:pt x="1303604" y="6769"/>
                    </a:lnTo>
                    <a:lnTo>
                      <a:pt x="1303604" y="0"/>
                    </a:lnTo>
                    <a:close/>
                  </a:path>
                  <a:path w="2751454" h="6985">
                    <a:moveTo>
                      <a:pt x="1342872" y="0"/>
                    </a:moveTo>
                    <a:lnTo>
                      <a:pt x="1329639" y="0"/>
                    </a:lnTo>
                    <a:lnTo>
                      <a:pt x="1329639" y="6769"/>
                    </a:lnTo>
                    <a:lnTo>
                      <a:pt x="1342872" y="6769"/>
                    </a:lnTo>
                    <a:lnTo>
                      <a:pt x="1342872" y="0"/>
                    </a:lnTo>
                    <a:close/>
                  </a:path>
                  <a:path w="2751454" h="6985">
                    <a:moveTo>
                      <a:pt x="1381963" y="0"/>
                    </a:moveTo>
                    <a:lnTo>
                      <a:pt x="1368945" y="0"/>
                    </a:lnTo>
                    <a:lnTo>
                      <a:pt x="1368945" y="6769"/>
                    </a:lnTo>
                    <a:lnTo>
                      <a:pt x="1381963" y="6769"/>
                    </a:lnTo>
                    <a:lnTo>
                      <a:pt x="1381963" y="0"/>
                    </a:lnTo>
                    <a:close/>
                  </a:path>
                  <a:path w="2751454" h="6985">
                    <a:moveTo>
                      <a:pt x="1421015" y="0"/>
                    </a:moveTo>
                    <a:lnTo>
                      <a:pt x="1407998" y="0"/>
                    </a:lnTo>
                    <a:lnTo>
                      <a:pt x="1407998" y="6769"/>
                    </a:lnTo>
                    <a:lnTo>
                      <a:pt x="1421015" y="6769"/>
                    </a:lnTo>
                    <a:lnTo>
                      <a:pt x="1421015" y="0"/>
                    </a:lnTo>
                    <a:close/>
                  </a:path>
                  <a:path w="2751454" h="6985">
                    <a:moveTo>
                      <a:pt x="1460055" y="0"/>
                    </a:moveTo>
                    <a:lnTo>
                      <a:pt x="1447050" y="0"/>
                    </a:lnTo>
                    <a:lnTo>
                      <a:pt x="1447050" y="6769"/>
                    </a:lnTo>
                    <a:lnTo>
                      <a:pt x="1460055" y="6769"/>
                    </a:lnTo>
                    <a:lnTo>
                      <a:pt x="1460055" y="0"/>
                    </a:lnTo>
                    <a:close/>
                  </a:path>
                  <a:path w="2751454" h="6985">
                    <a:moveTo>
                      <a:pt x="1499285" y="0"/>
                    </a:moveTo>
                    <a:lnTo>
                      <a:pt x="1486268" y="0"/>
                    </a:lnTo>
                    <a:lnTo>
                      <a:pt x="1486268" y="6769"/>
                    </a:lnTo>
                    <a:lnTo>
                      <a:pt x="1499285" y="6769"/>
                    </a:lnTo>
                    <a:lnTo>
                      <a:pt x="1499285" y="0"/>
                    </a:lnTo>
                    <a:close/>
                  </a:path>
                  <a:path w="2751454" h="6985">
                    <a:moveTo>
                      <a:pt x="1538338" y="0"/>
                    </a:moveTo>
                    <a:lnTo>
                      <a:pt x="1525320" y="0"/>
                    </a:lnTo>
                    <a:lnTo>
                      <a:pt x="1525320" y="6769"/>
                    </a:lnTo>
                    <a:lnTo>
                      <a:pt x="1538338" y="6769"/>
                    </a:lnTo>
                    <a:lnTo>
                      <a:pt x="1538338" y="0"/>
                    </a:lnTo>
                    <a:close/>
                  </a:path>
                  <a:path w="2751454" h="6985">
                    <a:moveTo>
                      <a:pt x="1577378" y="0"/>
                    </a:moveTo>
                    <a:lnTo>
                      <a:pt x="1564360" y="0"/>
                    </a:lnTo>
                    <a:lnTo>
                      <a:pt x="1564360" y="6769"/>
                    </a:lnTo>
                    <a:lnTo>
                      <a:pt x="1577378" y="6769"/>
                    </a:lnTo>
                    <a:lnTo>
                      <a:pt x="1577378" y="0"/>
                    </a:lnTo>
                    <a:close/>
                  </a:path>
                  <a:path w="2751454" h="6985">
                    <a:moveTo>
                      <a:pt x="1616646" y="0"/>
                    </a:moveTo>
                    <a:lnTo>
                      <a:pt x="1603413" y="0"/>
                    </a:lnTo>
                    <a:lnTo>
                      <a:pt x="1603413" y="6769"/>
                    </a:lnTo>
                    <a:lnTo>
                      <a:pt x="1616646" y="6769"/>
                    </a:lnTo>
                    <a:lnTo>
                      <a:pt x="1616646" y="0"/>
                    </a:lnTo>
                    <a:close/>
                  </a:path>
                  <a:path w="2751454" h="6985">
                    <a:moveTo>
                      <a:pt x="1655737" y="0"/>
                    </a:moveTo>
                    <a:lnTo>
                      <a:pt x="1642719" y="0"/>
                    </a:lnTo>
                    <a:lnTo>
                      <a:pt x="1642719" y="6769"/>
                    </a:lnTo>
                    <a:lnTo>
                      <a:pt x="1655737" y="6769"/>
                    </a:lnTo>
                    <a:lnTo>
                      <a:pt x="1655737" y="0"/>
                    </a:lnTo>
                    <a:close/>
                  </a:path>
                  <a:path w="2751454" h="6985">
                    <a:moveTo>
                      <a:pt x="1694789" y="0"/>
                    </a:moveTo>
                    <a:lnTo>
                      <a:pt x="1681772" y="0"/>
                    </a:lnTo>
                    <a:lnTo>
                      <a:pt x="1681772" y="6769"/>
                    </a:lnTo>
                    <a:lnTo>
                      <a:pt x="1694789" y="6769"/>
                    </a:lnTo>
                    <a:lnTo>
                      <a:pt x="1694789" y="0"/>
                    </a:lnTo>
                    <a:close/>
                  </a:path>
                  <a:path w="2751454" h="6985">
                    <a:moveTo>
                      <a:pt x="1733842" y="0"/>
                    </a:moveTo>
                    <a:lnTo>
                      <a:pt x="1720824" y="0"/>
                    </a:lnTo>
                    <a:lnTo>
                      <a:pt x="1720824" y="6769"/>
                    </a:lnTo>
                    <a:lnTo>
                      <a:pt x="1733842" y="6769"/>
                    </a:lnTo>
                    <a:lnTo>
                      <a:pt x="1733842" y="0"/>
                    </a:lnTo>
                    <a:close/>
                  </a:path>
                  <a:path w="2751454" h="6985">
                    <a:moveTo>
                      <a:pt x="1773059" y="0"/>
                    </a:moveTo>
                    <a:lnTo>
                      <a:pt x="1760042" y="0"/>
                    </a:lnTo>
                    <a:lnTo>
                      <a:pt x="1760042" y="6769"/>
                    </a:lnTo>
                    <a:lnTo>
                      <a:pt x="1773059" y="6769"/>
                    </a:lnTo>
                    <a:lnTo>
                      <a:pt x="1773059" y="0"/>
                    </a:lnTo>
                    <a:close/>
                  </a:path>
                  <a:path w="2751454" h="6985">
                    <a:moveTo>
                      <a:pt x="1812112" y="0"/>
                    </a:moveTo>
                    <a:lnTo>
                      <a:pt x="1799094" y="0"/>
                    </a:lnTo>
                    <a:lnTo>
                      <a:pt x="1799094" y="6769"/>
                    </a:lnTo>
                    <a:lnTo>
                      <a:pt x="1812112" y="6769"/>
                    </a:lnTo>
                    <a:lnTo>
                      <a:pt x="1812112" y="0"/>
                    </a:lnTo>
                    <a:close/>
                  </a:path>
                  <a:path w="2751454" h="6985">
                    <a:moveTo>
                      <a:pt x="1851164" y="0"/>
                    </a:moveTo>
                    <a:lnTo>
                      <a:pt x="1838147" y="0"/>
                    </a:lnTo>
                    <a:lnTo>
                      <a:pt x="1838147" y="6769"/>
                    </a:lnTo>
                    <a:lnTo>
                      <a:pt x="1851164" y="6769"/>
                    </a:lnTo>
                    <a:lnTo>
                      <a:pt x="1851164" y="0"/>
                    </a:lnTo>
                    <a:close/>
                  </a:path>
                  <a:path w="2751454" h="6985">
                    <a:moveTo>
                      <a:pt x="1890217" y="0"/>
                    </a:moveTo>
                    <a:lnTo>
                      <a:pt x="1877199" y="0"/>
                    </a:lnTo>
                    <a:lnTo>
                      <a:pt x="1877199" y="6769"/>
                    </a:lnTo>
                    <a:lnTo>
                      <a:pt x="1890217" y="6769"/>
                    </a:lnTo>
                    <a:lnTo>
                      <a:pt x="1890217" y="0"/>
                    </a:lnTo>
                    <a:close/>
                  </a:path>
                  <a:path w="2751454" h="6985">
                    <a:moveTo>
                      <a:pt x="1929523" y="0"/>
                    </a:moveTo>
                    <a:lnTo>
                      <a:pt x="1916506" y="0"/>
                    </a:lnTo>
                    <a:lnTo>
                      <a:pt x="1916506" y="6769"/>
                    </a:lnTo>
                    <a:lnTo>
                      <a:pt x="1929523" y="6769"/>
                    </a:lnTo>
                    <a:lnTo>
                      <a:pt x="1929523" y="0"/>
                    </a:lnTo>
                    <a:close/>
                  </a:path>
                  <a:path w="2751454" h="6985">
                    <a:moveTo>
                      <a:pt x="1968576" y="0"/>
                    </a:moveTo>
                    <a:lnTo>
                      <a:pt x="1955558" y="0"/>
                    </a:lnTo>
                    <a:lnTo>
                      <a:pt x="1955558" y="6769"/>
                    </a:lnTo>
                    <a:lnTo>
                      <a:pt x="1968576" y="6769"/>
                    </a:lnTo>
                    <a:lnTo>
                      <a:pt x="1968576" y="0"/>
                    </a:lnTo>
                    <a:close/>
                  </a:path>
                  <a:path w="2751454" h="6985">
                    <a:moveTo>
                      <a:pt x="2007616" y="0"/>
                    </a:moveTo>
                    <a:lnTo>
                      <a:pt x="1994611" y="0"/>
                    </a:lnTo>
                    <a:lnTo>
                      <a:pt x="1994611" y="6769"/>
                    </a:lnTo>
                    <a:lnTo>
                      <a:pt x="2007616" y="6769"/>
                    </a:lnTo>
                    <a:lnTo>
                      <a:pt x="2007616" y="0"/>
                    </a:lnTo>
                    <a:close/>
                  </a:path>
                  <a:path w="2751454" h="6985">
                    <a:moveTo>
                      <a:pt x="2046884" y="0"/>
                    </a:moveTo>
                    <a:lnTo>
                      <a:pt x="2033651" y="0"/>
                    </a:lnTo>
                    <a:lnTo>
                      <a:pt x="2033651" y="6769"/>
                    </a:lnTo>
                    <a:lnTo>
                      <a:pt x="2046884" y="6769"/>
                    </a:lnTo>
                    <a:lnTo>
                      <a:pt x="2046884" y="0"/>
                    </a:lnTo>
                    <a:close/>
                  </a:path>
                  <a:path w="2751454" h="6985">
                    <a:moveTo>
                      <a:pt x="2085898" y="0"/>
                    </a:moveTo>
                    <a:lnTo>
                      <a:pt x="2072881" y="0"/>
                    </a:lnTo>
                    <a:lnTo>
                      <a:pt x="2072881" y="6769"/>
                    </a:lnTo>
                    <a:lnTo>
                      <a:pt x="2085898" y="6769"/>
                    </a:lnTo>
                    <a:lnTo>
                      <a:pt x="2085898" y="0"/>
                    </a:lnTo>
                    <a:close/>
                  </a:path>
                  <a:path w="2751454" h="6985">
                    <a:moveTo>
                      <a:pt x="2124938" y="0"/>
                    </a:moveTo>
                    <a:lnTo>
                      <a:pt x="2111921" y="0"/>
                    </a:lnTo>
                    <a:lnTo>
                      <a:pt x="2111921" y="6769"/>
                    </a:lnTo>
                    <a:lnTo>
                      <a:pt x="2124938" y="6769"/>
                    </a:lnTo>
                    <a:lnTo>
                      <a:pt x="2124938" y="0"/>
                    </a:lnTo>
                    <a:close/>
                  </a:path>
                  <a:path w="2751454" h="6985">
                    <a:moveTo>
                      <a:pt x="2163991" y="0"/>
                    </a:moveTo>
                    <a:lnTo>
                      <a:pt x="2150973" y="0"/>
                    </a:lnTo>
                    <a:lnTo>
                      <a:pt x="2150973" y="6769"/>
                    </a:lnTo>
                    <a:lnTo>
                      <a:pt x="2163991" y="6769"/>
                    </a:lnTo>
                    <a:lnTo>
                      <a:pt x="2163991" y="0"/>
                    </a:lnTo>
                    <a:close/>
                  </a:path>
                  <a:path w="2751454" h="6985">
                    <a:moveTo>
                      <a:pt x="2203297" y="0"/>
                    </a:moveTo>
                    <a:lnTo>
                      <a:pt x="2190280" y="0"/>
                    </a:lnTo>
                    <a:lnTo>
                      <a:pt x="2190280" y="6769"/>
                    </a:lnTo>
                    <a:lnTo>
                      <a:pt x="2203297" y="6769"/>
                    </a:lnTo>
                    <a:lnTo>
                      <a:pt x="2203297" y="0"/>
                    </a:lnTo>
                    <a:close/>
                  </a:path>
                  <a:path w="2751454" h="6985">
                    <a:moveTo>
                      <a:pt x="2242350" y="0"/>
                    </a:moveTo>
                    <a:lnTo>
                      <a:pt x="2229332" y="0"/>
                    </a:lnTo>
                    <a:lnTo>
                      <a:pt x="2229332" y="6769"/>
                    </a:lnTo>
                    <a:lnTo>
                      <a:pt x="2242350" y="6769"/>
                    </a:lnTo>
                    <a:lnTo>
                      <a:pt x="2242350" y="0"/>
                    </a:lnTo>
                    <a:close/>
                  </a:path>
                  <a:path w="2751454" h="6985">
                    <a:moveTo>
                      <a:pt x="2281402" y="0"/>
                    </a:moveTo>
                    <a:lnTo>
                      <a:pt x="2268385" y="0"/>
                    </a:lnTo>
                    <a:lnTo>
                      <a:pt x="2268385" y="6769"/>
                    </a:lnTo>
                    <a:lnTo>
                      <a:pt x="2281402" y="6769"/>
                    </a:lnTo>
                    <a:lnTo>
                      <a:pt x="2281402" y="0"/>
                    </a:lnTo>
                    <a:close/>
                  </a:path>
                  <a:path w="2751454" h="6985">
                    <a:moveTo>
                      <a:pt x="2320671" y="0"/>
                    </a:moveTo>
                    <a:lnTo>
                      <a:pt x="2307437" y="0"/>
                    </a:lnTo>
                    <a:lnTo>
                      <a:pt x="2307437" y="6769"/>
                    </a:lnTo>
                    <a:lnTo>
                      <a:pt x="2320671" y="6769"/>
                    </a:lnTo>
                    <a:lnTo>
                      <a:pt x="2320671" y="0"/>
                    </a:lnTo>
                    <a:close/>
                  </a:path>
                  <a:path w="2751454" h="6985">
                    <a:moveTo>
                      <a:pt x="2359672" y="0"/>
                    </a:moveTo>
                    <a:lnTo>
                      <a:pt x="2346655" y="0"/>
                    </a:lnTo>
                    <a:lnTo>
                      <a:pt x="2346655" y="6769"/>
                    </a:lnTo>
                    <a:lnTo>
                      <a:pt x="2359672" y="6769"/>
                    </a:lnTo>
                    <a:lnTo>
                      <a:pt x="2359672" y="0"/>
                    </a:lnTo>
                    <a:close/>
                  </a:path>
                  <a:path w="2751454" h="6985">
                    <a:moveTo>
                      <a:pt x="2398725" y="0"/>
                    </a:moveTo>
                    <a:lnTo>
                      <a:pt x="2385707" y="0"/>
                    </a:lnTo>
                    <a:lnTo>
                      <a:pt x="2385707" y="6769"/>
                    </a:lnTo>
                    <a:lnTo>
                      <a:pt x="2398725" y="6769"/>
                    </a:lnTo>
                    <a:lnTo>
                      <a:pt x="2398725" y="0"/>
                    </a:lnTo>
                    <a:close/>
                  </a:path>
                  <a:path w="2751454" h="6985">
                    <a:moveTo>
                      <a:pt x="2437777" y="0"/>
                    </a:moveTo>
                    <a:lnTo>
                      <a:pt x="2424760" y="0"/>
                    </a:lnTo>
                    <a:lnTo>
                      <a:pt x="2424760" y="6769"/>
                    </a:lnTo>
                    <a:lnTo>
                      <a:pt x="2437777" y="6769"/>
                    </a:lnTo>
                    <a:lnTo>
                      <a:pt x="2437777" y="0"/>
                    </a:lnTo>
                    <a:close/>
                  </a:path>
                  <a:path w="2751454" h="6985">
                    <a:moveTo>
                      <a:pt x="2476995" y="0"/>
                    </a:moveTo>
                    <a:lnTo>
                      <a:pt x="2463977" y="0"/>
                    </a:lnTo>
                    <a:lnTo>
                      <a:pt x="2463977" y="6769"/>
                    </a:lnTo>
                    <a:lnTo>
                      <a:pt x="2476995" y="6769"/>
                    </a:lnTo>
                    <a:lnTo>
                      <a:pt x="2476995" y="0"/>
                    </a:lnTo>
                    <a:close/>
                  </a:path>
                  <a:path w="2751454" h="6985">
                    <a:moveTo>
                      <a:pt x="2516047" y="0"/>
                    </a:moveTo>
                    <a:lnTo>
                      <a:pt x="2503030" y="0"/>
                    </a:lnTo>
                    <a:lnTo>
                      <a:pt x="2503030" y="6769"/>
                    </a:lnTo>
                    <a:lnTo>
                      <a:pt x="2516047" y="6769"/>
                    </a:lnTo>
                    <a:lnTo>
                      <a:pt x="2516047" y="0"/>
                    </a:lnTo>
                    <a:close/>
                  </a:path>
                  <a:path w="2751454" h="6985">
                    <a:moveTo>
                      <a:pt x="2555100" y="0"/>
                    </a:moveTo>
                    <a:lnTo>
                      <a:pt x="2542082" y="0"/>
                    </a:lnTo>
                    <a:lnTo>
                      <a:pt x="2542082" y="6769"/>
                    </a:lnTo>
                    <a:lnTo>
                      <a:pt x="2555100" y="6769"/>
                    </a:lnTo>
                    <a:lnTo>
                      <a:pt x="2555100" y="0"/>
                    </a:lnTo>
                    <a:close/>
                  </a:path>
                  <a:path w="2751454" h="6985">
                    <a:moveTo>
                      <a:pt x="2594140" y="0"/>
                    </a:moveTo>
                    <a:lnTo>
                      <a:pt x="2581122" y="0"/>
                    </a:lnTo>
                    <a:lnTo>
                      <a:pt x="2581122" y="6769"/>
                    </a:lnTo>
                    <a:lnTo>
                      <a:pt x="2594140" y="6769"/>
                    </a:lnTo>
                    <a:lnTo>
                      <a:pt x="2594140" y="0"/>
                    </a:lnTo>
                    <a:close/>
                  </a:path>
                  <a:path w="2751454" h="6985">
                    <a:moveTo>
                      <a:pt x="2633459" y="0"/>
                    </a:moveTo>
                    <a:lnTo>
                      <a:pt x="2620441" y="0"/>
                    </a:lnTo>
                    <a:lnTo>
                      <a:pt x="2620441" y="6769"/>
                    </a:lnTo>
                    <a:lnTo>
                      <a:pt x="2633459" y="6769"/>
                    </a:lnTo>
                    <a:lnTo>
                      <a:pt x="2633459" y="0"/>
                    </a:lnTo>
                    <a:close/>
                  </a:path>
                  <a:path w="2751454" h="6985">
                    <a:moveTo>
                      <a:pt x="2672499" y="0"/>
                    </a:moveTo>
                    <a:lnTo>
                      <a:pt x="2659481" y="0"/>
                    </a:lnTo>
                    <a:lnTo>
                      <a:pt x="2659481" y="6769"/>
                    </a:lnTo>
                    <a:lnTo>
                      <a:pt x="2672499" y="6769"/>
                    </a:lnTo>
                    <a:lnTo>
                      <a:pt x="2672499" y="0"/>
                    </a:lnTo>
                    <a:close/>
                  </a:path>
                  <a:path w="2751454" h="6985">
                    <a:moveTo>
                      <a:pt x="2711551" y="0"/>
                    </a:moveTo>
                    <a:lnTo>
                      <a:pt x="2698534" y="0"/>
                    </a:lnTo>
                    <a:lnTo>
                      <a:pt x="2698534" y="6769"/>
                    </a:lnTo>
                    <a:lnTo>
                      <a:pt x="2711551" y="6769"/>
                    </a:lnTo>
                    <a:lnTo>
                      <a:pt x="2711551" y="0"/>
                    </a:lnTo>
                    <a:close/>
                  </a:path>
                  <a:path w="2751454" h="6985">
                    <a:moveTo>
                      <a:pt x="2750858" y="0"/>
                    </a:moveTo>
                    <a:lnTo>
                      <a:pt x="2737840" y="0"/>
                    </a:lnTo>
                    <a:lnTo>
                      <a:pt x="2737840" y="6769"/>
                    </a:lnTo>
                    <a:lnTo>
                      <a:pt x="2750858" y="6769"/>
                    </a:lnTo>
                    <a:lnTo>
                      <a:pt x="2750858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5138394" y="4877320"/>
                <a:ext cx="3650615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3650615" h="495300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3650615" h="495300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3650615" h="495300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3650615" h="495300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3650615" h="495300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3650615" h="495300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3650615" h="495300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3650615" h="495300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3650615" h="495300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3650615" h="495300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3650615" h="495300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3650615" h="495300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3650615" h="495300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3650615" h="495300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3650615" h="495300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3650615" h="495300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3650615" h="495300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3650615" h="495300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3650615" h="495300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3650615" h="495300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3650615" h="495300">
                    <a:moveTo>
                      <a:pt x="795350" y="0"/>
                    </a:moveTo>
                    <a:lnTo>
                      <a:pt x="782332" y="0"/>
                    </a:lnTo>
                    <a:lnTo>
                      <a:pt x="782332" y="6769"/>
                    </a:lnTo>
                    <a:lnTo>
                      <a:pt x="795350" y="6769"/>
                    </a:lnTo>
                    <a:lnTo>
                      <a:pt x="795350" y="0"/>
                    </a:lnTo>
                    <a:close/>
                  </a:path>
                  <a:path w="3650615" h="495300">
                    <a:moveTo>
                      <a:pt x="834402" y="0"/>
                    </a:moveTo>
                    <a:lnTo>
                      <a:pt x="821385" y="0"/>
                    </a:lnTo>
                    <a:lnTo>
                      <a:pt x="821385" y="6769"/>
                    </a:lnTo>
                    <a:lnTo>
                      <a:pt x="834402" y="6769"/>
                    </a:lnTo>
                    <a:lnTo>
                      <a:pt x="834402" y="0"/>
                    </a:lnTo>
                    <a:close/>
                  </a:path>
                  <a:path w="3650615" h="495300">
                    <a:moveTo>
                      <a:pt x="873455" y="0"/>
                    </a:moveTo>
                    <a:lnTo>
                      <a:pt x="860437" y="0"/>
                    </a:lnTo>
                    <a:lnTo>
                      <a:pt x="860437" y="6769"/>
                    </a:lnTo>
                    <a:lnTo>
                      <a:pt x="873455" y="6769"/>
                    </a:lnTo>
                    <a:lnTo>
                      <a:pt x="873455" y="0"/>
                    </a:lnTo>
                    <a:close/>
                  </a:path>
                  <a:path w="3650615" h="495300">
                    <a:moveTo>
                      <a:pt x="912495" y="0"/>
                    </a:moveTo>
                    <a:lnTo>
                      <a:pt x="899490" y="0"/>
                    </a:lnTo>
                    <a:lnTo>
                      <a:pt x="899490" y="6769"/>
                    </a:lnTo>
                    <a:lnTo>
                      <a:pt x="912495" y="6769"/>
                    </a:lnTo>
                    <a:lnTo>
                      <a:pt x="912495" y="0"/>
                    </a:lnTo>
                    <a:close/>
                  </a:path>
                  <a:path w="3650615" h="495300">
                    <a:moveTo>
                      <a:pt x="951725" y="0"/>
                    </a:moveTo>
                    <a:lnTo>
                      <a:pt x="938707" y="0"/>
                    </a:lnTo>
                    <a:lnTo>
                      <a:pt x="938707" y="6769"/>
                    </a:lnTo>
                    <a:lnTo>
                      <a:pt x="951725" y="6769"/>
                    </a:lnTo>
                    <a:lnTo>
                      <a:pt x="951725" y="0"/>
                    </a:lnTo>
                    <a:close/>
                  </a:path>
                  <a:path w="3650615" h="495300">
                    <a:moveTo>
                      <a:pt x="990777" y="0"/>
                    </a:moveTo>
                    <a:lnTo>
                      <a:pt x="977760" y="0"/>
                    </a:lnTo>
                    <a:lnTo>
                      <a:pt x="977760" y="6769"/>
                    </a:lnTo>
                    <a:lnTo>
                      <a:pt x="990777" y="6769"/>
                    </a:lnTo>
                    <a:lnTo>
                      <a:pt x="990777" y="0"/>
                    </a:lnTo>
                    <a:close/>
                  </a:path>
                  <a:path w="3650615" h="495300">
                    <a:moveTo>
                      <a:pt x="1029817" y="0"/>
                    </a:moveTo>
                    <a:lnTo>
                      <a:pt x="1016812" y="0"/>
                    </a:lnTo>
                    <a:lnTo>
                      <a:pt x="1016812" y="6769"/>
                    </a:lnTo>
                    <a:lnTo>
                      <a:pt x="1029817" y="6769"/>
                    </a:lnTo>
                    <a:lnTo>
                      <a:pt x="1029817" y="0"/>
                    </a:lnTo>
                    <a:close/>
                  </a:path>
                  <a:path w="3650615" h="495300">
                    <a:moveTo>
                      <a:pt x="1069136" y="0"/>
                    </a:moveTo>
                    <a:lnTo>
                      <a:pt x="1056119" y="0"/>
                    </a:lnTo>
                    <a:lnTo>
                      <a:pt x="1056119" y="6769"/>
                    </a:lnTo>
                    <a:lnTo>
                      <a:pt x="1069136" y="6769"/>
                    </a:lnTo>
                    <a:lnTo>
                      <a:pt x="1069136" y="0"/>
                    </a:lnTo>
                    <a:close/>
                  </a:path>
                  <a:path w="3650615" h="495300">
                    <a:moveTo>
                      <a:pt x="1108176" y="0"/>
                    </a:moveTo>
                    <a:lnTo>
                      <a:pt x="1095171" y="0"/>
                    </a:lnTo>
                    <a:lnTo>
                      <a:pt x="1095171" y="6769"/>
                    </a:lnTo>
                    <a:lnTo>
                      <a:pt x="1108176" y="6769"/>
                    </a:lnTo>
                    <a:lnTo>
                      <a:pt x="1108176" y="0"/>
                    </a:lnTo>
                    <a:close/>
                  </a:path>
                  <a:path w="3650615" h="495300">
                    <a:moveTo>
                      <a:pt x="1147229" y="0"/>
                    </a:moveTo>
                    <a:lnTo>
                      <a:pt x="1134211" y="0"/>
                    </a:lnTo>
                    <a:lnTo>
                      <a:pt x="1134211" y="6769"/>
                    </a:lnTo>
                    <a:lnTo>
                      <a:pt x="1147229" y="6769"/>
                    </a:lnTo>
                    <a:lnTo>
                      <a:pt x="1147229" y="0"/>
                    </a:lnTo>
                    <a:close/>
                  </a:path>
                  <a:path w="3650615" h="495300">
                    <a:moveTo>
                      <a:pt x="1186281" y="0"/>
                    </a:moveTo>
                    <a:lnTo>
                      <a:pt x="1173264" y="0"/>
                    </a:lnTo>
                    <a:lnTo>
                      <a:pt x="1173264" y="6769"/>
                    </a:lnTo>
                    <a:lnTo>
                      <a:pt x="1186281" y="6769"/>
                    </a:lnTo>
                    <a:lnTo>
                      <a:pt x="1186281" y="0"/>
                    </a:lnTo>
                    <a:close/>
                  </a:path>
                  <a:path w="3650615" h="495300">
                    <a:moveTo>
                      <a:pt x="1225499" y="0"/>
                    </a:moveTo>
                    <a:lnTo>
                      <a:pt x="1212481" y="0"/>
                    </a:lnTo>
                    <a:lnTo>
                      <a:pt x="1212481" y="6769"/>
                    </a:lnTo>
                    <a:lnTo>
                      <a:pt x="1225499" y="6769"/>
                    </a:lnTo>
                    <a:lnTo>
                      <a:pt x="1225499" y="0"/>
                    </a:lnTo>
                    <a:close/>
                  </a:path>
                  <a:path w="3650615" h="495300">
                    <a:moveTo>
                      <a:pt x="1264551" y="0"/>
                    </a:moveTo>
                    <a:lnTo>
                      <a:pt x="1251534" y="0"/>
                    </a:lnTo>
                    <a:lnTo>
                      <a:pt x="1251534" y="6769"/>
                    </a:lnTo>
                    <a:lnTo>
                      <a:pt x="1264551" y="6769"/>
                    </a:lnTo>
                    <a:lnTo>
                      <a:pt x="1264551" y="0"/>
                    </a:lnTo>
                    <a:close/>
                  </a:path>
                  <a:path w="3650615" h="495300">
                    <a:moveTo>
                      <a:pt x="1303604" y="0"/>
                    </a:moveTo>
                    <a:lnTo>
                      <a:pt x="1290586" y="0"/>
                    </a:lnTo>
                    <a:lnTo>
                      <a:pt x="1290586" y="6769"/>
                    </a:lnTo>
                    <a:lnTo>
                      <a:pt x="1303604" y="6769"/>
                    </a:lnTo>
                    <a:lnTo>
                      <a:pt x="1303604" y="0"/>
                    </a:lnTo>
                    <a:close/>
                  </a:path>
                  <a:path w="3650615" h="495300">
                    <a:moveTo>
                      <a:pt x="1342872" y="0"/>
                    </a:moveTo>
                    <a:lnTo>
                      <a:pt x="1329639" y="0"/>
                    </a:lnTo>
                    <a:lnTo>
                      <a:pt x="1329639" y="6769"/>
                    </a:lnTo>
                    <a:lnTo>
                      <a:pt x="1342872" y="6769"/>
                    </a:lnTo>
                    <a:lnTo>
                      <a:pt x="1342872" y="0"/>
                    </a:lnTo>
                    <a:close/>
                  </a:path>
                  <a:path w="3650615" h="495300">
                    <a:moveTo>
                      <a:pt x="1381963" y="0"/>
                    </a:moveTo>
                    <a:lnTo>
                      <a:pt x="1368945" y="0"/>
                    </a:lnTo>
                    <a:lnTo>
                      <a:pt x="1368945" y="6769"/>
                    </a:lnTo>
                    <a:lnTo>
                      <a:pt x="1381963" y="6769"/>
                    </a:lnTo>
                    <a:lnTo>
                      <a:pt x="1381963" y="0"/>
                    </a:lnTo>
                    <a:close/>
                  </a:path>
                  <a:path w="3650615" h="495300">
                    <a:moveTo>
                      <a:pt x="1421015" y="0"/>
                    </a:moveTo>
                    <a:lnTo>
                      <a:pt x="1407998" y="0"/>
                    </a:lnTo>
                    <a:lnTo>
                      <a:pt x="1407998" y="6769"/>
                    </a:lnTo>
                    <a:lnTo>
                      <a:pt x="1421015" y="6769"/>
                    </a:lnTo>
                    <a:lnTo>
                      <a:pt x="1421015" y="0"/>
                    </a:lnTo>
                    <a:close/>
                  </a:path>
                  <a:path w="3650615" h="495300">
                    <a:moveTo>
                      <a:pt x="1460055" y="0"/>
                    </a:moveTo>
                    <a:lnTo>
                      <a:pt x="1447050" y="0"/>
                    </a:lnTo>
                    <a:lnTo>
                      <a:pt x="1447050" y="6769"/>
                    </a:lnTo>
                    <a:lnTo>
                      <a:pt x="1460055" y="6769"/>
                    </a:lnTo>
                    <a:lnTo>
                      <a:pt x="1460055" y="0"/>
                    </a:lnTo>
                    <a:close/>
                  </a:path>
                  <a:path w="3650615" h="495300">
                    <a:moveTo>
                      <a:pt x="1499285" y="0"/>
                    </a:moveTo>
                    <a:lnTo>
                      <a:pt x="1486268" y="0"/>
                    </a:lnTo>
                    <a:lnTo>
                      <a:pt x="1486268" y="6769"/>
                    </a:lnTo>
                    <a:lnTo>
                      <a:pt x="1499285" y="6769"/>
                    </a:lnTo>
                    <a:lnTo>
                      <a:pt x="1499285" y="0"/>
                    </a:lnTo>
                    <a:close/>
                  </a:path>
                  <a:path w="3650615" h="495300">
                    <a:moveTo>
                      <a:pt x="1538338" y="0"/>
                    </a:moveTo>
                    <a:lnTo>
                      <a:pt x="1525320" y="0"/>
                    </a:lnTo>
                    <a:lnTo>
                      <a:pt x="1525320" y="6769"/>
                    </a:lnTo>
                    <a:lnTo>
                      <a:pt x="1538338" y="6769"/>
                    </a:lnTo>
                    <a:lnTo>
                      <a:pt x="1538338" y="0"/>
                    </a:lnTo>
                    <a:close/>
                  </a:path>
                  <a:path w="3650615" h="495300">
                    <a:moveTo>
                      <a:pt x="1577378" y="0"/>
                    </a:moveTo>
                    <a:lnTo>
                      <a:pt x="1564360" y="0"/>
                    </a:lnTo>
                    <a:lnTo>
                      <a:pt x="1564360" y="6769"/>
                    </a:lnTo>
                    <a:lnTo>
                      <a:pt x="1577378" y="6769"/>
                    </a:lnTo>
                    <a:lnTo>
                      <a:pt x="1577378" y="0"/>
                    </a:lnTo>
                    <a:close/>
                  </a:path>
                  <a:path w="3650615" h="495300">
                    <a:moveTo>
                      <a:pt x="1616646" y="0"/>
                    </a:moveTo>
                    <a:lnTo>
                      <a:pt x="1603413" y="0"/>
                    </a:lnTo>
                    <a:lnTo>
                      <a:pt x="1603413" y="6769"/>
                    </a:lnTo>
                    <a:lnTo>
                      <a:pt x="1616646" y="6769"/>
                    </a:lnTo>
                    <a:lnTo>
                      <a:pt x="1616646" y="0"/>
                    </a:lnTo>
                    <a:close/>
                  </a:path>
                  <a:path w="3650615" h="495300">
                    <a:moveTo>
                      <a:pt x="1655737" y="0"/>
                    </a:moveTo>
                    <a:lnTo>
                      <a:pt x="1642719" y="0"/>
                    </a:lnTo>
                    <a:lnTo>
                      <a:pt x="1642719" y="6769"/>
                    </a:lnTo>
                    <a:lnTo>
                      <a:pt x="1655737" y="6769"/>
                    </a:lnTo>
                    <a:lnTo>
                      <a:pt x="1655737" y="0"/>
                    </a:lnTo>
                    <a:close/>
                  </a:path>
                  <a:path w="3650615" h="495300">
                    <a:moveTo>
                      <a:pt x="1694789" y="0"/>
                    </a:moveTo>
                    <a:lnTo>
                      <a:pt x="1681772" y="0"/>
                    </a:lnTo>
                    <a:lnTo>
                      <a:pt x="1681772" y="6769"/>
                    </a:lnTo>
                    <a:lnTo>
                      <a:pt x="1694789" y="6769"/>
                    </a:lnTo>
                    <a:lnTo>
                      <a:pt x="1694789" y="0"/>
                    </a:lnTo>
                    <a:close/>
                  </a:path>
                  <a:path w="3650615" h="495300">
                    <a:moveTo>
                      <a:pt x="1733842" y="0"/>
                    </a:moveTo>
                    <a:lnTo>
                      <a:pt x="1720824" y="0"/>
                    </a:lnTo>
                    <a:lnTo>
                      <a:pt x="1720824" y="6769"/>
                    </a:lnTo>
                    <a:lnTo>
                      <a:pt x="1733842" y="6769"/>
                    </a:lnTo>
                    <a:lnTo>
                      <a:pt x="1733842" y="0"/>
                    </a:lnTo>
                    <a:close/>
                  </a:path>
                  <a:path w="3650615" h="495300">
                    <a:moveTo>
                      <a:pt x="1773059" y="0"/>
                    </a:moveTo>
                    <a:lnTo>
                      <a:pt x="1760042" y="0"/>
                    </a:lnTo>
                    <a:lnTo>
                      <a:pt x="1760042" y="6769"/>
                    </a:lnTo>
                    <a:lnTo>
                      <a:pt x="1773059" y="6769"/>
                    </a:lnTo>
                    <a:lnTo>
                      <a:pt x="1773059" y="0"/>
                    </a:lnTo>
                    <a:close/>
                  </a:path>
                  <a:path w="3650615" h="495300">
                    <a:moveTo>
                      <a:pt x="1812112" y="0"/>
                    </a:moveTo>
                    <a:lnTo>
                      <a:pt x="1799094" y="0"/>
                    </a:lnTo>
                    <a:lnTo>
                      <a:pt x="1799094" y="6769"/>
                    </a:lnTo>
                    <a:lnTo>
                      <a:pt x="1812112" y="6769"/>
                    </a:lnTo>
                    <a:lnTo>
                      <a:pt x="1812112" y="0"/>
                    </a:lnTo>
                    <a:close/>
                  </a:path>
                  <a:path w="3650615" h="495300">
                    <a:moveTo>
                      <a:pt x="2750858" y="488505"/>
                    </a:moveTo>
                    <a:lnTo>
                      <a:pt x="2737840" y="488505"/>
                    </a:lnTo>
                    <a:lnTo>
                      <a:pt x="2737840" y="495274"/>
                    </a:lnTo>
                    <a:lnTo>
                      <a:pt x="2750858" y="495274"/>
                    </a:lnTo>
                    <a:lnTo>
                      <a:pt x="2750858" y="488505"/>
                    </a:lnTo>
                    <a:close/>
                  </a:path>
                  <a:path w="3650615" h="495300">
                    <a:moveTo>
                      <a:pt x="2789910" y="488505"/>
                    </a:moveTo>
                    <a:lnTo>
                      <a:pt x="2776893" y="488505"/>
                    </a:lnTo>
                    <a:lnTo>
                      <a:pt x="2776893" y="495274"/>
                    </a:lnTo>
                    <a:lnTo>
                      <a:pt x="2789910" y="495274"/>
                    </a:lnTo>
                    <a:lnTo>
                      <a:pt x="2789910" y="488505"/>
                    </a:lnTo>
                    <a:close/>
                  </a:path>
                  <a:path w="3650615" h="495300">
                    <a:moveTo>
                      <a:pt x="2828963" y="488505"/>
                    </a:moveTo>
                    <a:lnTo>
                      <a:pt x="2815945" y="488505"/>
                    </a:lnTo>
                    <a:lnTo>
                      <a:pt x="2815945" y="495274"/>
                    </a:lnTo>
                    <a:lnTo>
                      <a:pt x="2828963" y="495274"/>
                    </a:lnTo>
                    <a:lnTo>
                      <a:pt x="2828963" y="488505"/>
                    </a:lnTo>
                    <a:close/>
                  </a:path>
                  <a:path w="3650615" h="495300">
                    <a:moveTo>
                      <a:pt x="2868015" y="488505"/>
                    </a:moveTo>
                    <a:lnTo>
                      <a:pt x="2854998" y="488505"/>
                    </a:lnTo>
                    <a:lnTo>
                      <a:pt x="2854998" y="495274"/>
                    </a:lnTo>
                    <a:lnTo>
                      <a:pt x="2868015" y="495274"/>
                    </a:lnTo>
                    <a:lnTo>
                      <a:pt x="2868015" y="488505"/>
                    </a:lnTo>
                    <a:close/>
                  </a:path>
                  <a:path w="3650615" h="495300">
                    <a:moveTo>
                      <a:pt x="2907233" y="488505"/>
                    </a:moveTo>
                    <a:lnTo>
                      <a:pt x="2894215" y="488505"/>
                    </a:lnTo>
                    <a:lnTo>
                      <a:pt x="2894215" y="495274"/>
                    </a:lnTo>
                    <a:lnTo>
                      <a:pt x="2907233" y="495274"/>
                    </a:lnTo>
                    <a:lnTo>
                      <a:pt x="2907233" y="488505"/>
                    </a:lnTo>
                    <a:close/>
                  </a:path>
                  <a:path w="3650615" h="495300">
                    <a:moveTo>
                      <a:pt x="2946285" y="488505"/>
                    </a:moveTo>
                    <a:lnTo>
                      <a:pt x="2933268" y="488505"/>
                    </a:lnTo>
                    <a:lnTo>
                      <a:pt x="2933268" y="495274"/>
                    </a:lnTo>
                    <a:lnTo>
                      <a:pt x="2946285" y="495274"/>
                    </a:lnTo>
                    <a:lnTo>
                      <a:pt x="2946285" y="488505"/>
                    </a:lnTo>
                    <a:close/>
                  </a:path>
                  <a:path w="3650615" h="495300">
                    <a:moveTo>
                      <a:pt x="2985338" y="488505"/>
                    </a:moveTo>
                    <a:lnTo>
                      <a:pt x="2972320" y="488505"/>
                    </a:lnTo>
                    <a:lnTo>
                      <a:pt x="2972320" y="495274"/>
                    </a:lnTo>
                    <a:lnTo>
                      <a:pt x="2985338" y="495274"/>
                    </a:lnTo>
                    <a:lnTo>
                      <a:pt x="2985338" y="488505"/>
                    </a:lnTo>
                    <a:close/>
                  </a:path>
                  <a:path w="3650615" h="495300">
                    <a:moveTo>
                      <a:pt x="3024594" y="488505"/>
                    </a:moveTo>
                    <a:lnTo>
                      <a:pt x="3011360" y="488505"/>
                    </a:lnTo>
                    <a:lnTo>
                      <a:pt x="3011360" y="495274"/>
                    </a:lnTo>
                    <a:lnTo>
                      <a:pt x="3024594" y="495274"/>
                    </a:lnTo>
                    <a:lnTo>
                      <a:pt x="3024594" y="488505"/>
                    </a:lnTo>
                    <a:close/>
                  </a:path>
                  <a:path w="3650615" h="495300">
                    <a:moveTo>
                      <a:pt x="3063697" y="488505"/>
                    </a:moveTo>
                    <a:lnTo>
                      <a:pt x="3050679" y="488505"/>
                    </a:lnTo>
                    <a:lnTo>
                      <a:pt x="3050679" y="495274"/>
                    </a:lnTo>
                    <a:lnTo>
                      <a:pt x="3063697" y="495274"/>
                    </a:lnTo>
                    <a:lnTo>
                      <a:pt x="3063697" y="488505"/>
                    </a:lnTo>
                    <a:close/>
                  </a:path>
                  <a:path w="3650615" h="495300">
                    <a:moveTo>
                      <a:pt x="3102737" y="488505"/>
                    </a:moveTo>
                    <a:lnTo>
                      <a:pt x="3089719" y="488505"/>
                    </a:lnTo>
                    <a:lnTo>
                      <a:pt x="3089719" y="495274"/>
                    </a:lnTo>
                    <a:lnTo>
                      <a:pt x="3102737" y="495274"/>
                    </a:lnTo>
                    <a:lnTo>
                      <a:pt x="3102737" y="488505"/>
                    </a:lnTo>
                    <a:close/>
                  </a:path>
                  <a:path w="3650615" h="495300">
                    <a:moveTo>
                      <a:pt x="3141789" y="488505"/>
                    </a:moveTo>
                    <a:lnTo>
                      <a:pt x="3128772" y="488505"/>
                    </a:lnTo>
                    <a:lnTo>
                      <a:pt x="3128772" y="495274"/>
                    </a:lnTo>
                    <a:lnTo>
                      <a:pt x="3141789" y="495274"/>
                    </a:lnTo>
                    <a:lnTo>
                      <a:pt x="3141789" y="488505"/>
                    </a:lnTo>
                    <a:close/>
                  </a:path>
                  <a:path w="3650615" h="495300">
                    <a:moveTo>
                      <a:pt x="3181019" y="488505"/>
                    </a:moveTo>
                    <a:lnTo>
                      <a:pt x="3168002" y="488505"/>
                    </a:lnTo>
                    <a:lnTo>
                      <a:pt x="3168002" y="495274"/>
                    </a:lnTo>
                    <a:lnTo>
                      <a:pt x="3181019" y="495274"/>
                    </a:lnTo>
                    <a:lnTo>
                      <a:pt x="3181019" y="488505"/>
                    </a:lnTo>
                    <a:close/>
                  </a:path>
                  <a:path w="3650615" h="495300">
                    <a:moveTo>
                      <a:pt x="3220059" y="488505"/>
                    </a:moveTo>
                    <a:lnTo>
                      <a:pt x="3207042" y="488505"/>
                    </a:lnTo>
                    <a:lnTo>
                      <a:pt x="3207042" y="495274"/>
                    </a:lnTo>
                    <a:lnTo>
                      <a:pt x="3220059" y="495274"/>
                    </a:lnTo>
                    <a:lnTo>
                      <a:pt x="3220059" y="488505"/>
                    </a:lnTo>
                    <a:close/>
                  </a:path>
                  <a:path w="3650615" h="495300">
                    <a:moveTo>
                      <a:pt x="3259112" y="488505"/>
                    </a:moveTo>
                    <a:lnTo>
                      <a:pt x="3246094" y="488505"/>
                    </a:lnTo>
                    <a:lnTo>
                      <a:pt x="3246094" y="495274"/>
                    </a:lnTo>
                    <a:lnTo>
                      <a:pt x="3259112" y="495274"/>
                    </a:lnTo>
                    <a:lnTo>
                      <a:pt x="3259112" y="488505"/>
                    </a:lnTo>
                    <a:close/>
                  </a:path>
                  <a:path w="3650615" h="495300">
                    <a:moveTo>
                      <a:pt x="3298380" y="488505"/>
                    </a:moveTo>
                    <a:lnTo>
                      <a:pt x="3285147" y="488505"/>
                    </a:lnTo>
                    <a:lnTo>
                      <a:pt x="3285147" y="495274"/>
                    </a:lnTo>
                    <a:lnTo>
                      <a:pt x="3298380" y="495274"/>
                    </a:lnTo>
                    <a:lnTo>
                      <a:pt x="3298380" y="488505"/>
                    </a:lnTo>
                    <a:close/>
                  </a:path>
                  <a:path w="3650615" h="495300">
                    <a:moveTo>
                      <a:pt x="3337471" y="488505"/>
                    </a:moveTo>
                    <a:lnTo>
                      <a:pt x="3324453" y="488505"/>
                    </a:lnTo>
                    <a:lnTo>
                      <a:pt x="3324453" y="495274"/>
                    </a:lnTo>
                    <a:lnTo>
                      <a:pt x="3337471" y="495274"/>
                    </a:lnTo>
                    <a:lnTo>
                      <a:pt x="3337471" y="488505"/>
                    </a:lnTo>
                    <a:close/>
                  </a:path>
                  <a:path w="3650615" h="495300">
                    <a:moveTo>
                      <a:pt x="3376523" y="488505"/>
                    </a:moveTo>
                    <a:lnTo>
                      <a:pt x="3363506" y="488505"/>
                    </a:lnTo>
                    <a:lnTo>
                      <a:pt x="3363506" y="495274"/>
                    </a:lnTo>
                    <a:lnTo>
                      <a:pt x="3376523" y="495274"/>
                    </a:lnTo>
                    <a:lnTo>
                      <a:pt x="3376523" y="488505"/>
                    </a:lnTo>
                    <a:close/>
                  </a:path>
                  <a:path w="3650615" h="495300">
                    <a:moveTo>
                      <a:pt x="3415576" y="488505"/>
                    </a:moveTo>
                    <a:lnTo>
                      <a:pt x="3402558" y="488505"/>
                    </a:lnTo>
                    <a:lnTo>
                      <a:pt x="3402558" y="495274"/>
                    </a:lnTo>
                    <a:lnTo>
                      <a:pt x="3415576" y="495274"/>
                    </a:lnTo>
                    <a:lnTo>
                      <a:pt x="3415576" y="488505"/>
                    </a:lnTo>
                    <a:close/>
                  </a:path>
                  <a:path w="3650615" h="495300">
                    <a:moveTo>
                      <a:pt x="3454793" y="488505"/>
                    </a:moveTo>
                    <a:lnTo>
                      <a:pt x="3441776" y="488505"/>
                    </a:lnTo>
                    <a:lnTo>
                      <a:pt x="3441776" y="495274"/>
                    </a:lnTo>
                    <a:lnTo>
                      <a:pt x="3454793" y="495274"/>
                    </a:lnTo>
                    <a:lnTo>
                      <a:pt x="3454793" y="488505"/>
                    </a:lnTo>
                    <a:close/>
                  </a:path>
                  <a:path w="3650615" h="495300">
                    <a:moveTo>
                      <a:pt x="3493846" y="488505"/>
                    </a:moveTo>
                    <a:lnTo>
                      <a:pt x="3480828" y="488505"/>
                    </a:lnTo>
                    <a:lnTo>
                      <a:pt x="3480828" y="495274"/>
                    </a:lnTo>
                    <a:lnTo>
                      <a:pt x="3493846" y="495274"/>
                    </a:lnTo>
                    <a:lnTo>
                      <a:pt x="3493846" y="488505"/>
                    </a:lnTo>
                    <a:close/>
                  </a:path>
                  <a:path w="3650615" h="495300">
                    <a:moveTo>
                      <a:pt x="3532898" y="488505"/>
                    </a:moveTo>
                    <a:lnTo>
                      <a:pt x="3519881" y="488505"/>
                    </a:lnTo>
                    <a:lnTo>
                      <a:pt x="3519881" y="495274"/>
                    </a:lnTo>
                    <a:lnTo>
                      <a:pt x="3532898" y="495274"/>
                    </a:lnTo>
                    <a:lnTo>
                      <a:pt x="3532898" y="488505"/>
                    </a:lnTo>
                    <a:close/>
                  </a:path>
                  <a:path w="3650615" h="495300">
                    <a:moveTo>
                      <a:pt x="3571938" y="488505"/>
                    </a:moveTo>
                    <a:lnTo>
                      <a:pt x="3558921" y="488505"/>
                    </a:lnTo>
                    <a:lnTo>
                      <a:pt x="3558921" y="495274"/>
                    </a:lnTo>
                    <a:lnTo>
                      <a:pt x="3571938" y="495274"/>
                    </a:lnTo>
                    <a:lnTo>
                      <a:pt x="3571938" y="488505"/>
                    </a:lnTo>
                    <a:close/>
                  </a:path>
                  <a:path w="3650615" h="495300">
                    <a:moveTo>
                      <a:pt x="3611257" y="488505"/>
                    </a:moveTo>
                    <a:lnTo>
                      <a:pt x="3598240" y="488505"/>
                    </a:lnTo>
                    <a:lnTo>
                      <a:pt x="3598240" y="495274"/>
                    </a:lnTo>
                    <a:lnTo>
                      <a:pt x="3611257" y="495274"/>
                    </a:lnTo>
                    <a:lnTo>
                      <a:pt x="3611257" y="488505"/>
                    </a:lnTo>
                    <a:close/>
                  </a:path>
                  <a:path w="3650615" h="495300">
                    <a:moveTo>
                      <a:pt x="3650297" y="488505"/>
                    </a:moveTo>
                    <a:lnTo>
                      <a:pt x="3637280" y="488505"/>
                    </a:lnTo>
                    <a:lnTo>
                      <a:pt x="3637280" y="495274"/>
                    </a:lnTo>
                    <a:lnTo>
                      <a:pt x="3650297" y="495274"/>
                    </a:lnTo>
                    <a:lnTo>
                      <a:pt x="3650297" y="488505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5138394" y="4388840"/>
                <a:ext cx="3650615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3650615" h="495300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3650615" h="495300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3650615" h="495300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3650615" h="495300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3650615" h="495300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3650615" h="495300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3650615" h="495300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3650615" h="495300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3650615" h="495300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3650615" h="495300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3650615" h="495300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3650615" h="495300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3650615" h="495300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3650615" h="495300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3650615" h="495300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3650615" h="495300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3650615" h="495300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3650615" h="495300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3650615" h="495300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3650615" h="495300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3650615" h="495300">
                    <a:moveTo>
                      <a:pt x="795350" y="0"/>
                    </a:moveTo>
                    <a:lnTo>
                      <a:pt x="782332" y="0"/>
                    </a:lnTo>
                    <a:lnTo>
                      <a:pt x="782332" y="6769"/>
                    </a:lnTo>
                    <a:lnTo>
                      <a:pt x="795350" y="6769"/>
                    </a:lnTo>
                    <a:lnTo>
                      <a:pt x="795350" y="0"/>
                    </a:lnTo>
                    <a:close/>
                  </a:path>
                  <a:path w="3650615" h="495300">
                    <a:moveTo>
                      <a:pt x="834402" y="0"/>
                    </a:moveTo>
                    <a:lnTo>
                      <a:pt x="821385" y="0"/>
                    </a:lnTo>
                    <a:lnTo>
                      <a:pt x="821385" y="6769"/>
                    </a:lnTo>
                    <a:lnTo>
                      <a:pt x="834402" y="6769"/>
                    </a:lnTo>
                    <a:lnTo>
                      <a:pt x="834402" y="0"/>
                    </a:lnTo>
                    <a:close/>
                  </a:path>
                  <a:path w="3650615" h="495300">
                    <a:moveTo>
                      <a:pt x="873455" y="0"/>
                    </a:moveTo>
                    <a:lnTo>
                      <a:pt x="860437" y="0"/>
                    </a:lnTo>
                    <a:lnTo>
                      <a:pt x="860437" y="6769"/>
                    </a:lnTo>
                    <a:lnTo>
                      <a:pt x="873455" y="6769"/>
                    </a:lnTo>
                    <a:lnTo>
                      <a:pt x="873455" y="0"/>
                    </a:lnTo>
                    <a:close/>
                  </a:path>
                  <a:path w="3650615" h="495300">
                    <a:moveTo>
                      <a:pt x="1812112" y="488480"/>
                    </a:moveTo>
                    <a:lnTo>
                      <a:pt x="1799094" y="488480"/>
                    </a:lnTo>
                    <a:lnTo>
                      <a:pt x="1799094" y="495249"/>
                    </a:lnTo>
                    <a:lnTo>
                      <a:pt x="1812112" y="495249"/>
                    </a:lnTo>
                    <a:lnTo>
                      <a:pt x="1812112" y="488480"/>
                    </a:lnTo>
                    <a:close/>
                  </a:path>
                  <a:path w="3650615" h="495300">
                    <a:moveTo>
                      <a:pt x="1851164" y="488480"/>
                    </a:moveTo>
                    <a:lnTo>
                      <a:pt x="1838147" y="488480"/>
                    </a:lnTo>
                    <a:lnTo>
                      <a:pt x="1838147" y="495249"/>
                    </a:lnTo>
                    <a:lnTo>
                      <a:pt x="1851164" y="495249"/>
                    </a:lnTo>
                    <a:lnTo>
                      <a:pt x="1851164" y="488480"/>
                    </a:lnTo>
                    <a:close/>
                  </a:path>
                  <a:path w="3650615" h="495300">
                    <a:moveTo>
                      <a:pt x="1890217" y="488480"/>
                    </a:moveTo>
                    <a:lnTo>
                      <a:pt x="1877199" y="488480"/>
                    </a:lnTo>
                    <a:lnTo>
                      <a:pt x="1877199" y="495249"/>
                    </a:lnTo>
                    <a:lnTo>
                      <a:pt x="1890217" y="495249"/>
                    </a:lnTo>
                    <a:lnTo>
                      <a:pt x="1890217" y="488480"/>
                    </a:lnTo>
                    <a:close/>
                  </a:path>
                  <a:path w="3650615" h="495300">
                    <a:moveTo>
                      <a:pt x="1929523" y="488480"/>
                    </a:moveTo>
                    <a:lnTo>
                      <a:pt x="1916506" y="488480"/>
                    </a:lnTo>
                    <a:lnTo>
                      <a:pt x="1916506" y="495249"/>
                    </a:lnTo>
                    <a:lnTo>
                      <a:pt x="1929523" y="495249"/>
                    </a:lnTo>
                    <a:lnTo>
                      <a:pt x="1929523" y="488480"/>
                    </a:lnTo>
                    <a:close/>
                  </a:path>
                  <a:path w="3650615" h="495300">
                    <a:moveTo>
                      <a:pt x="1968576" y="488480"/>
                    </a:moveTo>
                    <a:lnTo>
                      <a:pt x="1955558" y="488480"/>
                    </a:lnTo>
                    <a:lnTo>
                      <a:pt x="1955558" y="495249"/>
                    </a:lnTo>
                    <a:lnTo>
                      <a:pt x="1968576" y="495249"/>
                    </a:lnTo>
                    <a:lnTo>
                      <a:pt x="1968576" y="488480"/>
                    </a:lnTo>
                    <a:close/>
                  </a:path>
                  <a:path w="3650615" h="495300">
                    <a:moveTo>
                      <a:pt x="2007616" y="488480"/>
                    </a:moveTo>
                    <a:lnTo>
                      <a:pt x="1994611" y="488480"/>
                    </a:lnTo>
                    <a:lnTo>
                      <a:pt x="1994611" y="495249"/>
                    </a:lnTo>
                    <a:lnTo>
                      <a:pt x="2007616" y="495249"/>
                    </a:lnTo>
                    <a:lnTo>
                      <a:pt x="2007616" y="488480"/>
                    </a:lnTo>
                    <a:close/>
                  </a:path>
                  <a:path w="3650615" h="495300">
                    <a:moveTo>
                      <a:pt x="2046884" y="488480"/>
                    </a:moveTo>
                    <a:lnTo>
                      <a:pt x="2033651" y="488480"/>
                    </a:lnTo>
                    <a:lnTo>
                      <a:pt x="2033651" y="495249"/>
                    </a:lnTo>
                    <a:lnTo>
                      <a:pt x="2046884" y="495249"/>
                    </a:lnTo>
                    <a:lnTo>
                      <a:pt x="2046884" y="488480"/>
                    </a:lnTo>
                    <a:close/>
                  </a:path>
                  <a:path w="3650615" h="495300">
                    <a:moveTo>
                      <a:pt x="2085898" y="488480"/>
                    </a:moveTo>
                    <a:lnTo>
                      <a:pt x="2072881" y="488480"/>
                    </a:lnTo>
                    <a:lnTo>
                      <a:pt x="2072881" y="495249"/>
                    </a:lnTo>
                    <a:lnTo>
                      <a:pt x="2085898" y="495249"/>
                    </a:lnTo>
                    <a:lnTo>
                      <a:pt x="2085898" y="488480"/>
                    </a:lnTo>
                    <a:close/>
                  </a:path>
                  <a:path w="3650615" h="495300">
                    <a:moveTo>
                      <a:pt x="2124938" y="488480"/>
                    </a:moveTo>
                    <a:lnTo>
                      <a:pt x="2111921" y="488480"/>
                    </a:lnTo>
                    <a:lnTo>
                      <a:pt x="2111921" y="495249"/>
                    </a:lnTo>
                    <a:lnTo>
                      <a:pt x="2124938" y="495249"/>
                    </a:lnTo>
                    <a:lnTo>
                      <a:pt x="2124938" y="488480"/>
                    </a:lnTo>
                    <a:close/>
                  </a:path>
                  <a:path w="3650615" h="495300">
                    <a:moveTo>
                      <a:pt x="2163991" y="488480"/>
                    </a:moveTo>
                    <a:lnTo>
                      <a:pt x="2150973" y="488480"/>
                    </a:lnTo>
                    <a:lnTo>
                      <a:pt x="2150973" y="495249"/>
                    </a:lnTo>
                    <a:lnTo>
                      <a:pt x="2163991" y="495249"/>
                    </a:lnTo>
                    <a:lnTo>
                      <a:pt x="2163991" y="488480"/>
                    </a:lnTo>
                    <a:close/>
                  </a:path>
                  <a:path w="3650615" h="495300">
                    <a:moveTo>
                      <a:pt x="2203297" y="488480"/>
                    </a:moveTo>
                    <a:lnTo>
                      <a:pt x="2190280" y="488480"/>
                    </a:lnTo>
                    <a:lnTo>
                      <a:pt x="2190280" y="495249"/>
                    </a:lnTo>
                    <a:lnTo>
                      <a:pt x="2203297" y="495249"/>
                    </a:lnTo>
                    <a:lnTo>
                      <a:pt x="2203297" y="488480"/>
                    </a:lnTo>
                    <a:close/>
                  </a:path>
                  <a:path w="3650615" h="495300">
                    <a:moveTo>
                      <a:pt x="2242350" y="488480"/>
                    </a:moveTo>
                    <a:lnTo>
                      <a:pt x="2229332" y="488480"/>
                    </a:lnTo>
                    <a:lnTo>
                      <a:pt x="2229332" y="495249"/>
                    </a:lnTo>
                    <a:lnTo>
                      <a:pt x="2242350" y="495249"/>
                    </a:lnTo>
                    <a:lnTo>
                      <a:pt x="2242350" y="488480"/>
                    </a:lnTo>
                    <a:close/>
                  </a:path>
                  <a:path w="3650615" h="495300">
                    <a:moveTo>
                      <a:pt x="2281402" y="488480"/>
                    </a:moveTo>
                    <a:lnTo>
                      <a:pt x="2268385" y="488480"/>
                    </a:lnTo>
                    <a:lnTo>
                      <a:pt x="2268385" y="495249"/>
                    </a:lnTo>
                    <a:lnTo>
                      <a:pt x="2281402" y="495249"/>
                    </a:lnTo>
                    <a:lnTo>
                      <a:pt x="2281402" y="488480"/>
                    </a:lnTo>
                    <a:close/>
                  </a:path>
                  <a:path w="3650615" h="495300">
                    <a:moveTo>
                      <a:pt x="2320671" y="488480"/>
                    </a:moveTo>
                    <a:lnTo>
                      <a:pt x="2307437" y="488480"/>
                    </a:lnTo>
                    <a:lnTo>
                      <a:pt x="2307437" y="495249"/>
                    </a:lnTo>
                    <a:lnTo>
                      <a:pt x="2320671" y="495249"/>
                    </a:lnTo>
                    <a:lnTo>
                      <a:pt x="2320671" y="488480"/>
                    </a:lnTo>
                    <a:close/>
                  </a:path>
                  <a:path w="3650615" h="495300">
                    <a:moveTo>
                      <a:pt x="2359672" y="488480"/>
                    </a:moveTo>
                    <a:lnTo>
                      <a:pt x="2346655" y="488480"/>
                    </a:lnTo>
                    <a:lnTo>
                      <a:pt x="2346655" y="495249"/>
                    </a:lnTo>
                    <a:lnTo>
                      <a:pt x="2359672" y="495249"/>
                    </a:lnTo>
                    <a:lnTo>
                      <a:pt x="2359672" y="488480"/>
                    </a:lnTo>
                    <a:close/>
                  </a:path>
                  <a:path w="3650615" h="495300">
                    <a:moveTo>
                      <a:pt x="2398725" y="488480"/>
                    </a:moveTo>
                    <a:lnTo>
                      <a:pt x="2385707" y="488480"/>
                    </a:lnTo>
                    <a:lnTo>
                      <a:pt x="2385707" y="495249"/>
                    </a:lnTo>
                    <a:lnTo>
                      <a:pt x="2398725" y="495249"/>
                    </a:lnTo>
                    <a:lnTo>
                      <a:pt x="2398725" y="488480"/>
                    </a:lnTo>
                    <a:close/>
                  </a:path>
                  <a:path w="3650615" h="495300">
                    <a:moveTo>
                      <a:pt x="2437777" y="488480"/>
                    </a:moveTo>
                    <a:lnTo>
                      <a:pt x="2424760" y="488480"/>
                    </a:lnTo>
                    <a:lnTo>
                      <a:pt x="2424760" y="495249"/>
                    </a:lnTo>
                    <a:lnTo>
                      <a:pt x="2437777" y="495249"/>
                    </a:lnTo>
                    <a:lnTo>
                      <a:pt x="2437777" y="488480"/>
                    </a:lnTo>
                    <a:close/>
                  </a:path>
                  <a:path w="3650615" h="495300">
                    <a:moveTo>
                      <a:pt x="2476995" y="488480"/>
                    </a:moveTo>
                    <a:lnTo>
                      <a:pt x="2463977" y="488480"/>
                    </a:lnTo>
                    <a:lnTo>
                      <a:pt x="2463977" y="495249"/>
                    </a:lnTo>
                    <a:lnTo>
                      <a:pt x="2476995" y="495249"/>
                    </a:lnTo>
                    <a:lnTo>
                      <a:pt x="2476995" y="488480"/>
                    </a:lnTo>
                    <a:close/>
                  </a:path>
                  <a:path w="3650615" h="495300">
                    <a:moveTo>
                      <a:pt x="2516047" y="488480"/>
                    </a:moveTo>
                    <a:lnTo>
                      <a:pt x="2503030" y="488480"/>
                    </a:lnTo>
                    <a:lnTo>
                      <a:pt x="2503030" y="495249"/>
                    </a:lnTo>
                    <a:lnTo>
                      <a:pt x="2516047" y="495249"/>
                    </a:lnTo>
                    <a:lnTo>
                      <a:pt x="2516047" y="488480"/>
                    </a:lnTo>
                    <a:close/>
                  </a:path>
                  <a:path w="3650615" h="495300">
                    <a:moveTo>
                      <a:pt x="2555100" y="488480"/>
                    </a:moveTo>
                    <a:lnTo>
                      <a:pt x="2542082" y="488480"/>
                    </a:lnTo>
                    <a:lnTo>
                      <a:pt x="2542082" y="495249"/>
                    </a:lnTo>
                    <a:lnTo>
                      <a:pt x="2555100" y="495249"/>
                    </a:lnTo>
                    <a:lnTo>
                      <a:pt x="2555100" y="488480"/>
                    </a:lnTo>
                    <a:close/>
                  </a:path>
                  <a:path w="3650615" h="495300">
                    <a:moveTo>
                      <a:pt x="2594140" y="488480"/>
                    </a:moveTo>
                    <a:lnTo>
                      <a:pt x="2581122" y="488480"/>
                    </a:lnTo>
                    <a:lnTo>
                      <a:pt x="2581122" y="495249"/>
                    </a:lnTo>
                    <a:lnTo>
                      <a:pt x="2594140" y="495249"/>
                    </a:lnTo>
                    <a:lnTo>
                      <a:pt x="2594140" y="488480"/>
                    </a:lnTo>
                    <a:close/>
                  </a:path>
                  <a:path w="3650615" h="495300">
                    <a:moveTo>
                      <a:pt x="2633459" y="488480"/>
                    </a:moveTo>
                    <a:lnTo>
                      <a:pt x="2620441" y="488480"/>
                    </a:lnTo>
                    <a:lnTo>
                      <a:pt x="2620441" y="495249"/>
                    </a:lnTo>
                    <a:lnTo>
                      <a:pt x="2633459" y="495249"/>
                    </a:lnTo>
                    <a:lnTo>
                      <a:pt x="2633459" y="488480"/>
                    </a:lnTo>
                    <a:close/>
                  </a:path>
                  <a:path w="3650615" h="495300">
                    <a:moveTo>
                      <a:pt x="2672499" y="488480"/>
                    </a:moveTo>
                    <a:lnTo>
                      <a:pt x="2659481" y="488480"/>
                    </a:lnTo>
                    <a:lnTo>
                      <a:pt x="2659481" y="495249"/>
                    </a:lnTo>
                    <a:lnTo>
                      <a:pt x="2672499" y="495249"/>
                    </a:lnTo>
                    <a:lnTo>
                      <a:pt x="2672499" y="488480"/>
                    </a:lnTo>
                    <a:close/>
                  </a:path>
                  <a:path w="3650615" h="495300">
                    <a:moveTo>
                      <a:pt x="2711551" y="488480"/>
                    </a:moveTo>
                    <a:lnTo>
                      <a:pt x="2698534" y="488480"/>
                    </a:lnTo>
                    <a:lnTo>
                      <a:pt x="2698534" y="495249"/>
                    </a:lnTo>
                    <a:lnTo>
                      <a:pt x="2711551" y="495249"/>
                    </a:lnTo>
                    <a:lnTo>
                      <a:pt x="2711551" y="488480"/>
                    </a:lnTo>
                    <a:close/>
                  </a:path>
                  <a:path w="3650615" h="495300">
                    <a:moveTo>
                      <a:pt x="2750858" y="488480"/>
                    </a:moveTo>
                    <a:lnTo>
                      <a:pt x="2737840" y="488480"/>
                    </a:lnTo>
                    <a:lnTo>
                      <a:pt x="2737840" y="495249"/>
                    </a:lnTo>
                    <a:lnTo>
                      <a:pt x="2750858" y="495249"/>
                    </a:lnTo>
                    <a:lnTo>
                      <a:pt x="2750858" y="488480"/>
                    </a:lnTo>
                    <a:close/>
                  </a:path>
                  <a:path w="3650615" h="495300">
                    <a:moveTo>
                      <a:pt x="2789910" y="488480"/>
                    </a:moveTo>
                    <a:lnTo>
                      <a:pt x="2776893" y="488480"/>
                    </a:lnTo>
                    <a:lnTo>
                      <a:pt x="2776893" y="495249"/>
                    </a:lnTo>
                    <a:lnTo>
                      <a:pt x="2789910" y="495249"/>
                    </a:lnTo>
                    <a:lnTo>
                      <a:pt x="2789910" y="488480"/>
                    </a:lnTo>
                    <a:close/>
                  </a:path>
                  <a:path w="3650615" h="495300">
                    <a:moveTo>
                      <a:pt x="2828963" y="488480"/>
                    </a:moveTo>
                    <a:lnTo>
                      <a:pt x="2815945" y="488480"/>
                    </a:lnTo>
                    <a:lnTo>
                      <a:pt x="2815945" y="495249"/>
                    </a:lnTo>
                    <a:lnTo>
                      <a:pt x="2828963" y="495249"/>
                    </a:lnTo>
                    <a:lnTo>
                      <a:pt x="2828963" y="488480"/>
                    </a:lnTo>
                    <a:close/>
                  </a:path>
                  <a:path w="3650615" h="495300">
                    <a:moveTo>
                      <a:pt x="2868015" y="488480"/>
                    </a:moveTo>
                    <a:lnTo>
                      <a:pt x="2854998" y="488480"/>
                    </a:lnTo>
                    <a:lnTo>
                      <a:pt x="2854998" y="495249"/>
                    </a:lnTo>
                    <a:lnTo>
                      <a:pt x="2868015" y="495249"/>
                    </a:lnTo>
                    <a:lnTo>
                      <a:pt x="2868015" y="488480"/>
                    </a:lnTo>
                    <a:close/>
                  </a:path>
                  <a:path w="3650615" h="495300">
                    <a:moveTo>
                      <a:pt x="2907233" y="488480"/>
                    </a:moveTo>
                    <a:lnTo>
                      <a:pt x="2894215" y="488480"/>
                    </a:lnTo>
                    <a:lnTo>
                      <a:pt x="2894215" y="495249"/>
                    </a:lnTo>
                    <a:lnTo>
                      <a:pt x="2907233" y="495249"/>
                    </a:lnTo>
                    <a:lnTo>
                      <a:pt x="2907233" y="488480"/>
                    </a:lnTo>
                    <a:close/>
                  </a:path>
                  <a:path w="3650615" h="495300">
                    <a:moveTo>
                      <a:pt x="2946285" y="488480"/>
                    </a:moveTo>
                    <a:lnTo>
                      <a:pt x="2933268" y="488480"/>
                    </a:lnTo>
                    <a:lnTo>
                      <a:pt x="2933268" y="495249"/>
                    </a:lnTo>
                    <a:lnTo>
                      <a:pt x="2946285" y="495249"/>
                    </a:lnTo>
                    <a:lnTo>
                      <a:pt x="2946285" y="488480"/>
                    </a:lnTo>
                    <a:close/>
                  </a:path>
                  <a:path w="3650615" h="495300">
                    <a:moveTo>
                      <a:pt x="2985338" y="488480"/>
                    </a:moveTo>
                    <a:lnTo>
                      <a:pt x="2972320" y="488480"/>
                    </a:lnTo>
                    <a:lnTo>
                      <a:pt x="2972320" y="495249"/>
                    </a:lnTo>
                    <a:lnTo>
                      <a:pt x="2985338" y="495249"/>
                    </a:lnTo>
                    <a:lnTo>
                      <a:pt x="2985338" y="488480"/>
                    </a:lnTo>
                    <a:close/>
                  </a:path>
                  <a:path w="3650615" h="495300">
                    <a:moveTo>
                      <a:pt x="3024594" y="488480"/>
                    </a:moveTo>
                    <a:lnTo>
                      <a:pt x="3011360" y="488480"/>
                    </a:lnTo>
                    <a:lnTo>
                      <a:pt x="3011360" y="495249"/>
                    </a:lnTo>
                    <a:lnTo>
                      <a:pt x="3024594" y="495249"/>
                    </a:lnTo>
                    <a:lnTo>
                      <a:pt x="3024594" y="488480"/>
                    </a:lnTo>
                    <a:close/>
                  </a:path>
                  <a:path w="3650615" h="495300">
                    <a:moveTo>
                      <a:pt x="3063697" y="488480"/>
                    </a:moveTo>
                    <a:lnTo>
                      <a:pt x="3050679" y="488480"/>
                    </a:lnTo>
                    <a:lnTo>
                      <a:pt x="3050679" y="495249"/>
                    </a:lnTo>
                    <a:lnTo>
                      <a:pt x="3063697" y="495249"/>
                    </a:lnTo>
                    <a:lnTo>
                      <a:pt x="3063697" y="488480"/>
                    </a:lnTo>
                    <a:close/>
                  </a:path>
                  <a:path w="3650615" h="495300">
                    <a:moveTo>
                      <a:pt x="3102737" y="488480"/>
                    </a:moveTo>
                    <a:lnTo>
                      <a:pt x="3089719" y="488480"/>
                    </a:lnTo>
                    <a:lnTo>
                      <a:pt x="3089719" y="495249"/>
                    </a:lnTo>
                    <a:lnTo>
                      <a:pt x="3102737" y="495249"/>
                    </a:lnTo>
                    <a:lnTo>
                      <a:pt x="3102737" y="488480"/>
                    </a:lnTo>
                    <a:close/>
                  </a:path>
                  <a:path w="3650615" h="495300">
                    <a:moveTo>
                      <a:pt x="3141789" y="488480"/>
                    </a:moveTo>
                    <a:lnTo>
                      <a:pt x="3128772" y="488480"/>
                    </a:lnTo>
                    <a:lnTo>
                      <a:pt x="3128772" y="495249"/>
                    </a:lnTo>
                    <a:lnTo>
                      <a:pt x="3141789" y="495249"/>
                    </a:lnTo>
                    <a:lnTo>
                      <a:pt x="3141789" y="488480"/>
                    </a:lnTo>
                    <a:close/>
                  </a:path>
                  <a:path w="3650615" h="495300">
                    <a:moveTo>
                      <a:pt x="3181019" y="488480"/>
                    </a:moveTo>
                    <a:lnTo>
                      <a:pt x="3168002" y="488480"/>
                    </a:lnTo>
                    <a:lnTo>
                      <a:pt x="3168002" y="495249"/>
                    </a:lnTo>
                    <a:lnTo>
                      <a:pt x="3181019" y="495249"/>
                    </a:lnTo>
                    <a:lnTo>
                      <a:pt x="3181019" y="488480"/>
                    </a:lnTo>
                    <a:close/>
                  </a:path>
                  <a:path w="3650615" h="495300">
                    <a:moveTo>
                      <a:pt x="3220059" y="488480"/>
                    </a:moveTo>
                    <a:lnTo>
                      <a:pt x="3207042" y="488480"/>
                    </a:lnTo>
                    <a:lnTo>
                      <a:pt x="3207042" y="495249"/>
                    </a:lnTo>
                    <a:lnTo>
                      <a:pt x="3220059" y="495249"/>
                    </a:lnTo>
                    <a:lnTo>
                      <a:pt x="3220059" y="488480"/>
                    </a:lnTo>
                    <a:close/>
                  </a:path>
                  <a:path w="3650615" h="495300">
                    <a:moveTo>
                      <a:pt x="3259112" y="488480"/>
                    </a:moveTo>
                    <a:lnTo>
                      <a:pt x="3246094" y="488480"/>
                    </a:lnTo>
                    <a:lnTo>
                      <a:pt x="3246094" y="495249"/>
                    </a:lnTo>
                    <a:lnTo>
                      <a:pt x="3259112" y="495249"/>
                    </a:lnTo>
                    <a:lnTo>
                      <a:pt x="3259112" y="488480"/>
                    </a:lnTo>
                    <a:close/>
                  </a:path>
                  <a:path w="3650615" h="495300">
                    <a:moveTo>
                      <a:pt x="3298380" y="488480"/>
                    </a:moveTo>
                    <a:lnTo>
                      <a:pt x="3285147" y="488480"/>
                    </a:lnTo>
                    <a:lnTo>
                      <a:pt x="3285147" y="495249"/>
                    </a:lnTo>
                    <a:lnTo>
                      <a:pt x="3298380" y="495249"/>
                    </a:lnTo>
                    <a:lnTo>
                      <a:pt x="3298380" y="488480"/>
                    </a:lnTo>
                    <a:close/>
                  </a:path>
                  <a:path w="3650615" h="495300">
                    <a:moveTo>
                      <a:pt x="3337471" y="488480"/>
                    </a:moveTo>
                    <a:lnTo>
                      <a:pt x="3324453" y="488480"/>
                    </a:lnTo>
                    <a:lnTo>
                      <a:pt x="3324453" y="495249"/>
                    </a:lnTo>
                    <a:lnTo>
                      <a:pt x="3337471" y="495249"/>
                    </a:lnTo>
                    <a:lnTo>
                      <a:pt x="3337471" y="488480"/>
                    </a:lnTo>
                    <a:close/>
                  </a:path>
                  <a:path w="3650615" h="495300">
                    <a:moveTo>
                      <a:pt x="3376523" y="488480"/>
                    </a:moveTo>
                    <a:lnTo>
                      <a:pt x="3363506" y="488480"/>
                    </a:lnTo>
                    <a:lnTo>
                      <a:pt x="3363506" y="495249"/>
                    </a:lnTo>
                    <a:lnTo>
                      <a:pt x="3376523" y="495249"/>
                    </a:lnTo>
                    <a:lnTo>
                      <a:pt x="3376523" y="488480"/>
                    </a:lnTo>
                    <a:close/>
                  </a:path>
                  <a:path w="3650615" h="495300">
                    <a:moveTo>
                      <a:pt x="3415576" y="488480"/>
                    </a:moveTo>
                    <a:lnTo>
                      <a:pt x="3402558" y="488480"/>
                    </a:lnTo>
                    <a:lnTo>
                      <a:pt x="3402558" y="495249"/>
                    </a:lnTo>
                    <a:lnTo>
                      <a:pt x="3415576" y="495249"/>
                    </a:lnTo>
                    <a:lnTo>
                      <a:pt x="3415576" y="488480"/>
                    </a:lnTo>
                    <a:close/>
                  </a:path>
                  <a:path w="3650615" h="495300">
                    <a:moveTo>
                      <a:pt x="3454793" y="488480"/>
                    </a:moveTo>
                    <a:lnTo>
                      <a:pt x="3441776" y="488480"/>
                    </a:lnTo>
                    <a:lnTo>
                      <a:pt x="3441776" y="495249"/>
                    </a:lnTo>
                    <a:lnTo>
                      <a:pt x="3454793" y="495249"/>
                    </a:lnTo>
                    <a:lnTo>
                      <a:pt x="3454793" y="488480"/>
                    </a:lnTo>
                    <a:close/>
                  </a:path>
                  <a:path w="3650615" h="495300">
                    <a:moveTo>
                      <a:pt x="3493846" y="488480"/>
                    </a:moveTo>
                    <a:lnTo>
                      <a:pt x="3480828" y="488480"/>
                    </a:lnTo>
                    <a:lnTo>
                      <a:pt x="3480828" y="495249"/>
                    </a:lnTo>
                    <a:lnTo>
                      <a:pt x="3493846" y="495249"/>
                    </a:lnTo>
                    <a:lnTo>
                      <a:pt x="3493846" y="488480"/>
                    </a:lnTo>
                    <a:close/>
                  </a:path>
                  <a:path w="3650615" h="495300">
                    <a:moveTo>
                      <a:pt x="3532898" y="488480"/>
                    </a:moveTo>
                    <a:lnTo>
                      <a:pt x="3519881" y="488480"/>
                    </a:lnTo>
                    <a:lnTo>
                      <a:pt x="3519881" y="495249"/>
                    </a:lnTo>
                    <a:lnTo>
                      <a:pt x="3532898" y="495249"/>
                    </a:lnTo>
                    <a:lnTo>
                      <a:pt x="3532898" y="488480"/>
                    </a:lnTo>
                    <a:close/>
                  </a:path>
                  <a:path w="3650615" h="495300">
                    <a:moveTo>
                      <a:pt x="3571938" y="488480"/>
                    </a:moveTo>
                    <a:lnTo>
                      <a:pt x="3558921" y="488480"/>
                    </a:lnTo>
                    <a:lnTo>
                      <a:pt x="3558921" y="495249"/>
                    </a:lnTo>
                    <a:lnTo>
                      <a:pt x="3571938" y="495249"/>
                    </a:lnTo>
                    <a:lnTo>
                      <a:pt x="3571938" y="488480"/>
                    </a:lnTo>
                    <a:close/>
                  </a:path>
                  <a:path w="3650615" h="495300">
                    <a:moveTo>
                      <a:pt x="3611257" y="488480"/>
                    </a:moveTo>
                    <a:lnTo>
                      <a:pt x="3598240" y="488480"/>
                    </a:lnTo>
                    <a:lnTo>
                      <a:pt x="3598240" y="495249"/>
                    </a:lnTo>
                    <a:lnTo>
                      <a:pt x="3611257" y="495249"/>
                    </a:lnTo>
                    <a:lnTo>
                      <a:pt x="3611257" y="488480"/>
                    </a:lnTo>
                    <a:close/>
                  </a:path>
                  <a:path w="3650615" h="495300">
                    <a:moveTo>
                      <a:pt x="3650297" y="488480"/>
                    </a:moveTo>
                    <a:lnTo>
                      <a:pt x="3637280" y="488480"/>
                    </a:lnTo>
                    <a:lnTo>
                      <a:pt x="3637280" y="495249"/>
                    </a:lnTo>
                    <a:lnTo>
                      <a:pt x="3650297" y="495249"/>
                    </a:lnTo>
                    <a:lnTo>
                      <a:pt x="3650297" y="48848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5138394" y="2916326"/>
                <a:ext cx="2594610" cy="1520190"/>
              </a:xfrm>
              <a:custGeom>
                <a:avLst/>
                <a:gdLst/>
                <a:ahLst/>
                <a:cxnLst/>
                <a:rect l="l" t="t" r="r" b="b"/>
                <a:pathLst>
                  <a:path w="2594609" h="1520189">
                    <a:moveTo>
                      <a:pt x="13017" y="977188"/>
                    </a:moveTo>
                    <a:lnTo>
                      <a:pt x="0" y="977188"/>
                    </a:lnTo>
                    <a:lnTo>
                      <a:pt x="0" y="983957"/>
                    </a:lnTo>
                    <a:lnTo>
                      <a:pt x="13017" y="983957"/>
                    </a:lnTo>
                    <a:lnTo>
                      <a:pt x="13017" y="977188"/>
                    </a:lnTo>
                    <a:close/>
                  </a:path>
                  <a:path w="2594609" h="1520189">
                    <a:moveTo>
                      <a:pt x="13017" y="488505"/>
                    </a:moveTo>
                    <a:lnTo>
                      <a:pt x="0" y="488505"/>
                    </a:lnTo>
                    <a:lnTo>
                      <a:pt x="0" y="495490"/>
                    </a:lnTo>
                    <a:lnTo>
                      <a:pt x="13017" y="495490"/>
                    </a:lnTo>
                    <a:lnTo>
                      <a:pt x="13017" y="488505"/>
                    </a:lnTo>
                    <a:close/>
                  </a:path>
                  <a:path w="2594609" h="1520189">
                    <a:moveTo>
                      <a:pt x="52070" y="977188"/>
                    </a:moveTo>
                    <a:lnTo>
                      <a:pt x="39052" y="977188"/>
                    </a:lnTo>
                    <a:lnTo>
                      <a:pt x="39052" y="983957"/>
                    </a:lnTo>
                    <a:lnTo>
                      <a:pt x="52070" y="983957"/>
                    </a:lnTo>
                    <a:lnTo>
                      <a:pt x="52070" y="977188"/>
                    </a:lnTo>
                    <a:close/>
                  </a:path>
                  <a:path w="2594609" h="1520189">
                    <a:moveTo>
                      <a:pt x="52070" y="488505"/>
                    </a:moveTo>
                    <a:lnTo>
                      <a:pt x="39052" y="488505"/>
                    </a:lnTo>
                    <a:lnTo>
                      <a:pt x="39052" y="495490"/>
                    </a:lnTo>
                    <a:lnTo>
                      <a:pt x="52070" y="495490"/>
                    </a:lnTo>
                    <a:lnTo>
                      <a:pt x="52070" y="488505"/>
                    </a:lnTo>
                    <a:close/>
                  </a:path>
                  <a:path w="2594609" h="1520189">
                    <a:moveTo>
                      <a:pt x="443217" y="488505"/>
                    </a:moveTo>
                    <a:lnTo>
                      <a:pt x="436702" y="488505"/>
                    </a:lnTo>
                    <a:lnTo>
                      <a:pt x="436702" y="0"/>
                    </a:lnTo>
                    <a:lnTo>
                      <a:pt x="84823" y="0"/>
                    </a:lnTo>
                    <a:lnTo>
                      <a:pt x="84823" y="488505"/>
                    </a:lnTo>
                    <a:lnTo>
                      <a:pt x="78320" y="488505"/>
                    </a:lnTo>
                    <a:lnTo>
                      <a:pt x="78320" y="495490"/>
                    </a:lnTo>
                    <a:lnTo>
                      <a:pt x="84823" y="495490"/>
                    </a:lnTo>
                    <a:lnTo>
                      <a:pt x="84823" y="977188"/>
                    </a:lnTo>
                    <a:lnTo>
                      <a:pt x="78320" y="977188"/>
                    </a:lnTo>
                    <a:lnTo>
                      <a:pt x="78320" y="983957"/>
                    </a:lnTo>
                    <a:lnTo>
                      <a:pt x="84823" y="983957"/>
                    </a:lnTo>
                    <a:lnTo>
                      <a:pt x="84823" y="1296060"/>
                    </a:lnTo>
                    <a:lnTo>
                      <a:pt x="436702" y="1296060"/>
                    </a:lnTo>
                    <a:lnTo>
                      <a:pt x="436702" y="983957"/>
                    </a:lnTo>
                    <a:lnTo>
                      <a:pt x="443217" y="983957"/>
                    </a:lnTo>
                    <a:lnTo>
                      <a:pt x="443217" y="977188"/>
                    </a:lnTo>
                    <a:lnTo>
                      <a:pt x="436702" y="977188"/>
                    </a:lnTo>
                    <a:lnTo>
                      <a:pt x="436702" y="495490"/>
                    </a:lnTo>
                    <a:lnTo>
                      <a:pt x="443217" y="495490"/>
                    </a:lnTo>
                    <a:lnTo>
                      <a:pt x="443217" y="488505"/>
                    </a:lnTo>
                    <a:close/>
                  </a:path>
                  <a:path w="2594609" h="1520189">
                    <a:moveTo>
                      <a:pt x="482257" y="977188"/>
                    </a:moveTo>
                    <a:lnTo>
                      <a:pt x="469252" y="977188"/>
                    </a:lnTo>
                    <a:lnTo>
                      <a:pt x="469252" y="983957"/>
                    </a:lnTo>
                    <a:lnTo>
                      <a:pt x="482257" y="983957"/>
                    </a:lnTo>
                    <a:lnTo>
                      <a:pt x="482257" y="977188"/>
                    </a:lnTo>
                    <a:close/>
                  </a:path>
                  <a:path w="2594609" h="1520189">
                    <a:moveTo>
                      <a:pt x="521576" y="977188"/>
                    </a:moveTo>
                    <a:lnTo>
                      <a:pt x="508558" y="977188"/>
                    </a:lnTo>
                    <a:lnTo>
                      <a:pt x="508558" y="983957"/>
                    </a:lnTo>
                    <a:lnTo>
                      <a:pt x="521576" y="983957"/>
                    </a:lnTo>
                    <a:lnTo>
                      <a:pt x="521576" y="977188"/>
                    </a:lnTo>
                    <a:close/>
                  </a:path>
                  <a:path w="2594609" h="1520189">
                    <a:moveTo>
                      <a:pt x="560616" y="977188"/>
                    </a:moveTo>
                    <a:lnTo>
                      <a:pt x="547611" y="977188"/>
                    </a:lnTo>
                    <a:lnTo>
                      <a:pt x="547611" y="983957"/>
                    </a:lnTo>
                    <a:lnTo>
                      <a:pt x="560616" y="983957"/>
                    </a:lnTo>
                    <a:lnTo>
                      <a:pt x="560616" y="977188"/>
                    </a:lnTo>
                    <a:close/>
                  </a:path>
                  <a:path w="2594609" h="1520189">
                    <a:moveTo>
                      <a:pt x="599668" y="977188"/>
                    </a:moveTo>
                    <a:lnTo>
                      <a:pt x="586651" y="977188"/>
                    </a:lnTo>
                    <a:lnTo>
                      <a:pt x="586651" y="983957"/>
                    </a:lnTo>
                    <a:lnTo>
                      <a:pt x="599668" y="983957"/>
                    </a:lnTo>
                    <a:lnTo>
                      <a:pt x="599668" y="977188"/>
                    </a:lnTo>
                    <a:close/>
                  </a:path>
                  <a:path w="2594609" h="1520189">
                    <a:moveTo>
                      <a:pt x="638937" y="977188"/>
                    </a:moveTo>
                    <a:lnTo>
                      <a:pt x="625703" y="977188"/>
                    </a:lnTo>
                    <a:lnTo>
                      <a:pt x="625703" y="983957"/>
                    </a:lnTo>
                    <a:lnTo>
                      <a:pt x="638937" y="983957"/>
                    </a:lnTo>
                    <a:lnTo>
                      <a:pt x="638937" y="977188"/>
                    </a:lnTo>
                    <a:close/>
                  </a:path>
                  <a:path w="2594609" h="1520189">
                    <a:moveTo>
                      <a:pt x="677938" y="977188"/>
                    </a:moveTo>
                    <a:lnTo>
                      <a:pt x="664933" y="977188"/>
                    </a:lnTo>
                    <a:lnTo>
                      <a:pt x="664933" y="983957"/>
                    </a:lnTo>
                    <a:lnTo>
                      <a:pt x="677938" y="983957"/>
                    </a:lnTo>
                    <a:lnTo>
                      <a:pt x="677938" y="977188"/>
                    </a:lnTo>
                    <a:close/>
                  </a:path>
                  <a:path w="2594609" h="1520189">
                    <a:moveTo>
                      <a:pt x="716991" y="977188"/>
                    </a:moveTo>
                    <a:lnTo>
                      <a:pt x="703973" y="977188"/>
                    </a:lnTo>
                    <a:lnTo>
                      <a:pt x="703973" y="983957"/>
                    </a:lnTo>
                    <a:lnTo>
                      <a:pt x="716991" y="983957"/>
                    </a:lnTo>
                    <a:lnTo>
                      <a:pt x="716991" y="977188"/>
                    </a:lnTo>
                    <a:close/>
                  </a:path>
                  <a:path w="2594609" h="1520189">
                    <a:moveTo>
                      <a:pt x="756043" y="977188"/>
                    </a:moveTo>
                    <a:lnTo>
                      <a:pt x="743026" y="977188"/>
                    </a:lnTo>
                    <a:lnTo>
                      <a:pt x="743026" y="983957"/>
                    </a:lnTo>
                    <a:lnTo>
                      <a:pt x="756043" y="983957"/>
                    </a:lnTo>
                    <a:lnTo>
                      <a:pt x="756043" y="977188"/>
                    </a:lnTo>
                    <a:close/>
                  </a:path>
                  <a:path w="2594609" h="1520189">
                    <a:moveTo>
                      <a:pt x="795350" y="977188"/>
                    </a:moveTo>
                    <a:lnTo>
                      <a:pt x="782332" y="977188"/>
                    </a:lnTo>
                    <a:lnTo>
                      <a:pt x="782332" y="983957"/>
                    </a:lnTo>
                    <a:lnTo>
                      <a:pt x="795350" y="983957"/>
                    </a:lnTo>
                    <a:lnTo>
                      <a:pt x="795350" y="977188"/>
                    </a:lnTo>
                    <a:close/>
                  </a:path>
                  <a:path w="2594609" h="1520189">
                    <a:moveTo>
                      <a:pt x="834402" y="977188"/>
                    </a:moveTo>
                    <a:lnTo>
                      <a:pt x="821385" y="977188"/>
                    </a:lnTo>
                    <a:lnTo>
                      <a:pt x="821385" y="983957"/>
                    </a:lnTo>
                    <a:lnTo>
                      <a:pt x="834402" y="983957"/>
                    </a:lnTo>
                    <a:lnTo>
                      <a:pt x="834402" y="977188"/>
                    </a:lnTo>
                    <a:close/>
                  </a:path>
                  <a:path w="2594609" h="1520189">
                    <a:moveTo>
                      <a:pt x="834402" y="488505"/>
                    </a:moveTo>
                    <a:lnTo>
                      <a:pt x="821385" y="488505"/>
                    </a:lnTo>
                    <a:lnTo>
                      <a:pt x="821385" y="495490"/>
                    </a:lnTo>
                    <a:lnTo>
                      <a:pt x="834402" y="495490"/>
                    </a:lnTo>
                    <a:lnTo>
                      <a:pt x="834402" y="488505"/>
                    </a:lnTo>
                    <a:close/>
                  </a:path>
                  <a:path w="2594609" h="1520189">
                    <a:moveTo>
                      <a:pt x="873455" y="1472514"/>
                    </a:moveTo>
                    <a:lnTo>
                      <a:pt x="860437" y="1472514"/>
                    </a:lnTo>
                    <a:lnTo>
                      <a:pt x="860437" y="1479283"/>
                    </a:lnTo>
                    <a:lnTo>
                      <a:pt x="873455" y="1479283"/>
                    </a:lnTo>
                    <a:lnTo>
                      <a:pt x="873455" y="1472514"/>
                    </a:lnTo>
                    <a:close/>
                  </a:path>
                  <a:path w="2594609" h="1520189">
                    <a:moveTo>
                      <a:pt x="873455" y="977188"/>
                    </a:moveTo>
                    <a:lnTo>
                      <a:pt x="860437" y="977188"/>
                    </a:lnTo>
                    <a:lnTo>
                      <a:pt x="860437" y="983957"/>
                    </a:lnTo>
                    <a:lnTo>
                      <a:pt x="873455" y="983957"/>
                    </a:lnTo>
                    <a:lnTo>
                      <a:pt x="873455" y="977188"/>
                    </a:lnTo>
                    <a:close/>
                  </a:path>
                  <a:path w="2594609" h="1520189">
                    <a:moveTo>
                      <a:pt x="873455" y="488505"/>
                    </a:moveTo>
                    <a:lnTo>
                      <a:pt x="860437" y="488505"/>
                    </a:lnTo>
                    <a:lnTo>
                      <a:pt x="860437" y="495490"/>
                    </a:lnTo>
                    <a:lnTo>
                      <a:pt x="873455" y="495490"/>
                    </a:lnTo>
                    <a:lnTo>
                      <a:pt x="873455" y="488505"/>
                    </a:lnTo>
                    <a:close/>
                  </a:path>
                  <a:path w="2594609" h="1520189">
                    <a:moveTo>
                      <a:pt x="912495" y="1472514"/>
                    </a:moveTo>
                    <a:lnTo>
                      <a:pt x="899490" y="1472514"/>
                    </a:lnTo>
                    <a:lnTo>
                      <a:pt x="899490" y="1479283"/>
                    </a:lnTo>
                    <a:lnTo>
                      <a:pt x="912495" y="1479283"/>
                    </a:lnTo>
                    <a:lnTo>
                      <a:pt x="912495" y="1472514"/>
                    </a:lnTo>
                    <a:close/>
                  </a:path>
                  <a:path w="2594609" h="1520189">
                    <a:moveTo>
                      <a:pt x="912495" y="977188"/>
                    </a:moveTo>
                    <a:lnTo>
                      <a:pt x="899490" y="977188"/>
                    </a:lnTo>
                    <a:lnTo>
                      <a:pt x="899490" y="983957"/>
                    </a:lnTo>
                    <a:lnTo>
                      <a:pt x="912495" y="983957"/>
                    </a:lnTo>
                    <a:lnTo>
                      <a:pt x="912495" y="977188"/>
                    </a:lnTo>
                    <a:close/>
                  </a:path>
                  <a:path w="2594609" h="1520189">
                    <a:moveTo>
                      <a:pt x="912495" y="488505"/>
                    </a:moveTo>
                    <a:lnTo>
                      <a:pt x="899490" y="488505"/>
                    </a:lnTo>
                    <a:lnTo>
                      <a:pt x="899490" y="495490"/>
                    </a:lnTo>
                    <a:lnTo>
                      <a:pt x="912495" y="495490"/>
                    </a:lnTo>
                    <a:lnTo>
                      <a:pt x="912495" y="488505"/>
                    </a:lnTo>
                    <a:close/>
                  </a:path>
                  <a:path w="2594609" h="1520189">
                    <a:moveTo>
                      <a:pt x="951725" y="1472514"/>
                    </a:moveTo>
                    <a:lnTo>
                      <a:pt x="938707" y="1472514"/>
                    </a:lnTo>
                    <a:lnTo>
                      <a:pt x="938707" y="1479283"/>
                    </a:lnTo>
                    <a:lnTo>
                      <a:pt x="951725" y="1479283"/>
                    </a:lnTo>
                    <a:lnTo>
                      <a:pt x="951725" y="1472514"/>
                    </a:lnTo>
                    <a:close/>
                  </a:path>
                  <a:path w="2594609" h="1520189">
                    <a:moveTo>
                      <a:pt x="951725" y="977188"/>
                    </a:moveTo>
                    <a:lnTo>
                      <a:pt x="938707" y="977188"/>
                    </a:lnTo>
                    <a:lnTo>
                      <a:pt x="938707" y="983957"/>
                    </a:lnTo>
                    <a:lnTo>
                      <a:pt x="951725" y="983957"/>
                    </a:lnTo>
                    <a:lnTo>
                      <a:pt x="951725" y="977188"/>
                    </a:lnTo>
                    <a:close/>
                  </a:path>
                  <a:path w="2594609" h="1520189">
                    <a:moveTo>
                      <a:pt x="951725" y="488505"/>
                    </a:moveTo>
                    <a:lnTo>
                      <a:pt x="938707" y="488505"/>
                    </a:lnTo>
                    <a:lnTo>
                      <a:pt x="938707" y="495490"/>
                    </a:lnTo>
                    <a:lnTo>
                      <a:pt x="951725" y="495490"/>
                    </a:lnTo>
                    <a:lnTo>
                      <a:pt x="951725" y="488505"/>
                    </a:lnTo>
                    <a:close/>
                  </a:path>
                  <a:path w="2594609" h="1520189">
                    <a:moveTo>
                      <a:pt x="990777" y="1472514"/>
                    </a:moveTo>
                    <a:lnTo>
                      <a:pt x="977760" y="1472514"/>
                    </a:lnTo>
                    <a:lnTo>
                      <a:pt x="977760" y="1479283"/>
                    </a:lnTo>
                    <a:lnTo>
                      <a:pt x="990777" y="1479283"/>
                    </a:lnTo>
                    <a:lnTo>
                      <a:pt x="990777" y="1472514"/>
                    </a:lnTo>
                    <a:close/>
                  </a:path>
                  <a:path w="2594609" h="1520189">
                    <a:moveTo>
                      <a:pt x="990777" y="977188"/>
                    </a:moveTo>
                    <a:lnTo>
                      <a:pt x="977760" y="977188"/>
                    </a:lnTo>
                    <a:lnTo>
                      <a:pt x="977760" y="983957"/>
                    </a:lnTo>
                    <a:lnTo>
                      <a:pt x="990777" y="983957"/>
                    </a:lnTo>
                    <a:lnTo>
                      <a:pt x="990777" y="977188"/>
                    </a:lnTo>
                    <a:close/>
                  </a:path>
                  <a:path w="2594609" h="1520189">
                    <a:moveTo>
                      <a:pt x="990777" y="488505"/>
                    </a:moveTo>
                    <a:lnTo>
                      <a:pt x="977760" y="488505"/>
                    </a:lnTo>
                    <a:lnTo>
                      <a:pt x="977760" y="495490"/>
                    </a:lnTo>
                    <a:lnTo>
                      <a:pt x="990777" y="495490"/>
                    </a:lnTo>
                    <a:lnTo>
                      <a:pt x="990777" y="488505"/>
                    </a:lnTo>
                    <a:close/>
                  </a:path>
                  <a:path w="2594609" h="1520189">
                    <a:moveTo>
                      <a:pt x="1349375" y="0"/>
                    </a:moveTo>
                    <a:lnTo>
                      <a:pt x="997280" y="0"/>
                    </a:lnTo>
                    <a:lnTo>
                      <a:pt x="997280" y="1519897"/>
                    </a:lnTo>
                    <a:lnTo>
                      <a:pt x="1349375" y="1519897"/>
                    </a:lnTo>
                    <a:lnTo>
                      <a:pt x="1349375" y="0"/>
                    </a:lnTo>
                    <a:close/>
                  </a:path>
                  <a:path w="2594609" h="1520189">
                    <a:moveTo>
                      <a:pt x="1381963" y="1472514"/>
                    </a:moveTo>
                    <a:lnTo>
                      <a:pt x="1368945" y="1472514"/>
                    </a:lnTo>
                    <a:lnTo>
                      <a:pt x="1368945" y="1479283"/>
                    </a:lnTo>
                    <a:lnTo>
                      <a:pt x="1381963" y="1479283"/>
                    </a:lnTo>
                    <a:lnTo>
                      <a:pt x="1381963" y="1472514"/>
                    </a:lnTo>
                    <a:close/>
                  </a:path>
                  <a:path w="2594609" h="1520189">
                    <a:moveTo>
                      <a:pt x="1381963" y="977188"/>
                    </a:moveTo>
                    <a:lnTo>
                      <a:pt x="1368945" y="977188"/>
                    </a:lnTo>
                    <a:lnTo>
                      <a:pt x="1368945" y="983957"/>
                    </a:lnTo>
                    <a:lnTo>
                      <a:pt x="1381963" y="983957"/>
                    </a:lnTo>
                    <a:lnTo>
                      <a:pt x="1381963" y="977188"/>
                    </a:lnTo>
                    <a:close/>
                  </a:path>
                  <a:path w="2594609" h="1520189">
                    <a:moveTo>
                      <a:pt x="1381963" y="488505"/>
                    </a:moveTo>
                    <a:lnTo>
                      <a:pt x="1368945" y="488505"/>
                    </a:lnTo>
                    <a:lnTo>
                      <a:pt x="1368945" y="495490"/>
                    </a:lnTo>
                    <a:lnTo>
                      <a:pt x="1381963" y="495490"/>
                    </a:lnTo>
                    <a:lnTo>
                      <a:pt x="1381963" y="488505"/>
                    </a:lnTo>
                    <a:close/>
                  </a:path>
                  <a:path w="2594609" h="1520189">
                    <a:moveTo>
                      <a:pt x="1421015" y="1472514"/>
                    </a:moveTo>
                    <a:lnTo>
                      <a:pt x="1407998" y="1472514"/>
                    </a:lnTo>
                    <a:lnTo>
                      <a:pt x="1407998" y="1479283"/>
                    </a:lnTo>
                    <a:lnTo>
                      <a:pt x="1421015" y="1479283"/>
                    </a:lnTo>
                    <a:lnTo>
                      <a:pt x="1421015" y="1472514"/>
                    </a:lnTo>
                    <a:close/>
                  </a:path>
                  <a:path w="2594609" h="1520189">
                    <a:moveTo>
                      <a:pt x="1421015" y="977188"/>
                    </a:moveTo>
                    <a:lnTo>
                      <a:pt x="1407998" y="977188"/>
                    </a:lnTo>
                    <a:lnTo>
                      <a:pt x="1407998" y="983957"/>
                    </a:lnTo>
                    <a:lnTo>
                      <a:pt x="1421015" y="983957"/>
                    </a:lnTo>
                    <a:lnTo>
                      <a:pt x="1421015" y="977188"/>
                    </a:lnTo>
                    <a:close/>
                  </a:path>
                  <a:path w="2594609" h="1520189">
                    <a:moveTo>
                      <a:pt x="1460055" y="1472514"/>
                    </a:moveTo>
                    <a:lnTo>
                      <a:pt x="1447050" y="1472514"/>
                    </a:lnTo>
                    <a:lnTo>
                      <a:pt x="1447050" y="1479283"/>
                    </a:lnTo>
                    <a:lnTo>
                      <a:pt x="1460055" y="1479283"/>
                    </a:lnTo>
                    <a:lnTo>
                      <a:pt x="1460055" y="1472514"/>
                    </a:lnTo>
                    <a:close/>
                  </a:path>
                  <a:path w="2594609" h="1520189">
                    <a:moveTo>
                      <a:pt x="1460055" y="977188"/>
                    </a:moveTo>
                    <a:lnTo>
                      <a:pt x="1447050" y="977188"/>
                    </a:lnTo>
                    <a:lnTo>
                      <a:pt x="1447050" y="983957"/>
                    </a:lnTo>
                    <a:lnTo>
                      <a:pt x="1460055" y="983957"/>
                    </a:lnTo>
                    <a:lnTo>
                      <a:pt x="1460055" y="977188"/>
                    </a:lnTo>
                    <a:close/>
                  </a:path>
                  <a:path w="2594609" h="1520189">
                    <a:moveTo>
                      <a:pt x="1499285" y="1472514"/>
                    </a:moveTo>
                    <a:lnTo>
                      <a:pt x="1486268" y="1472514"/>
                    </a:lnTo>
                    <a:lnTo>
                      <a:pt x="1486268" y="1479283"/>
                    </a:lnTo>
                    <a:lnTo>
                      <a:pt x="1499285" y="1479283"/>
                    </a:lnTo>
                    <a:lnTo>
                      <a:pt x="1499285" y="1472514"/>
                    </a:lnTo>
                    <a:close/>
                  </a:path>
                  <a:path w="2594609" h="1520189">
                    <a:moveTo>
                      <a:pt x="1499285" y="977188"/>
                    </a:moveTo>
                    <a:lnTo>
                      <a:pt x="1486268" y="977188"/>
                    </a:lnTo>
                    <a:lnTo>
                      <a:pt x="1486268" y="983957"/>
                    </a:lnTo>
                    <a:lnTo>
                      <a:pt x="1499285" y="983957"/>
                    </a:lnTo>
                    <a:lnTo>
                      <a:pt x="1499285" y="977188"/>
                    </a:lnTo>
                    <a:close/>
                  </a:path>
                  <a:path w="2594609" h="1520189">
                    <a:moveTo>
                      <a:pt x="1538338" y="1472514"/>
                    </a:moveTo>
                    <a:lnTo>
                      <a:pt x="1525320" y="1472514"/>
                    </a:lnTo>
                    <a:lnTo>
                      <a:pt x="1525320" y="1479283"/>
                    </a:lnTo>
                    <a:lnTo>
                      <a:pt x="1538338" y="1479283"/>
                    </a:lnTo>
                    <a:lnTo>
                      <a:pt x="1538338" y="1472514"/>
                    </a:lnTo>
                    <a:close/>
                  </a:path>
                  <a:path w="2594609" h="1520189">
                    <a:moveTo>
                      <a:pt x="1538338" y="977188"/>
                    </a:moveTo>
                    <a:lnTo>
                      <a:pt x="1525320" y="977188"/>
                    </a:lnTo>
                    <a:lnTo>
                      <a:pt x="1525320" y="983957"/>
                    </a:lnTo>
                    <a:lnTo>
                      <a:pt x="1538338" y="983957"/>
                    </a:lnTo>
                    <a:lnTo>
                      <a:pt x="1538338" y="977188"/>
                    </a:lnTo>
                    <a:close/>
                  </a:path>
                  <a:path w="2594609" h="1520189">
                    <a:moveTo>
                      <a:pt x="1577378" y="1472514"/>
                    </a:moveTo>
                    <a:lnTo>
                      <a:pt x="1564360" y="1472514"/>
                    </a:lnTo>
                    <a:lnTo>
                      <a:pt x="1564360" y="1479283"/>
                    </a:lnTo>
                    <a:lnTo>
                      <a:pt x="1577378" y="1479283"/>
                    </a:lnTo>
                    <a:lnTo>
                      <a:pt x="1577378" y="1472514"/>
                    </a:lnTo>
                    <a:close/>
                  </a:path>
                  <a:path w="2594609" h="1520189">
                    <a:moveTo>
                      <a:pt x="1577378" y="977188"/>
                    </a:moveTo>
                    <a:lnTo>
                      <a:pt x="1564360" y="977188"/>
                    </a:lnTo>
                    <a:lnTo>
                      <a:pt x="1564360" y="983957"/>
                    </a:lnTo>
                    <a:lnTo>
                      <a:pt x="1577378" y="983957"/>
                    </a:lnTo>
                    <a:lnTo>
                      <a:pt x="1577378" y="977188"/>
                    </a:lnTo>
                    <a:close/>
                  </a:path>
                  <a:path w="2594609" h="1520189">
                    <a:moveTo>
                      <a:pt x="1616646" y="1472514"/>
                    </a:moveTo>
                    <a:lnTo>
                      <a:pt x="1603413" y="1472514"/>
                    </a:lnTo>
                    <a:lnTo>
                      <a:pt x="1603413" y="1479283"/>
                    </a:lnTo>
                    <a:lnTo>
                      <a:pt x="1616646" y="1479283"/>
                    </a:lnTo>
                    <a:lnTo>
                      <a:pt x="1616646" y="1472514"/>
                    </a:lnTo>
                    <a:close/>
                  </a:path>
                  <a:path w="2594609" h="1520189">
                    <a:moveTo>
                      <a:pt x="1616646" y="977188"/>
                    </a:moveTo>
                    <a:lnTo>
                      <a:pt x="1603413" y="977188"/>
                    </a:lnTo>
                    <a:lnTo>
                      <a:pt x="1603413" y="983957"/>
                    </a:lnTo>
                    <a:lnTo>
                      <a:pt x="1616646" y="983957"/>
                    </a:lnTo>
                    <a:lnTo>
                      <a:pt x="1616646" y="977188"/>
                    </a:lnTo>
                    <a:close/>
                  </a:path>
                  <a:path w="2594609" h="1520189">
                    <a:moveTo>
                      <a:pt x="1655737" y="1472514"/>
                    </a:moveTo>
                    <a:lnTo>
                      <a:pt x="1642719" y="1472514"/>
                    </a:lnTo>
                    <a:lnTo>
                      <a:pt x="1642719" y="1479283"/>
                    </a:lnTo>
                    <a:lnTo>
                      <a:pt x="1655737" y="1479283"/>
                    </a:lnTo>
                    <a:lnTo>
                      <a:pt x="1655737" y="1472514"/>
                    </a:lnTo>
                    <a:close/>
                  </a:path>
                  <a:path w="2594609" h="1520189">
                    <a:moveTo>
                      <a:pt x="1655737" y="977188"/>
                    </a:moveTo>
                    <a:lnTo>
                      <a:pt x="1642719" y="977188"/>
                    </a:lnTo>
                    <a:lnTo>
                      <a:pt x="1642719" y="983957"/>
                    </a:lnTo>
                    <a:lnTo>
                      <a:pt x="1655737" y="983957"/>
                    </a:lnTo>
                    <a:lnTo>
                      <a:pt x="1655737" y="977188"/>
                    </a:lnTo>
                    <a:close/>
                  </a:path>
                  <a:path w="2594609" h="1520189">
                    <a:moveTo>
                      <a:pt x="1694789" y="1472514"/>
                    </a:moveTo>
                    <a:lnTo>
                      <a:pt x="1681772" y="1472514"/>
                    </a:lnTo>
                    <a:lnTo>
                      <a:pt x="1681772" y="1479283"/>
                    </a:lnTo>
                    <a:lnTo>
                      <a:pt x="1694789" y="1479283"/>
                    </a:lnTo>
                    <a:lnTo>
                      <a:pt x="1694789" y="1472514"/>
                    </a:lnTo>
                    <a:close/>
                  </a:path>
                  <a:path w="2594609" h="1520189">
                    <a:moveTo>
                      <a:pt x="1694789" y="977188"/>
                    </a:moveTo>
                    <a:lnTo>
                      <a:pt x="1681772" y="977188"/>
                    </a:lnTo>
                    <a:lnTo>
                      <a:pt x="1681772" y="983957"/>
                    </a:lnTo>
                    <a:lnTo>
                      <a:pt x="1694789" y="983957"/>
                    </a:lnTo>
                    <a:lnTo>
                      <a:pt x="1694789" y="977188"/>
                    </a:lnTo>
                    <a:close/>
                  </a:path>
                  <a:path w="2594609" h="1520189">
                    <a:moveTo>
                      <a:pt x="1733842" y="1472514"/>
                    </a:moveTo>
                    <a:lnTo>
                      <a:pt x="1720824" y="1472514"/>
                    </a:lnTo>
                    <a:lnTo>
                      <a:pt x="1720824" y="1479283"/>
                    </a:lnTo>
                    <a:lnTo>
                      <a:pt x="1733842" y="1479283"/>
                    </a:lnTo>
                    <a:lnTo>
                      <a:pt x="1733842" y="1472514"/>
                    </a:lnTo>
                    <a:close/>
                  </a:path>
                  <a:path w="2594609" h="1520189">
                    <a:moveTo>
                      <a:pt x="1733842" y="977188"/>
                    </a:moveTo>
                    <a:lnTo>
                      <a:pt x="1720824" y="977188"/>
                    </a:lnTo>
                    <a:lnTo>
                      <a:pt x="1720824" y="983957"/>
                    </a:lnTo>
                    <a:lnTo>
                      <a:pt x="1733842" y="983957"/>
                    </a:lnTo>
                    <a:lnTo>
                      <a:pt x="1733842" y="977188"/>
                    </a:lnTo>
                    <a:close/>
                  </a:path>
                  <a:path w="2594609" h="1520189">
                    <a:moveTo>
                      <a:pt x="1773059" y="1472514"/>
                    </a:moveTo>
                    <a:lnTo>
                      <a:pt x="1760042" y="1472514"/>
                    </a:lnTo>
                    <a:lnTo>
                      <a:pt x="1760042" y="1479283"/>
                    </a:lnTo>
                    <a:lnTo>
                      <a:pt x="1773059" y="1479283"/>
                    </a:lnTo>
                    <a:lnTo>
                      <a:pt x="1773059" y="1472514"/>
                    </a:lnTo>
                    <a:close/>
                  </a:path>
                  <a:path w="2594609" h="1520189">
                    <a:moveTo>
                      <a:pt x="1773059" y="977188"/>
                    </a:moveTo>
                    <a:lnTo>
                      <a:pt x="1760042" y="977188"/>
                    </a:lnTo>
                    <a:lnTo>
                      <a:pt x="1760042" y="983957"/>
                    </a:lnTo>
                    <a:lnTo>
                      <a:pt x="1773059" y="983957"/>
                    </a:lnTo>
                    <a:lnTo>
                      <a:pt x="1773059" y="977188"/>
                    </a:lnTo>
                    <a:close/>
                  </a:path>
                  <a:path w="2594609" h="1520189">
                    <a:moveTo>
                      <a:pt x="1812112" y="1472514"/>
                    </a:moveTo>
                    <a:lnTo>
                      <a:pt x="1799094" y="1472514"/>
                    </a:lnTo>
                    <a:lnTo>
                      <a:pt x="1799094" y="1479283"/>
                    </a:lnTo>
                    <a:lnTo>
                      <a:pt x="1812112" y="1479283"/>
                    </a:lnTo>
                    <a:lnTo>
                      <a:pt x="1812112" y="1472514"/>
                    </a:lnTo>
                    <a:close/>
                  </a:path>
                  <a:path w="2594609" h="1520189">
                    <a:moveTo>
                      <a:pt x="1812112" y="977188"/>
                    </a:moveTo>
                    <a:lnTo>
                      <a:pt x="1799094" y="977188"/>
                    </a:lnTo>
                    <a:lnTo>
                      <a:pt x="1799094" y="983957"/>
                    </a:lnTo>
                    <a:lnTo>
                      <a:pt x="1812112" y="983957"/>
                    </a:lnTo>
                    <a:lnTo>
                      <a:pt x="1812112" y="977188"/>
                    </a:lnTo>
                    <a:close/>
                  </a:path>
                  <a:path w="2594609" h="1520189">
                    <a:moveTo>
                      <a:pt x="1851164" y="1472514"/>
                    </a:moveTo>
                    <a:lnTo>
                      <a:pt x="1838147" y="1472514"/>
                    </a:lnTo>
                    <a:lnTo>
                      <a:pt x="1838147" y="1479283"/>
                    </a:lnTo>
                    <a:lnTo>
                      <a:pt x="1851164" y="1479283"/>
                    </a:lnTo>
                    <a:lnTo>
                      <a:pt x="1851164" y="1472514"/>
                    </a:lnTo>
                    <a:close/>
                  </a:path>
                  <a:path w="2594609" h="1520189">
                    <a:moveTo>
                      <a:pt x="1851164" y="977188"/>
                    </a:moveTo>
                    <a:lnTo>
                      <a:pt x="1838147" y="977188"/>
                    </a:lnTo>
                    <a:lnTo>
                      <a:pt x="1838147" y="983957"/>
                    </a:lnTo>
                    <a:lnTo>
                      <a:pt x="1851164" y="983957"/>
                    </a:lnTo>
                    <a:lnTo>
                      <a:pt x="1851164" y="977188"/>
                    </a:lnTo>
                    <a:close/>
                  </a:path>
                  <a:path w="2594609" h="1520189">
                    <a:moveTo>
                      <a:pt x="1890217" y="1472514"/>
                    </a:moveTo>
                    <a:lnTo>
                      <a:pt x="1877199" y="1472514"/>
                    </a:lnTo>
                    <a:lnTo>
                      <a:pt x="1877199" y="1479283"/>
                    </a:lnTo>
                    <a:lnTo>
                      <a:pt x="1890217" y="1479283"/>
                    </a:lnTo>
                    <a:lnTo>
                      <a:pt x="1890217" y="1472514"/>
                    </a:lnTo>
                    <a:close/>
                  </a:path>
                  <a:path w="2594609" h="1520189">
                    <a:moveTo>
                      <a:pt x="1890217" y="977188"/>
                    </a:moveTo>
                    <a:lnTo>
                      <a:pt x="1877199" y="977188"/>
                    </a:lnTo>
                    <a:lnTo>
                      <a:pt x="1877199" y="983957"/>
                    </a:lnTo>
                    <a:lnTo>
                      <a:pt x="1890217" y="983957"/>
                    </a:lnTo>
                    <a:lnTo>
                      <a:pt x="1890217" y="977188"/>
                    </a:lnTo>
                    <a:close/>
                  </a:path>
                  <a:path w="2594609" h="1520189">
                    <a:moveTo>
                      <a:pt x="2281402" y="1472514"/>
                    </a:moveTo>
                    <a:lnTo>
                      <a:pt x="2268385" y="1472514"/>
                    </a:lnTo>
                    <a:lnTo>
                      <a:pt x="2268385" y="1479283"/>
                    </a:lnTo>
                    <a:lnTo>
                      <a:pt x="2281402" y="1479283"/>
                    </a:lnTo>
                    <a:lnTo>
                      <a:pt x="2281402" y="1472514"/>
                    </a:lnTo>
                    <a:close/>
                  </a:path>
                  <a:path w="2594609" h="1520189">
                    <a:moveTo>
                      <a:pt x="2320671" y="1472514"/>
                    </a:moveTo>
                    <a:lnTo>
                      <a:pt x="2307437" y="1472514"/>
                    </a:lnTo>
                    <a:lnTo>
                      <a:pt x="2307437" y="1479283"/>
                    </a:lnTo>
                    <a:lnTo>
                      <a:pt x="2320671" y="1479283"/>
                    </a:lnTo>
                    <a:lnTo>
                      <a:pt x="2320671" y="1472514"/>
                    </a:lnTo>
                    <a:close/>
                  </a:path>
                  <a:path w="2594609" h="1520189">
                    <a:moveTo>
                      <a:pt x="2359672" y="1472514"/>
                    </a:moveTo>
                    <a:lnTo>
                      <a:pt x="2346655" y="1472514"/>
                    </a:lnTo>
                    <a:lnTo>
                      <a:pt x="2346655" y="1479283"/>
                    </a:lnTo>
                    <a:lnTo>
                      <a:pt x="2359672" y="1479283"/>
                    </a:lnTo>
                    <a:lnTo>
                      <a:pt x="2359672" y="1472514"/>
                    </a:lnTo>
                    <a:close/>
                  </a:path>
                  <a:path w="2594609" h="1520189">
                    <a:moveTo>
                      <a:pt x="2398725" y="1472514"/>
                    </a:moveTo>
                    <a:lnTo>
                      <a:pt x="2385707" y="1472514"/>
                    </a:lnTo>
                    <a:lnTo>
                      <a:pt x="2385707" y="1479283"/>
                    </a:lnTo>
                    <a:lnTo>
                      <a:pt x="2398725" y="1479283"/>
                    </a:lnTo>
                    <a:lnTo>
                      <a:pt x="2398725" y="1472514"/>
                    </a:lnTo>
                    <a:close/>
                  </a:path>
                  <a:path w="2594609" h="1520189">
                    <a:moveTo>
                      <a:pt x="2437777" y="1472514"/>
                    </a:moveTo>
                    <a:lnTo>
                      <a:pt x="2424760" y="1472514"/>
                    </a:lnTo>
                    <a:lnTo>
                      <a:pt x="2424760" y="1479283"/>
                    </a:lnTo>
                    <a:lnTo>
                      <a:pt x="2437777" y="1479283"/>
                    </a:lnTo>
                    <a:lnTo>
                      <a:pt x="2437777" y="1472514"/>
                    </a:lnTo>
                    <a:close/>
                  </a:path>
                  <a:path w="2594609" h="1520189">
                    <a:moveTo>
                      <a:pt x="2476995" y="1472514"/>
                    </a:moveTo>
                    <a:lnTo>
                      <a:pt x="2463977" y="1472514"/>
                    </a:lnTo>
                    <a:lnTo>
                      <a:pt x="2463977" y="1479283"/>
                    </a:lnTo>
                    <a:lnTo>
                      <a:pt x="2476995" y="1479283"/>
                    </a:lnTo>
                    <a:lnTo>
                      <a:pt x="2476995" y="1472514"/>
                    </a:lnTo>
                    <a:close/>
                  </a:path>
                  <a:path w="2594609" h="1520189">
                    <a:moveTo>
                      <a:pt x="2516047" y="1472514"/>
                    </a:moveTo>
                    <a:lnTo>
                      <a:pt x="2503030" y="1472514"/>
                    </a:lnTo>
                    <a:lnTo>
                      <a:pt x="2503030" y="1479283"/>
                    </a:lnTo>
                    <a:lnTo>
                      <a:pt x="2516047" y="1479283"/>
                    </a:lnTo>
                    <a:lnTo>
                      <a:pt x="2516047" y="1472514"/>
                    </a:lnTo>
                    <a:close/>
                  </a:path>
                  <a:path w="2594609" h="1520189">
                    <a:moveTo>
                      <a:pt x="2555100" y="1472514"/>
                    </a:moveTo>
                    <a:lnTo>
                      <a:pt x="2542082" y="1472514"/>
                    </a:lnTo>
                    <a:lnTo>
                      <a:pt x="2542082" y="1479283"/>
                    </a:lnTo>
                    <a:lnTo>
                      <a:pt x="2555100" y="1479283"/>
                    </a:lnTo>
                    <a:lnTo>
                      <a:pt x="2555100" y="1472514"/>
                    </a:lnTo>
                    <a:close/>
                  </a:path>
                  <a:path w="2594609" h="1520189">
                    <a:moveTo>
                      <a:pt x="2594140" y="1472514"/>
                    </a:moveTo>
                    <a:lnTo>
                      <a:pt x="2581122" y="1472514"/>
                    </a:lnTo>
                    <a:lnTo>
                      <a:pt x="2581122" y="1479283"/>
                    </a:lnTo>
                    <a:lnTo>
                      <a:pt x="2594140" y="1479283"/>
                    </a:lnTo>
                    <a:lnTo>
                      <a:pt x="2594140" y="1472514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6898437" y="2916224"/>
                <a:ext cx="1890395" cy="1588135"/>
              </a:xfrm>
              <a:custGeom>
                <a:avLst/>
                <a:gdLst/>
                <a:ahLst/>
                <a:cxnLst/>
                <a:rect l="l" t="t" r="r" b="b"/>
                <a:pathLst>
                  <a:path w="1890395" h="1588135">
                    <a:moveTo>
                      <a:pt x="13017" y="488607"/>
                    </a:moveTo>
                    <a:lnTo>
                      <a:pt x="0" y="488607"/>
                    </a:lnTo>
                    <a:lnTo>
                      <a:pt x="0" y="495592"/>
                    </a:lnTo>
                    <a:lnTo>
                      <a:pt x="13017" y="495592"/>
                    </a:lnTo>
                    <a:lnTo>
                      <a:pt x="13017" y="488607"/>
                    </a:lnTo>
                    <a:close/>
                  </a:path>
                  <a:path w="1890395" h="1588135">
                    <a:moveTo>
                      <a:pt x="52070" y="488607"/>
                    </a:moveTo>
                    <a:lnTo>
                      <a:pt x="39052" y="488607"/>
                    </a:lnTo>
                    <a:lnTo>
                      <a:pt x="39052" y="495592"/>
                    </a:lnTo>
                    <a:lnTo>
                      <a:pt x="52070" y="495592"/>
                    </a:lnTo>
                    <a:lnTo>
                      <a:pt x="52070" y="488607"/>
                    </a:lnTo>
                    <a:close/>
                  </a:path>
                  <a:path w="1890395" h="1588135">
                    <a:moveTo>
                      <a:pt x="91122" y="488607"/>
                    </a:moveTo>
                    <a:lnTo>
                      <a:pt x="78105" y="488607"/>
                    </a:lnTo>
                    <a:lnTo>
                      <a:pt x="78105" y="495592"/>
                    </a:lnTo>
                    <a:lnTo>
                      <a:pt x="91122" y="495592"/>
                    </a:lnTo>
                    <a:lnTo>
                      <a:pt x="91122" y="488607"/>
                    </a:lnTo>
                    <a:close/>
                  </a:path>
                  <a:path w="1890395" h="1588135">
                    <a:moveTo>
                      <a:pt x="130175" y="488607"/>
                    </a:moveTo>
                    <a:lnTo>
                      <a:pt x="117157" y="488607"/>
                    </a:lnTo>
                    <a:lnTo>
                      <a:pt x="117157" y="495592"/>
                    </a:lnTo>
                    <a:lnTo>
                      <a:pt x="130175" y="495592"/>
                    </a:lnTo>
                    <a:lnTo>
                      <a:pt x="130175" y="488607"/>
                    </a:lnTo>
                    <a:close/>
                  </a:path>
                  <a:path w="1890395" h="1588135">
                    <a:moveTo>
                      <a:pt x="521360" y="488607"/>
                    </a:moveTo>
                    <a:lnTo>
                      <a:pt x="508342" y="488607"/>
                    </a:lnTo>
                    <a:lnTo>
                      <a:pt x="508342" y="0"/>
                    </a:lnTo>
                    <a:lnTo>
                      <a:pt x="156464" y="0"/>
                    </a:lnTo>
                    <a:lnTo>
                      <a:pt x="156464" y="1587868"/>
                    </a:lnTo>
                    <a:lnTo>
                      <a:pt x="508342" y="1587868"/>
                    </a:lnTo>
                    <a:lnTo>
                      <a:pt x="508342" y="984059"/>
                    </a:lnTo>
                    <a:lnTo>
                      <a:pt x="521360" y="984059"/>
                    </a:lnTo>
                    <a:lnTo>
                      <a:pt x="521360" y="977290"/>
                    </a:lnTo>
                    <a:lnTo>
                      <a:pt x="508342" y="977290"/>
                    </a:lnTo>
                    <a:lnTo>
                      <a:pt x="508342" y="495592"/>
                    </a:lnTo>
                    <a:lnTo>
                      <a:pt x="521360" y="495592"/>
                    </a:lnTo>
                    <a:lnTo>
                      <a:pt x="521360" y="488607"/>
                    </a:lnTo>
                    <a:close/>
                  </a:path>
                  <a:path w="1890395" h="1588135">
                    <a:moveTo>
                      <a:pt x="560628" y="977290"/>
                    </a:moveTo>
                    <a:lnTo>
                      <a:pt x="547395" y="977290"/>
                    </a:lnTo>
                    <a:lnTo>
                      <a:pt x="547395" y="984059"/>
                    </a:lnTo>
                    <a:lnTo>
                      <a:pt x="560628" y="984059"/>
                    </a:lnTo>
                    <a:lnTo>
                      <a:pt x="560628" y="977290"/>
                    </a:lnTo>
                    <a:close/>
                  </a:path>
                  <a:path w="1890395" h="1588135">
                    <a:moveTo>
                      <a:pt x="599630" y="977290"/>
                    </a:moveTo>
                    <a:lnTo>
                      <a:pt x="586613" y="977290"/>
                    </a:lnTo>
                    <a:lnTo>
                      <a:pt x="586613" y="984059"/>
                    </a:lnTo>
                    <a:lnTo>
                      <a:pt x="599630" y="984059"/>
                    </a:lnTo>
                    <a:lnTo>
                      <a:pt x="599630" y="977290"/>
                    </a:lnTo>
                    <a:close/>
                  </a:path>
                  <a:path w="1890395" h="1588135">
                    <a:moveTo>
                      <a:pt x="638683" y="977290"/>
                    </a:moveTo>
                    <a:lnTo>
                      <a:pt x="625665" y="977290"/>
                    </a:lnTo>
                    <a:lnTo>
                      <a:pt x="625665" y="984059"/>
                    </a:lnTo>
                    <a:lnTo>
                      <a:pt x="638683" y="984059"/>
                    </a:lnTo>
                    <a:lnTo>
                      <a:pt x="638683" y="977290"/>
                    </a:lnTo>
                    <a:close/>
                  </a:path>
                  <a:path w="1890395" h="1588135">
                    <a:moveTo>
                      <a:pt x="677735" y="977290"/>
                    </a:moveTo>
                    <a:lnTo>
                      <a:pt x="664718" y="977290"/>
                    </a:lnTo>
                    <a:lnTo>
                      <a:pt x="664718" y="984059"/>
                    </a:lnTo>
                    <a:lnTo>
                      <a:pt x="677735" y="984059"/>
                    </a:lnTo>
                    <a:lnTo>
                      <a:pt x="677735" y="977290"/>
                    </a:lnTo>
                    <a:close/>
                  </a:path>
                  <a:path w="1890395" h="1588135">
                    <a:moveTo>
                      <a:pt x="716953" y="977290"/>
                    </a:moveTo>
                    <a:lnTo>
                      <a:pt x="703935" y="977290"/>
                    </a:lnTo>
                    <a:lnTo>
                      <a:pt x="703935" y="984059"/>
                    </a:lnTo>
                    <a:lnTo>
                      <a:pt x="716953" y="984059"/>
                    </a:lnTo>
                    <a:lnTo>
                      <a:pt x="716953" y="977290"/>
                    </a:lnTo>
                    <a:close/>
                  </a:path>
                  <a:path w="1890395" h="1588135">
                    <a:moveTo>
                      <a:pt x="756005" y="977290"/>
                    </a:moveTo>
                    <a:lnTo>
                      <a:pt x="742988" y="977290"/>
                    </a:lnTo>
                    <a:lnTo>
                      <a:pt x="742988" y="984059"/>
                    </a:lnTo>
                    <a:lnTo>
                      <a:pt x="756005" y="984059"/>
                    </a:lnTo>
                    <a:lnTo>
                      <a:pt x="756005" y="977290"/>
                    </a:lnTo>
                    <a:close/>
                  </a:path>
                  <a:path w="1890395" h="1588135">
                    <a:moveTo>
                      <a:pt x="795058" y="977290"/>
                    </a:moveTo>
                    <a:lnTo>
                      <a:pt x="782040" y="977290"/>
                    </a:lnTo>
                    <a:lnTo>
                      <a:pt x="782040" y="984059"/>
                    </a:lnTo>
                    <a:lnTo>
                      <a:pt x="795058" y="984059"/>
                    </a:lnTo>
                    <a:lnTo>
                      <a:pt x="795058" y="977290"/>
                    </a:lnTo>
                    <a:close/>
                  </a:path>
                  <a:path w="1890395" h="1588135">
                    <a:moveTo>
                      <a:pt x="834097" y="1472615"/>
                    </a:moveTo>
                    <a:lnTo>
                      <a:pt x="821080" y="1472615"/>
                    </a:lnTo>
                    <a:lnTo>
                      <a:pt x="821080" y="1479384"/>
                    </a:lnTo>
                    <a:lnTo>
                      <a:pt x="834097" y="1479384"/>
                    </a:lnTo>
                    <a:lnTo>
                      <a:pt x="834097" y="1472615"/>
                    </a:lnTo>
                    <a:close/>
                  </a:path>
                  <a:path w="1890395" h="1588135">
                    <a:moveTo>
                      <a:pt x="834097" y="977290"/>
                    </a:moveTo>
                    <a:lnTo>
                      <a:pt x="821080" y="977290"/>
                    </a:lnTo>
                    <a:lnTo>
                      <a:pt x="821080" y="984059"/>
                    </a:lnTo>
                    <a:lnTo>
                      <a:pt x="834097" y="984059"/>
                    </a:lnTo>
                    <a:lnTo>
                      <a:pt x="834097" y="977290"/>
                    </a:lnTo>
                    <a:close/>
                  </a:path>
                  <a:path w="1890395" h="1588135">
                    <a:moveTo>
                      <a:pt x="873417" y="1472615"/>
                    </a:moveTo>
                    <a:lnTo>
                      <a:pt x="860399" y="1472615"/>
                    </a:lnTo>
                    <a:lnTo>
                      <a:pt x="860399" y="1479384"/>
                    </a:lnTo>
                    <a:lnTo>
                      <a:pt x="873417" y="1479384"/>
                    </a:lnTo>
                    <a:lnTo>
                      <a:pt x="873417" y="1472615"/>
                    </a:lnTo>
                    <a:close/>
                  </a:path>
                  <a:path w="1890395" h="1588135">
                    <a:moveTo>
                      <a:pt x="873417" y="977290"/>
                    </a:moveTo>
                    <a:lnTo>
                      <a:pt x="860399" y="977290"/>
                    </a:lnTo>
                    <a:lnTo>
                      <a:pt x="860399" y="984059"/>
                    </a:lnTo>
                    <a:lnTo>
                      <a:pt x="873417" y="984059"/>
                    </a:lnTo>
                    <a:lnTo>
                      <a:pt x="873417" y="977290"/>
                    </a:lnTo>
                    <a:close/>
                  </a:path>
                  <a:path w="1890395" h="1588135">
                    <a:moveTo>
                      <a:pt x="912456" y="1472615"/>
                    </a:moveTo>
                    <a:lnTo>
                      <a:pt x="899439" y="1472615"/>
                    </a:lnTo>
                    <a:lnTo>
                      <a:pt x="899439" y="1479384"/>
                    </a:lnTo>
                    <a:lnTo>
                      <a:pt x="912456" y="1479384"/>
                    </a:lnTo>
                    <a:lnTo>
                      <a:pt x="912456" y="1472615"/>
                    </a:lnTo>
                    <a:close/>
                  </a:path>
                  <a:path w="1890395" h="1588135">
                    <a:moveTo>
                      <a:pt x="912456" y="977290"/>
                    </a:moveTo>
                    <a:lnTo>
                      <a:pt x="899439" y="977290"/>
                    </a:lnTo>
                    <a:lnTo>
                      <a:pt x="899439" y="984059"/>
                    </a:lnTo>
                    <a:lnTo>
                      <a:pt x="912456" y="984059"/>
                    </a:lnTo>
                    <a:lnTo>
                      <a:pt x="912456" y="977290"/>
                    </a:lnTo>
                    <a:close/>
                  </a:path>
                  <a:path w="1890395" h="1588135">
                    <a:moveTo>
                      <a:pt x="912456" y="488607"/>
                    </a:moveTo>
                    <a:lnTo>
                      <a:pt x="899439" y="488607"/>
                    </a:lnTo>
                    <a:lnTo>
                      <a:pt x="899439" y="495592"/>
                    </a:lnTo>
                    <a:lnTo>
                      <a:pt x="912456" y="495592"/>
                    </a:lnTo>
                    <a:lnTo>
                      <a:pt x="912456" y="488607"/>
                    </a:lnTo>
                    <a:close/>
                  </a:path>
                  <a:path w="1890395" h="1588135">
                    <a:moveTo>
                      <a:pt x="951509" y="1472615"/>
                    </a:moveTo>
                    <a:lnTo>
                      <a:pt x="938491" y="1472615"/>
                    </a:lnTo>
                    <a:lnTo>
                      <a:pt x="938491" y="1479384"/>
                    </a:lnTo>
                    <a:lnTo>
                      <a:pt x="951509" y="1479384"/>
                    </a:lnTo>
                    <a:lnTo>
                      <a:pt x="951509" y="1472615"/>
                    </a:lnTo>
                    <a:close/>
                  </a:path>
                  <a:path w="1890395" h="1588135">
                    <a:moveTo>
                      <a:pt x="951509" y="977290"/>
                    </a:moveTo>
                    <a:lnTo>
                      <a:pt x="938491" y="977290"/>
                    </a:lnTo>
                    <a:lnTo>
                      <a:pt x="938491" y="984059"/>
                    </a:lnTo>
                    <a:lnTo>
                      <a:pt x="951509" y="984059"/>
                    </a:lnTo>
                    <a:lnTo>
                      <a:pt x="951509" y="977290"/>
                    </a:lnTo>
                    <a:close/>
                  </a:path>
                  <a:path w="1890395" h="1588135">
                    <a:moveTo>
                      <a:pt x="951509" y="488607"/>
                    </a:moveTo>
                    <a:lnTo>
                      <a:pt x="938491" y="488607"/>
                    </a:lnTo>
                    <a:lnTo>
                      <a:pt x="938491" y="495592"/>
                    </a:lnTo>
                    <a:lnTo>
                      <a:pt x="951509" y="495592"/>
                    </a:lnTo>
                    <a:lnTo>
                      <a:pt x="951509" y="488607"/>
                    </a:lnTo>
                    <a:close/>
                  </a:path>
                  <a:path w="1890395" h="1588135">
                    <a:moveTo>
                      <a:pt x="990815" y="1472615"/>
                    </a:moveTo>
                    <a:lnTo>
                      <a:pt x="977798" y="1472615"/>
                    </a:lnTo>
                    <a:lnTo>
                      <a:pt x="977798" y="1479384"/>
                    </a:lnTo>
                    <a:lnTo>
                      <a:pt x="990815" y="1479384"/>
                    </a:lnTo>
                    <a:lnTo>
                      <a:pt x="990815" y="1472615"/>
                    </a:lnTo>
                    <a:close/>
                  </a:path>
                  <a:path w="1890395" h="1588135">
                    <a:moveTo>
                      <a:pt x="990815" y="977290"/>
                    </a:moveTo>
                    <a:lnTo>
                      <a:pt x="977798" y="977290"/>
                    </a:lnTo>
                    <a:lnTo>
                      <a:pt x="977798" y="984059"/>
                    </a:lnTo>
                    <a:lnTo>
                      <a:pt x="990815" y="984059"/>
                    </a:lnTo>
                    <a:lnTo>
                      <a:pt x="990815" y="977290"/>
                    </a:lnTo>
                    <a:close/>
                  </a:path>
                  <a:path w="1890395" h="1588135">
                    <a:moveTo>
                      <a:pt x="990815" y="488607"/>
                    </a:moveTo>
                    <a:lnTo>
                      <a:pt x="977798" y="488607"/>
                    </a:lnTo>
                    <a:lnTo>
                      <a:pt x="977798" y="495592"/>
                    </a:lnTo>
                    <a:lnTo>
                      <a:pt x="990815" y="495592"/>
                    </a:lnTo>
                    <a:lnTo>
                      <a:pt x="990815" y="488607"/>
                    </a:lnTo>
                    <a:close/>
                  </a:path>
                  <a:path w="1890395" h="1588135">
                    <a:moveTo>
                      <a:pt x="1029868" y="1472615"/>
                    </a:moveTo>
                    <a:lnTo>
                      <a:pt x="1016850" y="1472615"/>
                    </a:lnTo>
                    <a:lnTo>
                      <a:pt x="1016850" y="1479384"/>
                    </a:lnTo>
                    <a:lnTo>
                      <a:pt x="1029868" y="1479384"/>
                    </a:lnTo>
                    <a:lnTo>
                      <a:pt x="1029868" y="1472615"/>
                    </a:lnTo>
                    <a:close/>
                  </a:path>
                  <a:path w="1890395" h="1588135">
                    <a:moveTo>
                      <a:pt x="1029868" y="977290"/>
                    </a:moveTo>
                    <a:lnTo>
                      <a:pt x="1016850" y="977290"/>
                    </a:lnTo>
                    <a:lnTo>
                      <a:pt x="1016850" y="984059"/>
                    </a:lnTo>
                    <a:lnTo>
                      <a:pt x="1029868" y="984059"/>
                    </a:lnTo>
                    <a:lnTo>
                      <a:pt x="1029868" y="977290"/>
                    </a:lnTo>
                    <a:close/>
                  </a:path>
                  <a:path w="1890395" h="1588135">
                    <a:moveTo>
                      <a:pt x="1029868" y="488607"/>
                    </a:moveTo>
                    <a:lnTo>
                      <a:pt x="1016850" y="488607"/>
                    </a:lnTo>
                    <a:lnTo>
                      <a:pt x="1016850" y="495592"/>
                    </a:lnTo>
                    <a:lnTo>
                      <a:pt x="1029868" y="495592"/>
                    </a:lnTo>
                    <a:lnTo>
                      <a:pt x="1029868" y="488607"/>
                    </a:lnTo>
                    <a:close/>
                  </a:path>
                  <a:path w="1890395" h="1588135">
                    <a:moveTo>
                      <a:pt x="1421015" y="0"/>
                    </a:moveTo>
                    <a:lnTo>
                      <a:pt x="1068920" y="0"/>
                    </a:lnTo>
                    <a:lnTo>
                      <a:pt x="1068920" y="488607"/>
                    </a:lnTo>
                    <a:lnTo>
                      <a:pt x="1055903" y="488607"/>
                    </a:lnTo>
                    <a:lnTo>
                      <a:pt x="1055903" y="495592"/>
                    </a:lnTo>
                    <a:lnTo>
                      <a:pt x="1068920" y="495592"/>
                    </a:lnTo>
                    <a:lnTo>
                      <a:pt x="1068920" y="977290"/>
                    </a:lnTo>
                    <a:lnTo>
                      <a:pt x="1055903" y="977290"/>
                    </a:lnTo>
                    <a:lnTo>
                      <a:pt x="1055903" y="984059"/>
                    </a:lnTo>
                    <a:lnTo>
                      <a:pt x="1068920" y="984059"/>
                    </a:lnTo>
                    <a:lnTo>
                      <a:pt x="1068920" y="1472615"/>
                    </a:lnTo>
                    <a:lnTo>
                      <a:pt x="1055903" y="1472615"/>
                    </a:lnTo>
                    <a:lnTo>
                      <a:pt x="1055903" y="1479384"/>
                    </a:lnTo>
                    <a:lnTo>
                      <a:pt x="1068920" y="1479384"/>
                    </a:lnTo>
                    <a:lnTo>
                      <a:pt x="1068920" y="1560791"/>
                    </a:lnTo>
                    <a:lnTo>
                      <a:pt x="1421015" y="1560791"/>
                    </a:lnTo>
                    <a:lnTo>
                      <a:pt x="1421015" y="0"/>
                    </a:lnTo>
                    <a:close/>
                  </a:path>
                  <a:path w="1890395" h="1588135">
                    <a:moveTo>
                      <a:pt x="1453515" y="488607"/>
                    </a:moveTo>
                    <a:lnTo>
                      <a:pt x="1446999" y="488607"/>
                    </a:lnTo>
                    <a:lnTo>
                      <a:pt x="1446999" y="495592"/>
                    </a:lnTo>
                    <a:lnTo>
                      <a:pt x="1453515" y="495592"/>
                    </a:lnTo>
                    <a:lnTo>
                      <a:pt x="1453515" y="488607"/>
                    </a:lnTo>
                    <a:close/>
                  </a:path>
                  <a:path w="1890395" h="1588135">
                    <a:moveTo>
                      <a:pt x="1460017" y="1472615"/>
                    </a:moveTo>
                    <a:lnTo>
                      <a:pt x="1446999" y="1472615"/>
                    </a:lnTo>
                    <a:lnTo>
                      <a:pt x="1446999" y="1479384"/>
                    </a:lnTo>
                    <a:lnTo>
                      <a:pt x="1460017" y="1479384"/>
                    </a:lnTo>
                    <a:lnTo>
                      <a:pt x="1460017" y="1472615"/>
                    </a:lnTo>
                    <a:close/>
                  </a:path>
                  <a:path w="1890395" h="1588135">
                    <a:moveTo>
                      <a:pt x="1460017" y="977290"/>
                    </a:moveTo>
                    <a:lnTo>
                      <a:pt x="1446999" y="977290"/>
                    </a:lnTo>
                    <a:lnTo>
                      <a:pt x="1446999" y="984059"/>
                    </a:lnTo>
                    <a:lnTo>
                      <a:pt x="1460017" y="984059"/>
                    </a:lnTo>
                    <a:lnTo>
                      <a:pt x="1460017" y="977290"/>
                    </a:lnTo>
                    <a:close/>
                  </a:path>
                  <a:path w="1890395" h="1588135">
                    <a:moveTo>
                      <a:pt x="1499069" y="1472615"/>
                    </a:moveTo>
                    <a:lnTo>
                      <a:pt x="1486052" y="1472615"/>
                    </a:lnTo>
                    <a:lnTo>
                      <a:pt x="1486052" y="1479384"/>
                    </a:lnTo>
                    <a:lnTo>
                      <a:pt x="1499069" y="1479384"/>
                    </a:lnTo>
                    <a:lnTo>
                      <a:pt x="1499069" y="1472615"/>
                    </a:lnTo>
                    <a:close/>
                  </a:path>
                  <a:path w="1890395" h="1588135">
                    <a:moveTo>
                      <a:pt x="1499069" y="977290"/>
                    </a:moveTo>
                    <a:lnTo>
                      <a:pt x="1486052" y="977290"/>
                    </a:lnTo>
                    <a:lnTo>
                      <a:pt x="1486052" y="984059"/>
                    </a:lnTo>
                    <a:lnTo>
                      <a:pt x="1499069" y="984059"/>
                    </a:lnTo>
                    <a:lnTo>
                      <a:pt x="1499069" y="977290"/>
                    </a:lnTo>
                    <a:close/>
                  </a:path>
                  <a:path w="1890395" h="1588135">
                    <a:moveTo>
                      <a:pt x="1538338" y="1472615"/>
                    </a:moveTo>
                    <a:lnTo>
                      <a:pt x="1525104" y="1472615"/>
                    </a:lnTo>
                    <a:lnTo>
                      <a:pt x="1525104" y="1479384"/>
                    </a:lnTo>
                    <a:lnTo>
                      <a:pt x="1538338" y="1479384"/>
                    </a:lnTo>
                    <a:lnTo>
                      <a:pt x="1538338" y="1472615"/>
                    </a:lnTo>
                    <a:close/>
                  </a:path>
                  <a:path w="1890395" h="1588135">
                    <a:moveTo>
                      <a:pt x="1538338" y="977290"/>
                    </a:moveTo>
                    <a:lnTo>
                      <a:pt x="1525104" y="977290"/>
                    </a:lnTo>
                    <a:lnTo>
                      <a:pt x="1525104" y="984059"/>
                    </a:lnTo>
                    <a:lnTo>
                      <a:pt x="1538338" y="984059"/>
                    </a:lnTo>
                    <a:lnTo>
                      <a:pt x="1538338" y="977290"/>
                    </a:lnTo>
                    <a:close/>
                  </a:path>
                  <a:path w="1890395" h="1588135">
                    <a:moveTo>
                      <a:pt x="1577428" y="1472615"/>
                    </a:moveTo>
                    <a:lnTo>
                      <a:pt x="1564411" y="1472615"/>
                    </a:lnTo>
                    <a:lnTo>
                      <a:pt x="1564411" y="1479384"/>
                    </a:lnTo>
                    <a:lnTo>
                      <a:pt x="1577428" y="1479384"/>
                    </a:lnTo>
                    <a:lnTo>
                      <a:pt x="1577428" y="1472615"/>
                    </a:lnTo>
                    <a:close/>
                  </a:path>
                  <a:path w="1890395" h="1588135">
                    <a:moveTo>
                      <a:pt x="1577428" y="977290"/>
                    </a:moveTo>
                    <a:lnTo>
                      <a:pt x="1564411" y="977290"/>
                    </a:lnTo>
                    <a:lnTo>
                      <a:pt x="1564411" y="984059"/>
                    </a:lnTo>
                    <a:lnTo>
                      <a:pt x="1577428" y="984059"/>
                    </a:lnTo>
                    <a:lnTo>
                      <a:pt x="1577428" y="977290"/>
                    </a:lnTo>
                    <a:close/>
                  </a:path>
                  <a:path w="1890395" h="1588135">
                    <a:moveTo>
                      <a:pt x="1616481" y="1472615"/>
                    </a:moveTo>
                    <a:lnTo>
                      <a:pt x="1603463" y="1472615"/>
                    </a:lnTo>
                    <a:lnTo>
                      <a:pt x="1603463" y="1479384"/>
                    </a:lnTo>
                    <a:lnTo>
                      <a:pt x="1616481" y="1479384"/>
                    </a:lnTo>
                    <a:lnTo>
                      <a:pt x="1616481" y="1472615"/>
                    </a:lnTo>
                    <a:close/>
                  </a:path>
                  <a:path w="1890395" h="1588135">
                    <a:moveTo>
                      <a:pt x="1616481" y="977290"/>
                    </a:moveTo>
                    <a:lnTo>
                      <a:pt x="1603463" y="977290"/>
                    </a:lnTo>
                    <a:lnTo>
                      <a:pt x="1603463" y="984059"/>
                    </a:lnTo>
                    <a:lnTo>
                      <a:pt x="1616481" y="984059"/>
                    </a:lnTo>
                    <a:lnTo>
                      <a:pt x="1616481" y="977290"/>
                    </a:lnTo>
                    <a:close/>
                  </a:path>
                  <a:path w="1890395" h="1588135">
                    <a:moveTo>
                      <a:pt x="1655533" y="1472615"/>
                    </a:moveTo>
                    <a:lnTo>
                      <a:pt x="1642516" y="1472615"/>
                    </a:lnTo>
                    <a:lnTo>
                      <a:pt x="1642516" y="1479384"/>
                    </a:lnTo>
                    <a:lnTo>
                      <a:pt x="1655533" y="1479384"/>
                    </a:lnTo>
                    <a:lnTo>
                      <a:pt x="1655533" y="1472615"/>
                    </a:lnTo>
                    <a:close/>
                  </a:path>
                  <a:path w="1890395" h="1588135">
                    <a:moveTo>
                      <a:pt x="1655533" y="977290"/>
                    </a:moveTo>
                    <a:lnTo>
                      <a:pt x="1642516" y="977290"/>
                    </a:lnTo>
                    <a:lnTo>
                      <a:pt x="1642516" y="984059"/>
                    </a:lnTo>
                    <a:lnTo>
                      <a:pt x="1655533" y="984059"/>
                    </a:lnTo>
                    <a:lnTo>
                      <a:pt x="1655533" y="977290"/>
                    </a:lnTo>
                    <a:close/>
                  </a:path>
                  <a:path w="1890395" h="1588135">
                    <a:moveTo>
                      <a:pt x="1694751" y="1472615"/>
                    </a:moveTo>
                    <a:lnTo>
                      <a:pt x="1681734" y="1472615"/>
                    </a:lnTo>
                    <a:lnTo>
                      <a:pt x="1681734" y="1479384"/>
                    </a:lnTo>
                    <a:lnTo>
                      <a:pt x="1694751" y="1479384"/>
                    </a:lnTo>
                    <a:lnTo>
                      <a:pt x="1694751" y="1472615"/>
                    </a:lnTo>
                    <a:close/>
                  </a:path>
                  <a:path w="1890395" h="1588135">
                    <a:moveTo>
                      <a:pt x="1694751" y="977290"/>
                    </a:moveTo>
                    <a:lnTo>
                      <a:pt x="1681734" y="977290"/>
                    </a:lnTo>
                    <a:lnTo>
                      <a:pt x="1681734" y="984059"/>
                    </a:lnTo>
                    <a:lnTo>
                      <a:pt x="1694751" y="984059"/>
                    </a:lnTo>
                    <a:lnTo>
                      <a:pt x="1694751" y="977290"/>
                    </a:lnTo>
                    <a:close/>
                  </a:path>
                  <a:path w="1890395" h="1588135">
                    <a:moveTo>
                      <a:pt x="1733804" y="1472615"/>
                    </a:moveTo>
                    <a:lnTo>
                      <a:pt x="1720786" y="1472615"/>
                    </a:lnTo>
                    <a:lnTo>
                      <a:pt x="1720786" y="1479384"/>
                    </a:lnTo>
                    <a:lnTo>
                      <a:pt x="1733804" y="1479384"/>
                    </a:lnTo>
                    <a:lnTo>
                      <a:pt x="1733804" y="1472615"/>
                    </a:lnTo>
                    <a:close/>
                  </a:path>
                  <a:path w="1890395" h="1588135">
                    <a:moveTo>
                      <a:pt x="1733804" y="977290"/>
                    </a:moveTo>
                    <a:lnTo>
                      <a:pt x="1720786" y="977290"/>
                    </a:lnTo>
                    <a:lnTo>
                      <a:pt x="1720786" y="984059"/>
                    </a:lnTo>
                    <a:lnTo>
                      <a:pt x="1733804" y="984059"/>
                    </a:lnTo>
                    <a:lnTo>
                      <a:pt x="1733804" y="977290"/>
                    </a:lnTo>
                    <a:close/>
                  </a:path>
                  <a:path w="1890395" h="1588135">
                    <a:moveTo>
                      <a:pt x="1772856" y="1472615"/>
                    </a:moveTo>
                    <a:lnTo>
                      <a:pt x="1759839" y="1472615"/>
                    </a:lnTo>
                    <a:lnTo>
                      <a:pt x="1759839" y="1479384"/>
                    </a:lnTo>
                    <a:lnTo>
                      <a:pt x="1772856" y="1479384"/>
                    </a:lnTo>
                    <a:lnTo>
                      <a:pt x="1772856" y="1472615"/>
                    </a:lnTo>
                    <a:close/>
                  </a:path>
                  <a:path w="1890395" h="1588135">
                    <a:moveTo>
                      <a:pt x="1772856" y="977290"/>
                    </a:moveTo>
                    <a:lnTo>
                      <a:pt x="1759839" y="977290"/>
                    </a:lnTo>
                    <a:lnTo>
                      <a:pt x="1759839" y="984059"/>
                    </a:lnTo>
                    <a:lnTo>
                      <a:pt x="1772856" y="984059"/>
                    </a:lnTo>
                    <a:lnTo>
                      <a:pt x="1772856" y="977290"/>
                    </a:lnTo>
                    <a:close/>
                  </a:path>
                  <a:path w="1890395" h="1588135">
                    <a:moveTo>
                      <a:pt x="1811896" y="1472615"/>
                    </a:moveTo>
                    <a:lnTo>
                      <a:pt x="1798878" y="1472615"/>
                    </a:lnTo>
                    <a:lnTo>
                      <a:pt x="1798878" y="1479384"/>
                    </a:lnTo>
                    <a:lnTo>
                      <a:pt x="1811896" y="1479384"/>
                    </a:lnTo>
                    <a:lnTo>
                      <a:pt x="1811896" y="1472615"/>
                    </a:lnTo>
                    <a:close/>
                  </a:path>
                  <a:path w="1890395" h="1588135">
                    <a:moveTo>
                      <a:pt x="1811896" y="977290"/>
                    </a:moveTo>
                    <a:lnTo>
                      <a:pt x="1798878" y="977290"/>
                    </a:lnTo>
                    <a:lnTo>
                      <a:pt x="1798878" y="984059"/>
                    </a:lnTo>
                    <a:lnTo>
                      <a:pt x="1811896" y="984059"/>
                    </a:lnTo>
                    <a:lnTo>
                      <a:pt x="1811896" y="977290"/>
                    </a:lnTo>
                    <a:close/>
                  </a:path>
                  <a:path w="1890395" h="1588135">
                    <a:moveTo>
                      <a:pt x="1851215" y="1472615"/>
                    </a:moveTo>
                    <a:lnTo>
                      <a:pt x="1838198" y="1472615"/>
                    </a:lnTo>
                    <a:lnTo>
                      <a:pt x="1838198" y="1479384"/>
                    </a:lnTo>
                    <a:lnTo>
                      <a:pt x="1851215" y="1479384"/>
                    </a:lnTo>
                    <a:lnTo>
                      <a:pt x="1851215" y="1472615"/>
                    </a:lnTo>
                    <a:close/>
                  </a:path>
                  <a:path w="1890395" h="1588135">
                    <a:moveTo>
                      <a:pt x="1851215" y="977290"/>
                    </a:moveTo>
                    <a:lnTo>
                      <a:pt x="1838198" y="977290"/>
                    </a:lnTo>
                    <a:lnTo>
                      <a:pt x="1838198" y="984059"/>
                    </a:lnTo>
                    <a:lnTo>
                      <a:pt x="1851215" y="984059"/>
                    </a:lnTo>
                    <a:lnTo>
                      <a:pt x="1851215" y="977290"/>
                    </a:lnTo>
                    <a:close/>
                  </a:path>
                  <a:path w="1890395" h="1588135">
                    <a:moveTo>
                      <a:pt x="1890255" y="1472615"/>
                    </a:moveTo>
                    <a:lnTo>
                      <a:pt x="1877237" y="1472615"/>
                    </a:lnTo>
                    <a:lnTo>
                      <a:pt x="1877237" y="1479384"/>
                    </a:lnTo>
                    <a:lnTo>
                      <a:pt x="1890255" y="1479384"/>
                    </a:lnTo>
                    <a:lnTo>
                      <a:pt x="1890255" y="1472615"/>
                    </a:lnTo>
                    <a:close/>
                  </a:path>
                  <a:path w="1890395" h="1588135">
                    <a:moveTo>
                      <a:pt x="1890255" y="977290"/>
                    </a:moveTo>
                    <a:lnTo>
                      <a:pt x="1877237" y="977290"/>
                    </a:lnTo>
                    <a:lnTo>
                      <a:pt x="1877237" y="984059"/>
                    </a:lnTo>
                    <a:lnTo>
                      <a:pt x="1890255" y="984059"/>
                    </a:lnTo>
                    <a:lnTo>
                      <a:pt x="1890255" y="97729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5607647" y="2916326"/>
                <a:ext cx="2183765" cy="909319"/>
              </a:xfrm>
              <a:custGeom>
                <a:avLst/>
                <a:gdLst/>
                <a:ahLst/>
                <a:cxnLst/>
                <a:rect l="l" t="t" r="r" b="b"/>
                <a:pathLst>
                  <a:path w="2183765" h="909320">
                    <a:moveTo>
                      <a:pt x="352094" y="0"/>
                    </a:moveTo>
                    <a:lnTo>
                      <a:pt x="0" y="0"/>
                    </a:lnTo>
                    <a:lnTo>
                      <a:pt x="0" y="746404"/>
                    </a:lnTo>
                    <a:lnTo>
                      <a:pt x="352094" y="746404"/>
                    </a:lnTo>
                    <a:lnTo>
                      <a:pt x="352094" y="0"/>
                    </a:lnTo>
                    <a:close/>
                  </a:path>
                  <a:path w="2183765" h="909320">
                    <a:moveTo>
                      <a:pt x="1271092" y="0"/>
                    </a:moveTo>
                    <a:lnTo>
                      <a:pt x="919213" y="0"/>
                    </a:lnTo>
                    <a:lnTo>
                      <a:pt x="919213" y="882243"/>
                    </a:lnTo>
                    <a:lnTo>
                      <a:pt x="1271092" y="882243"/>
                    </a:lnTo>
                    <a:lnTo>
                      <a:pt x="1271092" y="0"/>
                    </a:lnTo>
                    <a:close/>
                  </a:path>
                  <a:path w="2183765" h="909320">
                    <a:moveTo>
                      <a:pt x="2183765" y="0"/>
                    </a:moveTo>
                    <a:lnTo>
                      <a:pt x="1831670" y="0"/>
                    </a:lnTo>
                    <a:lnTo>
                      <a:pt x="1831670" y="909320"/>
                    </a:lnTo>
                    <a:lnTo>
                      <a:pt x="2183765" y="909320"/>
                    </a:lnTo>
                    <a:lnTo>
                      <a:pt x="2183765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8703831" y="3404831"/>
                <a:ext cx="85090" cy="6985"/>
              </a:xfrm>
              <a:custGeom>
                <a:avLst/>
                <a:gdLst/>
                <a:ahLst/>
                <a:cxnLst/>
                <a:rect l="l" t="t" r="r" b="b"/>
                <a:pathLst>
                  <a:path w="85090" h="6985">
                    <a:moveTo>
                      <a:pt x="6502" y="0"/>
                    </a:moveTo>
                    <a:lnTo>
                      <a:pt x="0" y="0"/>
                    </a:lnTo>
                    <a:lnTo>
                      <a:pt x="0" y="6985"/>
                    </a:lnTo>
                    <a:lnTo>
                      <a:pt x="6502" y="6985"/>
                    </a:lnTo>
                    <a:lnTo>
                      <a:pt x="6502" y="0"/>
                    </a:lnTo>
                    <a:close/>
                  </a:path>
                  <a:path w="85090" h="6985">
                    <a:moveTo>
                      <a:pt x="45821" y="0"/>
                    </a:moveTo>
                    <a:lnTo>
                      <a:pt x="32804" y="0"/>
                    </a:lnTo>
                    <a:lnTo>
                      <a:pt x="32804" y="6985"/>
                    </a:lnTo>
                    <a:lnTo>
                      <a:pt x="45821" y="6985"/>
                    </a:lnTo>
                    <a:lnTo>
                      <a:pt x="45821" y="0"/>
                    </a:lnTo>
                    <a:close/>
                  </a:path>
                  <a:path w="85090" h="6985">
                    <a:moveTo>
                      <a:pt x="84861" y="0"/>
                    </a:moveTo>
                    <a:lnTo>
                      <a:pt x="71843" y="0"/>
                    </a:lnTo>
                    <a:lnTo>
                      <a:pt x="71843" y="6985"/>
                    </a:lnTo>
                    <a:lnTo>
                      <a:pt x="84861" y="6985"/>
                    </a:lnTo>
                    <a:lnTo>
                      <a:pt x="84861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8351956" y="2916314"/>
                <a:ext cx="352425" cy="97028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970279">
                    <a:moveTo>
                      <a:pt x="351878" y="0"/>
                    </a:moveTo>
                    <a:lnTo>
                      <a:pt x="0" y="0"/>
                    </a:lnTo>
                    <a:lnTo>
                      <a:pt x="0" y="970245"/>
                    </a:lnTo>
                    <a:lnTo>
                      <a:pt x="351878" y="970245"/>
                    </a:lnTo>
                    <a:lnTo>
                      <a:pt x="351878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5102607" y="2919653"/>
                <a:ext cx="3689350" cy="2449830"/>
              </a:xfrm>
              <a:custGeom>
                <a:avLst/>
                <a:gdLst/>
                <a:ahLst/>
                <a:cxnLst/>
                <a:rect l="l" t="t" r="r" b="b"/>
                <a:pathLst>
                  <a:path w="3689350" h="2449829">
                    <a:moveTo>
                      <a:pt x="39049" y="0"/>
                    </a:moveTo>
                    <a:lnTo>
                      <a:pt x="39049" y="2442779"/>
                    </a:lnTo>
                  </a:path>
                  <a:path w="3689350" h="2449829">
                    <a:moveTo>
                      <a:pt x="0" y="2449548"/>
                    </a:moveTo>
                    <a:lnTo>
                      <a:pt x="32541" y="2449548"/>
                    </a:lnTo>
                  </a:path>
                  <a:path w="3689350" h="2449829">
                    <a:moveTo>
                      <a:pt x="0" y="1961041"/>
                    </a:moveTo>
                    <a:lnTo>
                      <a:pt x="32541" y="1961041"/>
                    </a:lnTo>
                  </a:path>
                  <a:path w="3689350" h="2449829">
                    <a:moveTo>
                      <a:pt x="0" y="1472516"/>
                    </a:moveTo>
                    <a:lnTo>
                      <a:pt x="32541" y="1472516"/>
                    </a:lnTo>
                  </a:path>
                  <a:path w="3689350" h="2449829">
                    <a:moveTo>
                      <a:pt x="0" y="977285"/>
                    </a:moveTo>
                    <a:lnTo>
                      <a:pt x="32541" y="977285"/>
                    </a:lnTo>
                  </a:path>
                  <a:path w="3689350" h="2449829">
                    <a:moveTo>
                      <a:pt x="0" y="488552"/>
                    </a:moveTo>
                    <a:lnTo>
                      <a:pt x="32541" y="488552"/>
                    </a:lnTo>
                  </a:path>
                  <a:path w="3689350" h="2449829">
                    <a:moveTo>
                      <a:pt x="0" y="0"/>
                    </a:moveTo>
                    <a:lnTo>
                      <a:pt x="32541" y="0"/>
                    </a:lnTo>
                  </a:path>
                  <a:path w="3689350" h="2449829">
                    <a:moveTo>
                      <a:pt x="39049" y="0"/>
                    </a:moveTo>
                    <a:lnTo>
                      <a:pt x="3689305" y="0"/>
                    </a:lnTo>
                  </a:path>
                </a:pathLst>
              </a:custGeom>
              <a:ln w="663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5" name="object 55"/>
            <p:cNvSpPr txBox="1"/>
            <p:nvPr/>
          </p:nvSpPr>
          <p:spPr>
            <a:xfrm>
              <a:off x="7131647" y="3690866"/>
              <a:ext cx="528320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71755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7.6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8122463" y="3826430"/>
              <a:ext cx="225425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9.0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9035092" y="3853777"/>
              <a:ext cx="225425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9.3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9934848" y="3914699"/>
              <a:ext cx="238125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9.9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6767068" y="4240521"/>
              <a:ext cx="309880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13.2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7679523" y="4464355"/>
              <a:ext cx="309880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15.5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8598661" y="4532226"/>
              <a:ext cx="309880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16.2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9511203" y="4504969"/>
              <a:ext cx="309880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15.9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6349891" y="5258123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6349891" y="4769616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6349891" y="4281136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6349891" y="3785815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6427989" y="3297352"/>
              <a:ext cx="147320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6473763" y="2808801"/>
              <a:ext cx="101600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6106976" y="3833500"/>
              <a:ext cx="205184" cy="57785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mmHg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6106753" y="3716204"/>
              <a:ext cx="138499" cy="92075"/>
            </a:xfrm>
            <a:prstGeom prst="rect">
              <a:avLst/>
            </a:prstGeom>
          </p:spPr>
          <p:txBody>
            <a:bodyPr vert="vert270" wrap="square" lIns="0" tIns="5715" rIns="0" bIns="0" rtlCol="0">
              <a:spAutoFit/>
            </a:bodyPr>
            <a:lstStyle/>
            <a:p>
              <a:pPr marL="12700">
                <a:spcBef>
                  <a:spcPts val="45"/>
                </a:spcBef>
              </a:pPr>
              <a:r>
                <a:rPr sz="9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†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6738112" y="2646426"/>
              <a:ext cx="70802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V160/A5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8610855" y="2646426"/>
              <a:ext cx="70802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V320/A5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7648956" y="2646426"/>
              <a:ext cx="75755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V160A10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9496552" y="2646426"/>
              <a:ext cx="80645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V320/A10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6" name="object 86"/>
            <p:cNvSpPr txBox="1"/>
            <p:nvPr/>
          </p:nvSpPr>
          <p:spPr>
            <a:xfrm>
              <a:off x="7812785" y="5347716"/>
              <a:ext cx="33782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7" name="object 87"/>
            <p:cNvSpPr txBox="1"/>
            <p:nvPr/>
          </p:nvSpPr>
          <p:spPr>
            <a:xfrm>
              <a:off x="7109206" y="5347716"/>
              <a:ext cx="3295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88" name="object 88"/>
            <p:cNvGrpSpPr/>
            <p:nvPr/>
          </p:nvGrpSpPr>
          <p:grpSpPr>
            <a:xfrm>
              <a:off x="6888226" y="5388229"/>
              <a:ext cx="863600" cy="142875"/>
              <a:chOff x="5364226" y="5388228"/>
              <a:chExt cx="863600" cy="142875"/>
            </a:xfrm>
          </p:grpSpPr>
          <p:sp>
            <p:nvSpPr>
              <p:cNvPr id="89" name="object 89"/>
              <p:cNvSpPr/>
              <p:nvPr/>
            </p:nvSpPr>
            <p:spPr>
              <a:xfrm>
                <a:off x="6083300" y="5388228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79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5364226" y="5388228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79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4" name="object 94"/>
            <p:cNvSpPr txBox="1"/>
            <p:nvPr/>
          </p:nvSpPr>
          <p:spPr>
            <a:xfrm>
              <a:off x="9126220" y="5623815"/>
              <a:ext cx="90106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Adapted</a:t>
              </a:r>
              <a:r>
                <a:rPr sz="800" kern="0" spc="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from</a:t>
              </a:r>
              <a:r>
                <a:rPr sz="8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ref.</a:t>
              </a:r>
              <a:r>
                <a:rPr sz="8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C8FB6F34-3795-D3E3-583C-5E5B877A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35EE575-77A5-FDB8-4EF8-E5935A1A3C59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B2CDFBB6-4D0B-58C2-44EC-5EAC929FCE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7B31F5E-4E0E-F0F7-70DD-8E82F950C040}"/>
              </a:ext>
            </a:extLst>
          </p:cNvPr>
          <p:cNvSpPr txBox="1"/>
          <p:nvPr/>
        </p:nvSpPr>
        <p:spPr>
          <a:xfrm>
            <a:off x="-550688" y="6391961"/>
            <a:ext cx="7067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9739" marR="17780"/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1.Twynsta 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(telmisartan/amlodipine)</a:t>
            </a:r>
            <a:r>
              <a:rPr lang="en-US"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prescribing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information,</a:t>
            </a:r>
            <a:r>
              <a:rPr lang="en-US" sz="700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Boehringer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Ingelheim</a:t>
            </a:r>
            <a:r>
              <a:rPr lang="en-US" sz="7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Pharmaceuticals</a:t>
            </a:r>
            <a:r>
              <a:rPr lang="en-US"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Inc.,</a:t>
            </a:r>
            <a:r>
              <a:rPr lang="en-US" sz="7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2009.</a:t>
            </a:r>
            <a:r>
              <a:rPr lang="en-US"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2.</a:t>
            </a:r>
            <a:r>
              <a:rPr lang="en-US" sz="7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Exforge</a:t>
            </a:r>
            <a:r>
              <a:rPr lang="en-US" sz="7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(amlodipine</a:t>
            </a:r>
            <a:r>
              <a:rPr lang="en-US" sz="700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lang="en-US" sz="700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valsartan)</a:t>
            </a:r>
            <a:r>
              <a:rPr lang="en-US"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prescribing information,</a:t>
            </a:r>
            <a:r>
              <a:rPr lang="en-US" sz="700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dirty="0">
                <a:solidFill>
                  <a:sysClr val="windowText" lastClr="000000"/>
                </a:solidFill>
                <a:latin typeface="Arial"/>
                <a:cs typeface="Arial"/>
              </a:rPr>
              <a:t>Novartis</a:t>
            </a:r>
            <a:r>
              <a:rPr lang="en-US" sz="700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Pharmaceuticals,</a:t>
            </a:r>
            <a:r>
              <a:rPr lang="en-US" sz="700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sz="7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2012.</a:t>
            </a:r>
            <a:endParaRPr lang="en-US"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013077D-D318-8029-B1BE-7E16DAC15E9C}"/>
              </a:ext>
            </a:extLst>
          </p:cNvPr>
          <p:cNvCxnSpPr/>
          <p:nvPr/>
        </p:nvCxnSpPr>
        <p:spPr>
          <a:xfrm>
            <a:off x="5958400" y="1357048"/>
            <a:ext cx="0" cy="441406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A4E4B-10E7-9C17-DDFA-E6CC466D97D1}"/>
              </a:ext>
            </a:extLst>
          </p:cNvPr>
          <p:cNvSpPr txBox="1"/>
          <p:nvPr/>
        </p:nvSpPr>
        <p:spPr>
          <a:xfrm>
            <a:off x="1174893" y="6018580"/>
            <a:ext cx="378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DBP: diastolic blood pressures: Systolic blood pressure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747" y="524560"/>
            <a:ext cx="820483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000" dirty="0">
                <a:solidFill>
                  <a:srgbClr val="1781BF"/>
                </a:solidFill>
              </a:rPr>
              <a:t>TWYNSTA</a:t>
            </a:r>
            <a:r>
              <a:rPr lang="en-US" sz="2000" baseline="30000" dirty="0">
                <a:solidFill>
                  <a:srgbClr val="1781BF"/>
                </a:solidFill>
              </a:rPr>
              <a:t>®  </a:t>
            </a:r>
            <a:r>
              <a:rPr lang="en-US" sz="2000" dirty="0">
                <a:solidFill>
                  <a:srgbClr val="1781BF"/>
                </a:solidFill>
              </a:rPr>
              <a:t>(</a:t>
            </a:r>
            <a:r>
              <a:rPr sz="2000" b="0" spc="-20" dirty="0" err="1">
                <a:solidFill>
                  <a:srgbClr val="097734"/>
                </a:solidFill>
              </a:rPr>
              <a:t>Telmisartan+Amlodipine</a:t>
            </a:r>
            <a:r>
              <a:rPr lang="en-US" sz="2000" b="0" spc="-20" dirty="0">
                <a:solidFill>
                  <a:srgbClr val="097734"/>
                </a:solidFill>
              </a:rPr>
              <a:t>)</a:t>
            </a:r>
            <a:r>
              <a:rPr sz="2000" b="0" spc="-10" dirty="0">
                <a:solidFill>
                  <a:srgbClr val="097734"/>
                </a:solidFill>
              </a:rPr>
              <a:t> </a:t>
            </a:r>
            <a:r>
              <a:rPr sz="2000" b="0" dirty="0">
                <a:solidFill>
                  <a:srgbClr val="097734"/>
                </a:solidFill>
              </a:rPr>
              <a:t>vs</a:t>
            </a:r>
            <a:r>
              <a:rPr sz="2000" b="0" spc="-30" dirty="0">
                <a:solidFill>
                  <a:srgbClr val="097734"/>
                </a:solidFill>
              </a:rPr>
              <a:t> </a:t>
            </a:r>
            <a:r>
              <a:rPr sz="2000" b="0" spc="-10" dirty="0" err="1">
                <a:solidFill>
                  <a:srgbClr val="097734"/>
                </a:solidFill>
              </a:rPr>
              <a:t>Olmesartan+Amlodipine</a:t>
            </a:r>
            <a:endParaRPr sz="2000" b="0" dirty="0"/>
          </a:p>
          <a:p>
            <a:pPr marL="12700">
              <a:spcBef>
                <a:spcPts val="30"/>
              </a:spcBef>
            </a:pPr>
            <a:r>
              <a:rPr sz="1600" b="0" dirty="0">
                <a:solidFill>
                  <a:srgbClr val="097734"/>
                </a:solidFill>
              </a:rPr>
              <a:t>Indirect</a:t>
            </a:r>
            <a:r>
              <a:rPr sz="1600" b="0" spc="-5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Comparison</a:t>
            </a:r>
            <a:r>
              <a:rPr sz="1600" b="0" spc="-5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of</a:t>
            </a:r>
            <a:r>
              <a:rPr sz="1600" b="0" spc="-5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BP</a:t>
            </a:r>
            <a:r>
              <a:rPr sz="1600" b="0" spc="-90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Reductions</a:t>
            </a:r>
            <a:r>
              <a:rPr sz="1600" b="0" spc="-5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at</a:t>
            </a:r>
            <a:r>
              <a:rPr sz="1600" b="0" spc="-5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Comparable</a:t>
            </a:r>
            <a:r>
              <a:rPr sz="1600" b="0" spc="-5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Baseline</a:t>
            </a:r>
            <a:r>
              <a:rPr sz="1600" b="0" spc="-65" dirty="0">
                <a:solidFill>
                  <a:srgbClr val="097734"/>
                </a:solidFill>
              </a:rPr>
              <a:t> </a:t>
            </a:r>
            <a:r>
              <a:rPr sz="1600" b="0" dirty="0">
                <a:solidFill>
                  <a:srgbClr val="097734"/>
                </a:solidFill>
              </a:rPr>
              <a:t>BP</a:t>
            </a:r>
            <a:r>
              <a:rPr sz="1600" b="0" spc="-80" dirty="0">
                <a:solidFill>
                  <a:srgbClr val="097734"/>
                </a:solidFill>
              </a:rPr>
              <a:t> </a:t>
            </a:r>
            <a:r>
              <a:rPr sz="1600" b="0" spc="-10" dirty="0">
                <a:solidFill>
                  <a:srgbClr val="097734"/>
                </a:solidFill>
              </a:rPr>
              <a:t>values*</a:t>
            </a:r>
            <a:endParaRPr sz="1600" b="0" dirty="0"/>
          </a:p>
        </p:txBody>
      </p:sp>
      <p:graphicFrame>
        <p:nvGraphicFramePr>
          <p:cNvPr id="39" name="object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2375"/>
              </p:ext>
            </p:extLst>
          </p:nvPr>
        </p:nvGraphicFramePr>
        <p:xfrm>
          <a:off x="1627212" y="1222655"/>
          <a:ext cx="3822065" cy="98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Baseline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BP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92075" marR="1739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Telmisartan+Amlodipine </a:t>
                      </a: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(all</a:t>
                      </a:r>
                      <a:r>
                        <a:rPr sz="1400" spc="-35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doses)</a:t>
                      </a:r>
                      <a:r>
                        <a:rPr sz="1350" spc="-15" baseline="24691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167/103</a:t>
                      </a:r>
                      <a:r>
                        <a:rPr sz="1400" spc="-35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mmHg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45810"/>
              </p:ext>
            </p:extLst>
          </p:nvPr>
        </p:nvGraphicFramePr>
        <p:xfrm>
          <a:off x="6883693" y="1345838"/>
          <a:ext cx="3681095" cy="882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Baseline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1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400" spc="-10" dirty="0" err="1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Olmesartan+Amlodipine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(all</a:t>
                      </a: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doses)</a:t>
                      </a:r>
                      <a:r>
                        <a:rPr sz="1350" spc="-15" baseline="24691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24691" dirty="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164/102</a:t>
                      </a:r>
                      <a:r>
                        <a:rPr sz="1400" spc="-35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001833"/>
                          </a:solidFill>
                          <a:latin typeface="Arial"/>
                          <a:cs typeface="Arial"/>
                        </a:rPr>
                        <a:t>mmHg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5684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1040197" y="5832431"/>
            <a:ext cx="709993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spcBef>
                <a:spcPts val="95"/>
              </a:spcBef>
            </a:pPr>
            <a:r>
              <a:rPr sz="1000" kern="0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*</a:t>
            </a:r>
            <a:r>
              <a:rPr sz="1000" kern="0" spc="-15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Indirect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comparisons: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study</a:t>
            </a:r>
            <a:r>
              <a:rPr sz="1000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design</a:t>
            </a:r>
            <a:r>
              <a:rPr sz="1000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"/>
                <a:cs typeface="Arial"/>
              </a:rPr>
              <a:t>varied;</a:t>
            </a:r>
            <a:r>
              <a:rPr sz="1000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5" baseline="24691" dirty="0">
                <a:solidFill>
                  <a:sysClr val="windowText" lastClr="000000"/>
                </a:solidFill>
                <a:latin typeface="Arial"/>
                <a:cs typeface="Arial"/>
              </a:rPr>
              <a:t>†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Placebo-corrected</a:t>
            </a:r>
            <a:r>
              <a:rPr sz="1000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values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D93BFCD-B73E-7917-0404-2CC4C38A77A0}"/>
              </a:ext>
            </a:extLst>
          </p:cNvPr>
          <p:cNvGrpSpPr/>
          <p:nvPr/>
        </p:nvGrpSpPr>
        <p:grpSpPr>
          <a:xfrm>
            <a:off x="6328051" y="2647223"/>
            <a:ext cx="4212698" cy="3112682"/>
            <a:chOff x="6106753" y="2646426"/>
            <a:chExt cx="4212698" cy="3112682"/>
          </a:xfrm>
        </p:grpSpPr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8166" y="3839773"/>
              <a:ext cx="158548" cy="451059"/>
            </a:xfrm>
            <a:prstGeom prst="rect">
              <a:avLst/>
            </a:prstGeom>
          </p:spPr>
        </p:pic>
        <p:grpSp>
          <p:nvGrpSpPr>
            <p:cNvPr id="44" name="object 44"/>
            <p:cNvGrpSpPr/>
            <p:nvPr/>
          </p:nvGrpSpPr>
          <p:grpSpPr>
            <a:xfrm>
              <a:off x="6623116" y="2916161"/>
              <a:ext cx="3696335" cy="2456815"/>
              <a:chOff x="5099115" y="2916160"/>
              <a:chExt cx="3696335" cy="2456815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5138394" y="5365826"/>
                <a:ext cx="2751455" cy="6985"/>
              </a:xfrm>
              <a:custGeom>
                <a:avLst/>
                <a:gdLst/>
                <a:ahLst/>
                <a:cxnLst/>
                <a:rect l="l" t="t" r="r" b="b"/>
                <a:pathLst>
                  <a:path w="2751454" h="6985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2751454" h="6985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2751454" h="6985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2751454" h="6985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2751454" h="6985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2751454" h="6985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2751454" h="6985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2751454" h="6985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2751454" h="6985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2751454" h="6985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2751454" h="6985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2751454" h="6985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2751454" h="6985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2751454" h="6985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2751454" h="6985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2751454" h="6985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2751454" h="6985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2751454" h="6985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2751454" h="6985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2751454" h="6985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2751454" h="6985">
                    <a:moveTo>
                      <a:pt x="795350" y="0"/>
                    </a:moveTo>
                    <a:lnTo>
                      <a:pt x="782332" y="0"/>
                    </a:lnTo>
                    <a:lnTo>
                      <a:pt x="782332" y="6769"/>
                    </a:lnTo>
                    <a:lnTo>
                      <a:pt x="795350" y="6769"/>
                    </a:lnTo>
                    <a:lnTo>
                      <a:pt x="795350" y="0"/>
                    </a:lnTo>
                    <a:close/>
                  </a:path>
                  <a:path w="2751454" h="6985">
                    <a:moveTo>
                      <a:pt x="834402" y="0"/>
                    </a:moveTo>
                    <a:lnTo>
                      <a:pt x="821385" y="0"/>
                    </a:lnTo>
                    <a:lnTo>
                      <a:pt x="821385" y="6769"/>
                    </a:lnTo>
                    <a:lnTo>
                      <a:pt x="834402" y="6769"/>
                    </a:lnTo>
                    <a:lnTo>
                      <a:pt x="834402" y="0"/>
                    </a:lnTo>
                    <a:close/>
                  </a:path>
                  <a:path w="2751454" h="6985">
                    <a:moveTo>
                      <a:pt x="873455" y="0"/>
                    </a:moveTo>
                    <a:lnTo>
                      <a:pt x="860437" y="0"/>
                    </a:lnTo>
                    <a:lnTo>
                      <a:pt x="860437" y="6769"/>
                    </a:lnTo>
                    <a:lnTo>
                      <a:pt x="873455" y="6769"/>
                    </a:lnTo>
                    <a:lnTo>
                      <a:pt x="873455" y="0"/>
                    </a:lnTo>
                    <a:close/>
                  </a:path>
                  <a:path w="2751454" h="6985">
                    <a:moveTo>
                      <a:pt x="912495" y="0"/>
                    </a:moveTo>
                    <a:lnTo>
                      <a:pt x="899490" y="0"/>
                    </a:lnTo>
                    <a:lnTo>
                      <a:pt x="899490" y="6769"/>
                    </a:lnTo>
                    <a:lnTo>
                      <a:pt x="912495" y="6769"/>
                    </a:lnTo>
                    <a:lnTo>
                      <a:pt x="912495" y="0"/>
                    </a:lnTo>
                    <a:close/>
                  </a:path>
                  <a:path w="2751454" h="6985">
                    <a:moveTo>
                      <a:pt x="951725" y="0"/>
                    </a:moveTo>
                    <a:lnTo>
                      <a:pt x="938707" y="0"/>
                    </a:lnTo>
                    <a:lnTo>
                      <a:pt x="938707" y="6769"/>
                    </a:lnTo>
                    <a:lnTo>
                      <a:pt x="951725" y="6769"/>
                    </a:lnTo>
                    <a:lnTo>
                      <a:pt x="951725" y="0"/>
                    </a:lnTo>
                    <a:close/>
                  </a:path>
                  <a:path w="2751454" h="6985">
                    <a:moveTo>
                      <a:pt x="990777" y="0"/>
                    </a:moveTo>
                    <a:lnTo>
                      <a:pt x="977760" y="0"/>
                    </a:lnTo>
                    <a:lnTo>
                      <a:pt x="977760" y="6769"/>
                    </a:lnTo>
                    <a:lnTo>
                      <a:pt x="990777" y="6769"/>
                    </a:lnTo>
                    <a:lnTo>
                      <a:pt x="990777" y="0"/>
                    </a:lnTo>
                    <a:close/>
                  </a:path>
                  <a:path w="2751454" h="6985">
                    <a:moveTo>
                      <a:pt x="1029817" y="0"/>
                    </a:moveTo>
                    <a:lnTo>
                      <a:pt x="1016812" y="0"/>
                    </a:lnTo>
                    <a:lnTo>
                      <a:pt x="1016812" y="6769"/>
                    </a:lnTo>
                    <a:lnTo>
                      <a:pt x="1029817" y="6769"/>
                    </a:lnTo>
                    <a:lnTo>
                      <a:pt x="1029817" y="0"/>
                    </a:lnTo>
                    <a:close/>
                  </a:path>
                  <a:path w="2751454" h="6985">
                    <a:moveTo>
                      <a:pt x="1069136" y="0"/>
                    </a:moveTo>
                    <a:lnTo>
                      <a:pt x="1056119" y="0"/>
                    </a:lnTo>
                    <a:lnTo>
                      <a:pt x="1056119" y="6769"/>
                    </a:lnTo>
                    <a:lnTo>
                      <a:pt x="1069136" y="6769"/>
                    </a:lnTo>
                    <a:lnTo>
                      <a:pt x="1069136" y="0"/>
                    </a:lnTo>
                    <a:close/>
                  </a:path>
                  <a:path w="2751454" h="6985">
                    <a:moveTo>
                      <a:pt x="1108176" y="0"/>
                    </a:moveTo>
                    <a:lnTo>
                      <a:pt x="1095171" y="0"/>
                    </a:lnTo>
                    <a:lnTo>
                      <a:pt x="1095171" y="6769"/>
                    </a:lnTo>
                    <a:lnTo>
                      <a:pt x="1108176" y="6769"/>
                    </a:lnTo>
                    <a:lnTo>
                      <a:pt x="1108176" y="0"/>
                    </a:lnTo>
                    <a:close/>
                  </a:path>
                  <a:path w="2751454" h="6985">
                    <a:moveTo>
                      <a:pt x="1147229" y="0"/>
                    </a:moveTo>
                    <a:lnTo>
                      <a:pt x="1134211" y="0"/>
                    </a:lnTo>
                    <a:lnTo>
                      <a:pt x="1134211" y="6769"/>
                    </a:lnTo>
                    <a:lnTo>
                      <a:pt x="1147229" y="6769"/>
                    </a:lnTo>
                    <a:lnTo>
                      <a:pt x="1147229" y="0"/>
                    </a:lnTo>
                    <a:close/>
                  </a:path>
                  <a:path w="2751454" h="6985">
                    <a:moveTo>
                      <a:pt x="1186281" y="0"/>
                    </a:moveTo>
                    <a:lnTo>
                      <a:pt x="1173264" y="0"/>
                    </a:lnTo>
                    <a:lnTo>
                      <a:pt x="1173264" y="6769"/>
                    </a:lnTo>
                    <a:lnTo>
                      <a:pt x="1186281" y="6769"/>
                    </a:lnTo>
                    <a:lnTo>
                      <a:pt x="1186281" y="0"/>
                    </a:lnTo>
                    <a:close/>
                  </a:path>
                  <a:path w="2751454" h="6985">
                    <a:moveTo>
                      <a:pt x="1225499" y="0"/>
                    </a:moveTo>
                    <a:lnTo>
                      <a:pt x="1212481" y="0"/>
                    </a:lnTo>
                    <a:lnTo>
                      <a:pt x="1212481" y="6769"/>
                    </a:lnTo>
                    <a:lnTo>
                      <a:pt x="1225499" y="6769"/>
                    </a:lnTo>
                    <a:lnTo>
                      <a:pt x="1225499" y="0"/>
                    </a:lnTo>
                    <a:close/>
                  </a:path>
                  <a:path w="2751454" h="6985">
                    <a:moveTo>
                      <a:pt x="1264551" y="0"/>
                    </a:moveTo>
                    <a:lnTo>
                      <a:pt x="1251534" y="0"/>
                    </a:lnTo>
                    <a:lnTo>
                      <a:pt x="1251534" y="6769"/>
                    </a:lnTo>
                    <a:lnTo>
                      <a:pt x="1264551" y="6769"/>
                    </a:lnTo>
                    <a:lnTo>
                      <a:pt x="1264551" y="0"/>
                    </a:lnTo>
                    <a:close/>
                  </a:path>
                  <a:path w="2751454" h="6985">
                    <a:moveTo>
                      <a:pt x="1303604" y="0"/>
                    </a:moveTo>
                    <a:lnTo>
                      <a:pt x="1290586" y="0"/>
                    </a:lnTo>
                    <a:lnTo>
                      <a:pt x="1290586" y="6769"/>
                    </a:lnTo>
                    <a:lnTo>
                      <a:pt x="1303604" y="6769"/>
                    </a:lnTo>
                    <a:lnTo>
                      <a:pt x="1303604" y="0"/>
                    </a:lnTo>
                    <a:close/>
                  </a:path>
                  <a:path w="2751454" h="6985">
                    <a:moveTo>
                      <a:pt x="1342872" y="0"/>
                    </a:moveTo>
                    <a:lnTo>
                      <a:pt x="1329639" y="0"/>
                    </a:lnTo>
                    <a:lnTo>
                      <a:pt x="1329639" y="6769"/>
                    </a:lnTo>
                    <a:lnTo>
                      <a:pt x="1342872" y="6769"/>
                    </a:lnTo>
                    <a:lnTo>
                      <a:pt x="1342872" y="0"/>
                    </a:lnTo>
                    <a:close/>
                  </a:path>
                  <a:path w="2751454" h="6985">
                    <a:moveTo>
                      <a:pt x="1381963" y="0"/>
                    </a:moveTo>
                    <a:lnTo>
                      <a:pt x="1368945" y="0"/>
                    </a:lnTo>
                    <a:lnTo>
                      <a:pt x="1368945" y="6769"/>
                    </a:lnTo>
                    <a:lnTo>
                      <a:pt x="1381963" y="6769"/>
                    </a:lnTo>
                    <a:lnTo>
                      <a:pt x="1381963" y="0"/>
                    </a:lnTo>
                    <a:close/>
                  </a:path>
                  <a:path w="2751454" h="6985">
                    <a:moveTo>
                      <a:pt x="1421015" y="0"/>
                    </a:moveTo>
                    <a:lnTo>
                      <a:pt x="1407998" y="0"/>
                    </a:lnTo>
                    <a:lnTo>
                      <a:pt x="1407998" y="6769"/>
                    </a:lnTo>
                    <a:lnTo>
                      <a:pt x="1421015" y="6769"/>
                    </a:lnTo>
                    <a:lnTo>
                      <a:pt x="1421015" y="0"/>
                    </a:lnTo>
                    <a:close/>
                  </a:path>
                  <a:path w="2751454" h="6985">
                    <a:moveTo>
                      <a:pt x="1460055" y="0"/>
                    </a:moveTo>
                    <a:lnTo>
                      <a:pt x="1447050" y="0"/>
                    </a:lnTo>
                    <a:lnTo>
                      <a:pt x="1447050" y="6769"/>
                    </a:lnTo>
                    <a:lnTo>
                      <a:pt x="1460055" y="6769"/>
                    </a:lnTo>
                    <a:lnTo>
                      <a:pt x="1460055" y="0"/>
                    </a:lnTo>
                    <a:close/>
                  </a:path>
                  <a:path w="2751454" h="6985">
                    <a:moveTo>
                      <a:pt x="1499285" y="0"/>
                    </a:moveTo>
                    <a:lnTo>
                      <a:pt x="1486268" y="0"/>
                    </a:lnTo>
                    <a:lnTo>
                      <a:pt x="1486268" y="6769"/>
                    </a:lnTo>
                    <a:lnTo>
                      <a:pt x="1499285" y="6769"/>
                    </a:lnTo>
                    <a:lnTo>
                      <a:pt x="1499285" y="0"/>
                    </a:lnTo>
                    <a:close/>
                  </a:path>
                  <a:path w="2751454" h="6985">
                    <a:moveTo>
                      <a:pt x="1538338" y="0"/>
                    </a:moveTo>
                    <a:lnTo>
                      <a:pt x="1525320" y="0"/>
                    </a:lnTo>
                    <a:lnTo>
                      <a:pt x="1525320" y="6769"/>
                    </a:lnTo>
                    <a:lnTo>
                      <a:pt x="1538338" y="6769"/>
                    </a:lnTo>
                    <a:lnTo>
                      <a:pt x="1538338" y="0"/>
                    </a:lnTo>
                    <a:close/>
                  </a:path>
                  <a:path w="2751454" h="6985">
                    <a:moveTo>
                      <a:pt x="1577378" y="0"/>
                    </a:moveTo>
                    <a:lnTo>
                      <a:pt x="1564360" y="0"/>
                    </a:lnTo>
                    <a:lnTo>
                      <a:pt x="1564360" y="6769"/>
                    </a:lnTo>
                    <a:lnTo>
                      <a:pt x="1577378" y="6769"/>
                    </a:lnTo>
                    <a:lnTo>
                      <a:pt x="1577378" y="0"/>
                    </a:lnTo>
                    <a:close/>
                  </a:path>
                  <a:path w="2751454" h="6985">
                    <a:moveTo>
                      <a:pt x="1616646" y="0"/>
                    </a:moveTo>
                    <a:lnTo>
                      <a:pt x="1603413" y="0"/>
                    </a:lnTo>
                    <a:lnTo>
                      <a:pt x="1603413" y="6769"/>
                    </a:lnTo>
                    <a:lnTo>
                      <a:pt x="1616646" y="6769"/>
                    </a:lnTo>
                    <a:lnTo>
                      <a:pt x="1616646" y="0"/>
                    </a:lnTo>
                    <a:close/>
                  </a:path>
                  <a:path w="2751454" h="6985">
                    <a:moveTo>
                      <a:pt x="1655737" y="0"/>
                    </a:moveTo>
                    <a:lnTo>
                      <a:pt x="1642719" y="0"/>
                    </a:lnTo>
                    <a:lnTo>
                      <a:pt x="1642719" y="6769"/>
                    </a:lnTo>
                    <a:lnTo>
                      <a:pt x="1655737" y="6769"/>
                    </a:lnTo>
                    <a:lnTo>
                      <a:pt x="1655737" y="0"/>
                    </a:lnTo>
                    <a:close/>
                  </a:path>
                  <a:path w="2751454" h="6985">
                    <a:moveTo>
                      <a:pt x="1694789" y="0"/>
                    </a:moveTo>
                    <a:lnTo>
                      <a:pt x="1681772" y="0"/>
                    </a:lnTo>
                    <a:lnTo>
                      <a:pt x="1681772" y="6769"/>
                    </a:lnTo>
                    <a:lnTo>
                      <a:pt x="1694789" y="6769"/>
                    </a:lnTo>
                    <a:lnTo>
                      <a:pt x="1694789" y="0"/>
                    </a:lnTo>
                    <a:close/>
                  </a:path>
                  <a:path w="2751454" h="6985">
                    <a:moveTo>
                      <a:pt x="1733842" y="0"/>
                    </a:moveTo>
                    <a:lnTo>
                      <a:pt x="1720824" y="0"/>
                    </a:lnTo>
                    <a:lnTo>
                      <a:pt x="1720824" y="6769"/>
                    </a:lnTo>
                    <a:lnTo>
                      <a:pt x="1733842" y="6769"/>
                    </a:lnTo>
                    <a:lnTo>
                      <a:pt x="1733842" y="0"/>
                    </a:lnTo>
                    <a:close/>
                  </a:path>
                  <a:path w="2751454" h="6985">
                    <a:moveTo>
                      <a:pt x="1773059" y="0"/>
                    </a:moveTo>
                    <a:lnTo>
                      <a:pt x="1760042" y="0"/>
                    </a:lnTo>
                    <a:lnTo>
                      <a:pt x="1760042" y="6769"/>
                    </a:lnTo>
                    <a:lnTo>
                      <a:pt x="1773059" y="6769"/>
                    </a:lnTo>
                    <a:lnTo>
                      <a:pt x="1773059" y="0"/>
                    </a:lnTo>
                    <a:close/>
                  </a:path>
                  <a:path w="2751454" h="6985">
                    <a:moveTo>
                      <a:pt x="1812112" y="0"/>
                    </a:moveTo>
                    <a:lnTo>
                      <a:pt x="1799094" y="0"/>
                    </a:lnTo>
                    <a:lnTo>
                      <a:pt x="1799094" y="6769"/>
                    </a:lnTo>
                    <a:lnTo>
                      <a:pt x="1812112" y="6769"/>
                    </a:lnTo>
                    <a:lnTo>
                      <a:pt x="1812112" y="0"/>
                    </a:lnTo>
                    <a:close/>
                  </a:path>
                  <a:path w="2751454" h="6985">
                    <a:moveTo>
                      <a:pt x="1851164" y="0"/>
                    </a:moveTo>
                    <a:lnTo>
                      <a:pt x="1838147" y="0"/>
                    </a:lnTo>
                    <a:lnTo>
                      <a:pt x="1838147" y="6769"/>
                    </a:lnTo>
                    <a:lnTo>
                      <a:pt x="1851164" y="6769"/>
                    </a:lnTo>
                    <a:lnTo>
                      <a:pt x="1851164" y="0"/>
                    </a:lnTo>
                    <a:close/>
                  </a:path>
                  <a:path w="2751454" h="6985">
                    <a:moveTo>
                      <a:pt x="1890217" y="0"/>
                    </a:moveTo>
                    <a:lnTo>
                      <a:pt x="1877199" y="0"/>
                    </a:lnTo>
                    <a:lnTo>
                      <a:pt x="1877199" y="6769"/>
                    </a:lnTo>
                    <a:lnTo>
                      <a:pt x="1890217" y="6769"/>
                    </a:lnTo>
                    <a:lnTo>
                      <a:pt x="1890217" y="0"/>
                    </a:lnTo>
                    <a:close/>
                  </a:path>
                  <a:path w="2751454" h="6985">
                    <a:moveTo>
                      <a:pt x="1929523" y="0"/>
                    </a:moveTo>
                    <a:lnTo>
                      <a:pt x="1916506" y="0"/>
                    </a:lnTo>
                    <a:lnTo>
                      <a:pt x="1916506" y="6769"/>
                    </a:lnTo>
                    <a:lnTo>
                      <a:pt x="1929523" y="6769"/>
                    </a:lnTo>
                    <a:lnTo>
                      <a:pt x="1929523" y="0"/>
                    </a:lnTo>
                    <a:close/>
                  </a:path>
                  <a:path w="2751454" h="6985">
                    <a:moveTo>
                      <a:pt x="1968576" y="0"/>
                    </a:moveTo>
                    <a:lnTo>
                      <a:pt x="1955558" y="0"/>
                    </a:lnTo>
                    <a:lnTo>
                      <a:pt x="1955558" y="6769"/>
                    </a:lnTo>
                    <a:lnTo>
                      <a:pt x="1968576" y="6769"/>
                    </a:lnTo>
                    <a:lnTo>
                      <a:pt x="1968576" y="0"/>
                    </a:lnTo>
                    <a:close/>
                  </a:path>
                  <a:path w="2751454" h="6985">
                    <a:moveTo>
                      <a:pt x="2007616" y="0"/>
                    </a:moveTo>
                    <a:lnTo>
                      <a:pt x="1994611" y="0"/>
                    </a:lnTo>
                    <a:lnTo>
                      <a:pt x="1994611" y="6769"/>
                    </a:lnTo>
                    <a:lnTo>
                      <a:pt x="2007616" y="6769"/>
                    </a:lnTo>
                    <a:lnTo>
                      <a:pt x="2007616" y="0"/>
                    </a:lnTo>
                    <a:close/>
                  </a:path>
                  <a:path w="2751454" h="6985">
                    <a:moveTo>
                      <a:pt x="2046884" y="0"/>
                    </a:moveTo>
                    <a:lnTo>
                      <a:pt x="2033651" y="0"/>
                    </a:lnTo>
                    <a:lnTo>
                      <a:pt x="2033651" y="6769"/>
                    </a:lnTo>
                    <a:lnTo>
                      <a:pt x="2046884" y="6769"/>
                    </a:lnTo>
                    <a:lnTo>
                      <a:pt x="2046884" y="0"/>
                    </a:lnTo>
                    <a:close/>
                  </a:path>
                  <a:path w="2751454" h="6985">
                    <a:moveTo>
                      <a:pt x="2085898" y="0"/>
                    </a:moveTo>
                    <a:lnTo>
                      <a:pt x="2072881" y="0"/>
                    </a:lnTo>
                    <a:lnTo>
                      <a:pt x="2072881" y="6769"/>
                    </a:lnTo>
                    <a:lnTo>
                      <a:pt x="2085898" y="6769"/>
                    </a:lnTo>
                    <a:lnTo>
                      <a:pt x="2085898" y="0"/>
                    </a:lnTo>
                    <a:close/>
                  </a:path>
                  <a:path w="2751454" h="6985">
                    <a:moveTo>
                      <a:pt x="2124938" y="0"/>
                    </a:moveTo>
                    <a:lnTo>
                      <a:pt x="2111921" y="0"/>
                    </a:lnTo>
                    <a:lnTo>
                      <a:pt x="2111921" y="6769"/>
                    </a:lnTo>
                    <a:lnTo>
                      <a:pt x="2124938" y="6769"/>
                    </a:lnTo>
                    <a:lnTo>
                      <a:pt x="2124938" y="0"/>
                    </a:lnTo>
                    <a:close/>
                  </a:path>
                  <a:path w="2751454" h="6985">
                    <a:moveTo>
                      <a:pt x="2163991" y="0"/>
                    </a:moveTo>
                    <a:lnTo>
                      <a:pt x="2150973" y="0"/>
                    </a:lnTo>
                    <a:lnTo>
                      <a:pt x="2150973" y="6769"/>
                    </a:lnTo>
                    <a:lnTo>
                      <a:pt x="2163991" y="6769"/>
                    </a:lnTo>
                    <a:lnTo>
                      <a:pt x="2163991" y="0"/>
                    </a:lnTo>
                    <a:close/>
                  </a:path>
                  <a:path w="2751454" h="6985">
                    <a:moveTo>
                      <a:pt x="2203297" y="0"/>
                    </a:moveTo>
                    <a:lnTo>
                      <a:pt x="2190280" y="0"/>
                    </a:lnTo>
                    <a:lnTo>
                      <a:pt x="2190280" y="6769"/>
                    </a:lnTo>
                    <a:lnTo>
                      <a:pt x="2203297" y="6769"/>
                    </a:lnTo>
                    <a:lnTo>
                      <a:pt x="2203297" y="0"/>
                    </a:lnTo>
                    <a:close/>
                  </a:path>
                  <a:path w="2751454" h="6985">
                    <a:moveTo>
                      <a:pt x="2242350" y="0"/>
                    </a:moveTo>
                    <a:lnTo>
                      <a:pt x="2229332" y="0"/>
                    </a:lnTo>
                    <a:lnTo>
                      <a:pt x="2229332" y="6769"/>
                    </a:lnTo>
                    <a:lnTo>
                      <a:pt x="2242350" y="6769"/>
                    </a:lnTo>
                    <a:lnTo>
                      <a:pt x="2242350" y="0"/>
                    </a:lnTo>
                    <a:close/>
                  </a:path>
                  <a:path w="2751454" h="6985">
                    <a:moveTo>
                      <a:pt x="2281402" y="0"/>
                    </a:moveTo>
                    <a:lnTo>
                      <a:pt x="2268385" y="0"/>
                    </a:lnTo>
                    <a:lnTo>
                      <a:pt x="2268385" y="6769"/>
                    </a:lnTo>
                    <a:lnTo>
                      <a:pt x="2281402" y="6769"/>
                    </a:lnTo>
                    <a:lnTo>
                      <a:pt x="2281402" y="0"/>
                    </a:lnTo>
                    <a:close/>
                  </a:path>
                  <a:path w="2751454" h="6985">
                    <a:moveTo>
                      <a:pt x="2320671" y="0"/>
                    </a:moveTo>
                    <a:lnTo>
                      <a:pt x="2307437" y="0"/>
                    </a:lnTo>
                    <a:lnTo>
                      <a:pt x="2307437" y="6769"/>
                    </a:lnTo>
                    <a:lnTo>
                      <a:pt x="2320671" y="6769"/>
                    </a:lnTo>
                    <a:lnTo>
                      <a:pt x="2320671" y="0"/>
                    </a:lnTo>
                    <a:close/>
                  </a:path>
                  <a:path w="2751454" h="6985">
                    <a:moveTo>
                      <a:pt x="2359672" y="0"/>
                    </a:moveTo>
                    <a:lnTo>
                      <a:pt x="2346655" y="0"/>
                    </a:lnTo>
                    <a:lnTo>
                      <a:pt x="2346655" y="6769"/>
                    </a:lnTo>
                    <a:lnTo>
                      <a:pt x="2359672" y="6769"/>
                    </a:lnTo>
                    <a:lnTo>
                      <a:pt x="2359672" y="0"/>
                    </a:lnTo>
                    <a:close/>
                  </a:path>
                  <a:path w="2751454" h="6985">
                    <a:moveTo>
                      <a:pt x="2398725" y="0"/>
                    </a:moveTo>
                    <a:lnTo>
                      <a:pt x="2385707" y="0"/>
                    </a:lnTo>
                    <a:lnTo>
                      <a:pt x="2385707" y="6769"/>
                    </a:lnTo>
                    <a:lnTo>
                      <a:pt x="2398725" y="6769"/>
                    </a:lnTo>
                    <a:lnTo>
                      <a:pt x="2398725" y="0"/>
                    </a:lnTo>
                    <a:close/>
                  </a:path>
                  <a:path w="2751454" h="6985">
                    <a:moveTo>
                      <a:pt x="2437777" y="0"/>
                    </a:moveTo>
                    <a:lnTo>
                      <a:pt x="2424760" y="0"/>
                    </a:lnTo>
                    <a:lnTo>
                      <a:pt x="2424760" y="6769"/>
                    </a:lnTo>
                    <a:lnTo>
                      <a:pt x="2437777" y="6769"/>
                    </a:lnTo>
                    <a:lnTo>
                      <a:pt x="2437777" y="0"/>
                    </a:lnTo>
                    <a:close/>
                  </a:path>
                  <a:path w="2751454" h="6985">
                    <a:moveTo>
                      <a:pt x="2476995" y="0"/>
                    </a:moveTo>
                    <a:lnTo>
                      <a:pt x="2463977" y="0"/>
                    </a:lnTo>
                    <a:lnTo>
                      <a:pt x="2463977" y="6769"/>
                    </a:lnTo>
                    <a:lnTo>
                      <a:pt x="2476995" y="6769"/>
                    </a:lnTo>
                    <a:lnTo>
                      <a:pt x="2476995" y="0"/>
                    </a:lnTo>
                    <a:close/>
                  </a:path>
                  <a:path w="2751454" h="6985">
                    <a:moveTo>
                      <a:pt x="2516047" y="0"/>
                    </a:moveTo>
                    <a:lnTo>
                      <a:pt x="2503030" y="0"/>
                    </a:lnTo>
                    <a:lnTo>
                      <a:pt x="2503030" y="6769"/>
                    </a:lnTo>
                    <a:lnTo>
                      <a:pt x="2516047" y="6769"/>
                    </a:lnTo>
                    <a:lnTo>
                      <a:pt x="2516047" y="0"/>
                    </a:lnTo>
                    <a:close/>
                  </a:path>
                  <a:path w="2751454" h="6985">
                    <a:moveTo>
                      <a:pt x="2555100" y="0"/>
                    </a:moveTo>
                    <a:lnTo>
                      <a:pt x="2542082" y="0"/>
                    </a:lnTo>
                    <a:lnTo>
                      <a:pt x="2542082" y="6769"/>
                    </a:lnTo>
                    <a:lnTo>
                      <a:pt x="2555100" y="6769"/>
                    </a:lnTo>
                    <a:lnTo>
                      <a:pt x="2555100" y="0"/>
                    </a:lnTo>
                    <a:close/>
                  </a:path>
                  <a:path w="2751454" h="6985">
                    <a:moveTo>
                      <a:pt x="2594140" y="0"/>
                    </a:moveTo>
                    <a:lnTo>
                      <a:pt x="2581122" y="0"/>
                    </a:lnTo>
                    <a:lnTo>
                      <a:pt x="2581122" y="6769"/>
                    </a:lnTo>
                    <a:lnTo>
                      <a:pt x="2594140" y="6769"/>
                    </a:lnTo>
                    <a:lnTo>
                      <a:pt x="2594140" y="0"/>
                    </a:lnTo>
                    <a:close/>
                  </a:path>
                  <a:path w="2751454" h="6985">
                    <a:moveTo>
                      <a:pt x="2633459" y="0"/>
                    </a:moveTo>
                    <a:lnTo>
                      <a:pt x="2620441" y="0"/>
                    </a:lnTo>
                    <a:lnTo>
                      <a:pt x="2620441" y="6769"/>
                    </a:lnTo>
                    <a:lnTo>
                      <a:pt x="2633459" y="6769"/>
                    </a:lnTo>
                    <a:lnTo>
                      <a:pt x="2633459" y="0"/>
                    </a:lnTo>
                    <a:close/>
                  </a:path>
                  <a:path w="2751454" h="6985">
                    <a:moveTo>
                      <a:pt x="2672499" y="0"/>
                    </a:moveTo>
                    <a:lnTo>
                      <a:pt x="2659481" y="0"/>
                    </a:lnTo>
                    <a:lnTo>
                      <a:pt x="2659481" y="6769"/>
                    </a:lnTo>
                    <a:lnTo>
                      <a:pt x="2672499" y="6769"/>
                    </a:lnTo>
                    <a:lnTo>
                      <a:pt x="2672499" y="0"/>
                    </a:lnTo>
                    <a:close/>
                  </a:path>
                  <a:path w="2751454" h="6985">
                    <a:moveTo>
                      <a:pt x="2711551" y="0"/>
                    </a:moveTo>
                    <a:lnTo>
                      <a:pt x="2698534" y="0"/>
                    </a:lnTo>
                    <a:lnTo>
                      <a:pt x="2698534" y="6769"/>
                    </a:lnTo>
                    <a:lnTo>
                      <a:pt x="2711551" y="6769"/>
                    </a:lnTo>
                    <a:lnTo>
                      <a:pt x="2711551" y="0"/>
                    </a:lnTo>
                    <a:close/>
                  </a:path>
                  <a:path w="2751454" h="6985">
                    <a:moveTo>
                      <a:pt x="2750858" y="0"/>
                    </a:moveTo>
                    <a:lnTo>
                      <a:pt x="2737840" y="0"/>
                    </a:lnTo>
                    <a:lnTo>
                      <a:pt x="2737840" y="6769"/>
                    </a:lnTo>
                    <a:lnTo>
                      <a:pt x="2750858" y="6769"/>
                    </a:lnTo>
                    <a:lnTo>
                      <a:pt x="2750858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5138394" y="5012931"/>
                <a:ext cx="3650615" cy="360045"/>
              </a:xfrm>
              <a:custGeom>
                <a:avLst/>
                <a:gdLst/>
                <a:ahLst/>
                <a:cxnLst/>
                <a:rect l="l" t="t" r="r" b="b"/>
                <a:pathLst>
                  <a:path w="3650615" h="360045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3650615" h="360045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3650615" h="360045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3650615" h="360045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3650615" h="360045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3650615" h="360045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3650615" h="360045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3650615" h="360045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3650615" h="360045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3650615" h="360045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3650615" h="360045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3650615" h="360045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3650615" h="360045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3650615" h="360045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3650615" h="360045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3650615" h="360045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3650615" h="360045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3650615" h="360045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3650615" h="360045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3650615" h="360045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3650615" h="360045">
                    <a:moveTo>
                      <a:pt x="795350" y="0"/>
                    </a:moveTo>
                    <a:lnTo>
                      <a:pt x="782332" y="0"/>
                    </a:lnTo>
                    <a:lnTo>
                      <a:pt x="782332" y="6769"/>
                    </a:lnTo>
                    <a:lnTo>
                      <a:pt x="795350" y="6769"/>
                    </a:lnTo>
                    <a:lnTo>
                      <a:pt x="795350" y="0"/>
                    </a:lnTo>
                    <a:close/>
                  </a:path>
                  <a:path w="3650615" h="360045">
                    <a:moveTo>
                      <a:pt x="834402" y="0"/>
                    </a:moveTo>
                    <a:lnTo>
                      <a:pt x="821385" y="0"/>
                    </a:lnTo>
                    <a:lnTo>
                      <a:pt x="821385" y="6769"/>
                    </a:lnTo>
                    <a:lnTo>
                      <a:pt x="834402" y="6769"/>
                    </a:lnTo>
                    <a:lnTo>
                      <a:pt x="834402" y="0"/>
                    </a:lnTo>
                    <a:close/>
                  </a:path>
                  <a:path w="3650615" h="360045">
                    <a:moveTo>
                      <a:pt x="873455" y="0"/>
                    </a:moveTo>
                    <a:lnTo>
                      <a:pt x="860437" y="0"/>
                    </a:lnTo>
                    <a:lnTo>
                      <a:pt x="860437" y="6769"/>
                    </a:lnTo>
                    <a:lnTo>
                      <a:pt x="873455" y="6769"/>
                    </a:lnTo>
                    <a:lnTo>
                      <a:pt x="873455" y="0"/>
                    </a:lnTo>
                    <a:close/>
                  </a:path>
                  <a:path w="3650615" h="360045">
                    <a:moveTo>
                      <a:pt x="912495" y="0"/>
                    </a:moveTo>
                    <a:lnTo>
                      <a:pt x="899490" y="0"/>
                    </a:lnTo>
                    <a:lnTo>
                      <a:pt x="899490" y="6769"/>
                    </a:lnTo>
                    <a:lnTo>
                      <a:pt x="912495" y="6769"/>
                    </a:lnTo>
                    <a:lnTo>
                      <a:pt x="912495" y="0"/>
                    </a:lnTo>
                    <a:close/>
                  </a:path>
                  <a:path w="3650615" h="360045">
                    <a:moveTo>
                      <a:pt x="951725" y="0"/>
                    </a:moveTo>
                    <a:lnTo>
                      <a:pt x="938707" y="0"/>
                    </a:lnTo>
                    <a:lnTo>
                      <a:pt x="938707" y="6769"/>
                    </a:lnTo>
                    <a:lnTo>
                      <a:pt x="951725" y="6769"/>
                    </a:lnTo>
                    <a:lnTo>
                      <a:pt x="951725" y="0"/>
                    </a:lnTo>
                    <a:close/>
                  </a:path>
                  <a:path w="3650615" h="360045">
                    <a:moveTo>
                      <a:pt x="990777" y="0"/>
                    </a:moveTo>
                    <a:lnTo>
                      <a:pt x="977760" y="0"/>
                    </a:lnTo>
                    <a:lnTo>
                      <a:pt x="977760" y="6769"/>
                    </a:lnTo>
                    <a:lnTo>
                      <a:pt x="990777" y="6769"/>
                    </a:lnTo>
                    <a:lnTo>
                      <a:pt x="990777" y="0"/>
                    </a:lnTo>
                    <a:close/>
                  </a:path>
                  <a:path w="3650615" h="360045">
                    <a:moveTo>
                      <a:pt x="1029817" y="0"/>
                    </a:moveTo>
                    <a:lnTo>
                      <a:pt x="1016812" y="0"/>
                    </a:lnTo>
                    <a:lnTo>
                      <a:pt x="1016812" y="6769"/>
                    </a:lnTo>
                    <a:lnTo>
                      <a:pt x="1029817" y="6769"/>
                    </a:lnTo>
                    <a:lnTo>
                      <a:pt x="1029817" y="0"/>
                    </a:lnTo>
                    <a:close/>
                  </a:path>
                  <a:path w="3650615" h="360045">
                    <a:moveTo>
                      <a:pt x="1069136" y="0"/>
                    </a:moveTo>
                    <a:lnTo>
                      <a:pt x="1056119" y="0"/>
                    </a:lnTo>
                    <a:lnTo>
                      <a:pt x="1056119" y="6769"/>
                    </a:lnTo>
                    <a:lnTo>
                      <a:pt x="1069136" y="6769"/>
                    </a:lnTo>
                    <a:lnTo>
                      <a:pt x="1069136" y="0"/>
                    </a:lnTo>
                    <a:close/>
                  </a:path>
                  <a:path w="3650615" h="360045">
                    <a:moveTo>
                      <a:pt x="1108176" y="0"/>
                    </a:moveTo>
                    <a:lnTo>
                      <a:pt x="1095171" y="0"/>
                    </a:lnTo>
                    <a:lnTo>
                      <a:pt x="1095171" y="6769"/>
                    </a:lnTo>
                    <a:lnTo>
                      <a:pt x="1108176" y="6769"/>
                    </a:lnTo>
                    <a:lnTo>
                      <a:pt x="1108176" y="0"/>
                    </a:lnTo>
                    <a:close/>
                  </a:path>
                  <a:path w="3650615" h="360045">
                    <a:moveTo>
                      <a:pt x="1147229" y="0"/>
                    </a:moveTo>
                    <a:lnTo>
                      <a:pt x="1134211" y="0"/>
                    </a:lnTo>
                    <a:lnTo>
                      <a:pt x="1134211" y="6769"/>
                    </a:lnTo>
                    <a:lnTo>
                      <a:pt x="1147229" y="6769"/>
                    </a:lnTo>
                    <a:lnTo>
                      <a:pt x="1147229" y="0"/>
                    </a:lnTo>
                    <a:close/>
                  </a:path>
                  <a:path w="3650615" h="360045">
                    <a:moveTo>
                      <a:pt x="1186281" y="0"/>
                    </a:moveTo>
                    <a:lnTo>
                      <a:pt x="1173264" y="0"/>
                    </a:lnTo>
                    <a:lnTo>
                      <a:pt x="1173264" y="6769"/>
                    </a:lnTo>
                    <a:lnTo>
                      <a:pt x="1186281" y="6769"/>
                    </a:lnTo>
                    <a:lnTo>
                      <a:pt x="1186281" y="0"/>
                    </a:lnTo>
                    <a:close/>
                  </a:path>
                  <a:path w="3650615" h="360045">
                    <a:moveTo>
                      <a:pt x="1225499" y="0"/>
                    </a:moveTo>
                    <a:lnTo>
                      <a:pt x="1212481" y="0"/>
                    </a:lnTo>
                    <a:lnTo>
                      <a:pt x="1212481" y="6769"/>
                    </a:lnTo>
                    <a:lnTo>
                      <a:pt x="1225499" y="6769"/>
                    </a:lnTo>
                    <a:lnTo>
                      <a:pt x="1225499" y="0"/>
                    </a:lnTo>
                    <a:close/>
                  </a:path>
                  <a:path w="3650615" h="360045">
                    <a:moveTo>
                      <a:pt x="1264551" y="0"/>
                    </a:moveTo>
                    <a:lnTo>
                      <a:pt x="1251534" y="0"/>
                    </a:lnTo>
                    <a:lnTo>
                      <a:pt x="1251534" y="6769"/>
                    </a:lnTo>
                    <a:lnTo>
                      <a:pt x="1264551" y="6769"/>
                    </a:lnTo>
                    <a:lnTo>
                      <a:pt x="1264551" y="0"/>
                    </a:lnTo>
                    <a:close/>
                  </a:path>
                  <a:path w="3650615" h="360045">
                    <a:moveTo>
                      <a:pt x="1303604" y="0"/>
                    </a:moveTo>
                    <a:lnTo>
                      <a:pt x="1290586" y="0"/>
                    </a:lnTo>
                    <a:lnTo>
                      <a:pt x="1290586" y="6769"/>
                    </a:lnTo>
                    <a:lnTo>
                      <a:pt x="1303604" y="6769"/>
                    </a:lnTo>
                    <a:lnTo>
                      <a:pt x="1303604" y="0"/>
                    </a:lnTo>
                    <a:close/>
                  </a:path>
                  <a:path w="3650615" h="360045">
                    <a:moveTo>
                      <a:pt x="1342872" y="0"/>
                    </a:moveTo>
                    <a:lnTo>
                      <a:pt x="1329639" y="0"/>
                    </a:lnTo>
                    <a:lnTo>
                      <a:pt x="1329639" y="6769"/>
                    </a:lnTo>
                    <a:lnTo>
                      <a:pt x="1342872" y="6769"/>
                    </a:lnTo>
                    <a:lnTo>
                      <a:pt x="1342872" y="0"/>
                    </a:lnTo>
                    <a:close/>
                  </a:path>
                  <a:path w="3650615" h="360045">
                    <a:moveTo>
                      <a:pt x="1381963" y="0"/>
                    </a:moveTo>
                    <a:lnTo>
                      <a:pt x="1368945" y="0"/>
                    </a:lnTo>
                    <a:lnTo>
                      <a:pt x="1368945" y="6769"/>
                    </a:lnTo>
                    <a:lnTo>
                      <a:pt x="1381963" y="6769"/>
                    </a:lnTo>
                    <a:lnTo>
                      <a:pt x="1381963" y="0"/>
                    </a:lnTo>
                    <a:close/>
                  </a:path>
                  <a:path w="3650615" h="360045">
                    <a:moveTo>
                      <a:pt x="1421015" y="0"/>
                    </a:moveTo>
                    <a:lnTo>
                      <a:pt x="1407998" y="0"/>
                    </a:lnTo>
                    <a:lnTo>
                      <a:pt x="1407998" y="6769"/>
                    </a:lnTo>
                    <a:lnTo>
                      <a:pt x="1421015" y="6769"/>
                    </a:lnTo>
                    <a:lnTo>
                      <a:pt x="1421015" y="0"/>
                    </a:lnTo>
                    <a:close/>
                  </a:path>
                  <a:path w="3650615" h="360045">
                    <a:moveTo>
                      <a:pt x="1460055" y="0"/>
                    </a:moveTo>
                    <a:lnTo>
                      <a:pt x="1447050" y="0"/>
                    </a:lnTo>
                    <a:lnTo>
                      <a:pt x="1447050" y="6769"/>
                    </a:lnTo>
                    <a:lnTo>
                      <a:pt x="1460055" y="6769"/>
                    </a:lnTo>
                    <a:lnTo>
                      <a:pt x="1460055" y="0"/>
                    </a:lnTo>
                    <a:close/>
                  </a:path>
                  <a:path w="3650615" h="360045">
                    <a:moveTo>
                      <a:pt x="1499285" y="0"/>
                    </a:moveTo>
                    <a:lnTo>
                      <a:pt x="1486268" y="0"/>
                    </a:lnTo>
                    <a:lnTo>
                      <a:pt x="1486268" y="6769"/>
                    </a:lnTo>
                    <a:lnTo>
                      <a:pt x="1499285" y="6769"/>
                    </a:lnTo>
                    <a:lnTo>
                      <a:pt x="1499285" y="0"/>
                    </a:lnTo>
                    <a:close/>
                  </a:path>
                  <a:path w="3650615" h="360045">
                    <a:moveTo>
                      <a:pt x="1538338" y="0"/>
                    </a:moveTo>
                    <a:lnTo>
                      <a:pt x="1525320" y="0"/>
                    </a:lnTo>
                    <a:lnTo>
                      <a:pt x="1525320" y="6769"/>
                    </a:lnTo>
                    <a:lnTo>
                      <a:pt x="1538338" y="6769"/>
                    </a:lnTo>
                    <a:lnTo>
                      <a:pt x="1538338" y="0"/>
                    </a:lnTo>
                    <a:close/>
                  </a:path>
                  <a:path w="3650615" h="360045">
                    <a:moveTo>
                      <a:pt x="1577378" y="0"/>
                    </a:moveTo>
                    <a:lnTo>
                      <a:pt x="1564360" y="0"/>
                    </a:lnTo>
                    <a:lnTo>
                      <a:pt x="1564360" y="6769"/>
                    </a:lnTo>
                    <a:lnTo>
                      <a:pt x="1577378" y="6769"/>
                    </a:lnTo>
                    <a:lnTo>
                      <a:pt x="1577378" y="0"/>
                    </a:lnTo>
                    <a:close/>
                  </a:path>
                  <a:path w="3650615" h="360045">
                    <a:moveTo>
                      <a:pt x="1616646" y="0"/>
                    </a:moveTo>
                    <a:lnTo>
                      <a:pt x="1603413" y="0"/>
                    </a:lnTo>
                    <a:lnTo>
                      <a:pt x="1603413" y="6769"/>
                    </a:lnTo>
                    <a:lnTo>
                      <a:pt x="1616646" y="6769"/>
                    </a:lnTo>
                    <a:lnTo>
                      <a:pt x="1616646" y="0"/>
                    </a:lnTo>
                    <a:close/>
                  </a:path>
                  <a:path w="3650615" h="360045">
                    <a:moveTo>
                      <a:pt x="1655737" y="0"/>
                    </a:moveTo>
                    <a:lnTo>
                      <a:pt x="1642719" y="0"/>
                    </a:lnTo>
                    <a:lnTo>
                      <a:pt x="1642719" y="6769"/>
                    </a:lnTo>
                    <a:lnTo>
                      <a:pt x="1655737" y="6769"/>
                    </a:lnTo>
                    <a:lnTo>
                      <a:pt x="1655737" y="0"/>
                    </a:lnTo>
                    <a:close/>
                  </a:path>
                  <a:path w="3650615" h="360045">
                    <a:moveTo>
                      <a:pt x="1694789" y="0"/>
                    </a:moveTo>
                    <a:lnTo>
                      <a:pt x="1681772" y="0"/>
                    </a:lnTo>
                    <a:lnTo>
                      <a:pt x="1681772" y="6769"/>
                    </a:lnTo>
                    <a:lnTo>
                      <a:pt x="1694789" y="6769"/>
                    </a:lnTo>
                    <a:lnTo>
                      <a:pt x="1694789" y="0"/>
                    </a:lnTo>
                    <a:close/>
                  </a:path>
                  <a:path w="3650615" h="360045">
                    <a:moveTo>
                      <a:pt x="1733842" y="0"/>
                    </a:moveTo>
                    <a:lnTo>
                      <a:pt x="1720824" y="0"/>
                    </a:lnTo>
                    <a:lnTo>
                      <a:pt x="1720824" y="6769"/>
                    </a:lnTo>
                    <a:lnTo>
                      <a:pt x="1733842" y="6769"/>
                    </a:lnTo>
                    <a:lnTo>
                      <a:pt x="1733842" y="0"/>
                    </a:lnTo>
                    <a:close/>
                  </a:path>
                  <a:path w="3650615" h="360045">
                    <a:moveTo>
                      <a:pt x="1773059" y="0"/>
                    </a:moveTo>
                    <a:lnTo>
                      <a:pt x="1760042" y="0"/>
                    </a:lnTo>
                    <a:lnTo>
                      <a:pt x="1760042" y="6769"/>
                    </a:lnTo>
                    <a:lnTo>
                      <a:pt x="1773059" y="6769"/>
                    </a:lnTo>
                    <a:lnTo>
                      <a:pt x="1773059" y="0"/>
                    </a:lnTo>
                    <a:close/>
                  </a:path>
                  <a:path w="3650615" h="360045">
                    <a:moveTo>
                      <a:pt x="1812112" y="0"/>
                    </a:moveTo>
                    <a:lnTo>
                      <a:pt x="1799094" y="0"/>
                    </a:lnTo>
                    <a:lnTo>
                      <a:pt x="1799094" y="6769"/>
                    </a:lnTo>
                    <a:lnTo>
                      <a:pt x="1812112" y="6769"/>
                    </a:lnTo>
                    <a:lnTo>
                      <a:pt x="1812112" y="0"/>
                    </a:lnTo>
                    <a:close/>
                  </a:path>
                  <a:path w="3650615" h="360045">
                    <a:moveTo>
                      <a:pt x="2750858" y="352894"/>
                    </a:moveTo>
                    <a:lnTo>
                      <a:pt x="2737840" y="352894"/>
                    </a:lnTo>
                    <a:lnTo>
                      <a:pt x="2737840" y="359664"/>
                    </a:lnTo>
                    <a:lnTo>
                      <a:pt x="2750858" y="359664"/>
                    </a:lnTo>
                    <a:lnTo>
                      <a:pt x="2750858" y="352894"/>
                    </a:lnTo>
                    <a:close/>
                  </a:path>
                  <a:path w="3650615" h="360045">
                    <a:moveTo>
                      <a:pt x="2789910" y="352894"/>
                    </a:moveTo>
                    <a:lnTo>
                      <a:pt x="2776893" y="352894"/>
                    </a:lnTo>
                    <a:lnTo>
                      <a:pt x="2776893" y="359664"/>
                    </a:lnTo>
                    <a:lnTo>
                      <a:pt x="2789910" y="359664"/>
                    </a:lnTo>
                    <a:lnTo>
                      <a:pt x="2789910" y="352894"/>
                    </a:lnTo>
                    <a:close/>
                  </a:path>
                  <a:path w="3650615" h="360045">
                    <a:moveTo>
                      <a:pt x="2828963" y="352894"/>
                    </a:moveTo>
                    <a:lnTo>
                      <a:pt x="2815945" y="352894"/>
                    </a:lnTo>
                    <a:lnTo>
                      <a:pt x="2815945" y="359664"/>
                    </a:lnTo>
                    <a:lnTo>
                      <a:pt x="2828963" y="359664"/>
                    </a:lnTo>
                    <a:lnTo>
                      <a:pt x="2828963" y="352894"/>
                    </a:lnTo>
                    <a:close/>
                  </a:path>
                  <a:path w="3650615" h="360045">
                    <a:moveTo>
                      <a:pt x="2868015" y="352894"/>
                    </a:moveTo>
                    <a:lnTo>
                      <a:pt x="2854998" y="352894"/>
                    </a:lnTo>
                    <a:lnTo>
                      <a:pt x="2854998" y="359664"/>
                    </a:lnTo>
                    <a:lnTo>
                      <a:pt x="2868015" y="359664"/>
                    </a:lnTo>
                    <a:lnTo>
                      <a:pt x="2868015" y="352894"/>
                    </a:lnTo>
                    <a:close/>
                  </a:path>
                  <a:path w="3650615" h="360045">
                    <a:moveTo>
                      <a:pt x="2907233" y="352894"/>
                    </a:moveTo>
                    <a:lnTo>
                      <a:pt x="2894215" y="352894"/>
                    </a:lnTo>
                    <a:lnTo>
                      <a:pt x="2894215" y="359664"/>
                    </a:lnTo>
                    <a:lnTo>
                      <a:pt x="2907233" y="359664"/>
                    </a:lnTo>
                    <a:lnTo>
                      <a:pt x="2907233" y="352894"/>
                    </a:lnTo>
                    <a:close/>
                  </a:path>
                  <a:path w="3650615" h="360045">
                    <a:moveTo>
                      <a:pt x="2946285" y="352894"/>
                    </a:moveTo>
                    <a:lnTo>
                      <a:pt x="2933268" y="352894"/>
                    </a:lnTo>
                    <a:lnTo>
                      <a:pt x="2933268" y="359664"/>
                    </a:lnTo>
                    <a:lnTo>
                      <a:pt x="2946285" y="359664"/>
                    </a:lnTo>
                    <a:lnTo>
                      <a:pt x="2946285" y="352894"/>
                    </a:lnTo>
                    <a:close/>
                  </a:path>
                  <a:path w="3650615" h="360045">
                    <a:moveTo>
                      <a:pt x="2985338" y="352894"/>
                    </a:moveTo>
                    <a:lnTo>
                      <a:pt x="2972320" y="352894"/>
                    </a:lnTo>
                    <a:lnTo>
                      <a:pt x="2972320" y="359664"/>
                    </a:lnTo>
                    <a:lnTo>
                      <a:pt x="2985338" y="359664"/>
                    </a:lnTo>
                    <a:lnTo>
                      <a:pt x="2985338" y="352894"/>
                    </a:lnTo>
                    <a:close/>
                  </a:path>
                  <a:path w="3650615" h="360045">
                    <a:moveTo>
                      <a:pt x="3024594" y="352894"/>
                    </a:moveTo>
                    <a:lnTo>
                      <a:pt x="3011360" y="352894"/>
                    </a:lnTo>
                    <a:lnTo>
                      <a:pt x="3011360" y="359664"/>
                    </a:lnTo>
                    <a:lnTo>
                      <a:pt x="3024594" y="359664"/>
                    </a:lnTo>
                    <a:lnTo>
                      <a:pt x="3024594" y="352894"/>
                    </a:lnTo>
                    <a:close/>
                  </a:path>
                  <a:path w="3650615" h="360045">
                    <a:moveTo>
                      <a:pt x="3063697" y="352894"/>
                    </a:moveTo>
                    <a:lnTo>
                      <a:pt x="3050679" y="352894"/>
                    </a:lnTo>
                    <a:lnTo>
                      <a:pt x="3050679" y="359664"/>
                    </a:lnTo>
                    <a:lnTo>
                      <a:pt x="3063697" y="359664"/>
                    </a:lnTo>
                    <a:lnTo>
                      <a:pt x="3063697" y="352894"/>
                    </a:lnTo>
                    <a:close/>
                  </a:path>
                  <a:path w="3650615" h="360045">
                    <a:moveTo>
                      <a:pt x="3102737" y="352894"/>
                    </a:moveTo>
                    <a:lnTo>
                      <a:pt x="3089719" y="352894"/>
                    </a:lnTo>
                    <a:lnTo>
                      <a:pt x="3089719" y="359664"/>
                    </a:lnTo>
                    <a:lnTo>
                      <a:pt x="3102737" y="359664"/>
                    </a:lnTo>
                    <a:lnTo>
                      <a:pt x="3102737" y="352894"/>
                    </a:lnTo>
                    <a:close/>
                  </a:path>
                  <a:path w="3650615" h="360045">
                    <a:moveTo>
                      <a:pt x="3141789" y="352894"/>
                    </a:moveTo>
                    <a:lnTo>
                      <a:pt x="3128772" y="352894"/>
                    </a:lnTo>
                    <a:lnTo>
                      <a:pt x="3128772" y="359664"/>
                    </a:lnTo>
                    <a:lnTo>
                      <a:pt x="3141789" y="359664"/>
                    </a:lnTo>
                    <a:lnTo>
                      <a:pt x="3141789" y="352894"/>
                    </a:lnTo>
                    <a:close/>
                  </a:path>
                  <a:path w="3650615" h="360045">
                    <a:moveTo>
                      <a:pt x="3181019" y="352894"/>
                    </a:moveTo>
                    <a:lnTo>
                      <a:pt x="3168002" y="352894"/>
                    </a:lnTo>
                    <a:lnTo>
                      <a:pt x="3168002" y="359664"/>
                    </a:lnTo>
                    <a:lnTo>
                      <a:pt x="3181019" y="359664"/>
                    </a:lnTo>
                    <a:lnTo>
                      <a:pt x="3181019" y="352894"/>
                    </a:lnTo>
                    <a:close/>
                  </a:path>
                  <a:path w="3650615" h="360045">
                    <a:moveTo>
                      <a:pt x="3220059" y="352894"/>
                    </a:moveTo>
                    <a:lnTo>
                      <a:pt x="3207042" y="352894"/>
                    </a:lnTo>
                    <a:lnTo>
                      <a:pt x="3207042" y="359664"/>
                    </a:lnTo>
                    <a:lnTo>
                      <a:pt x="3220059" y="359664"/>
                    </a:lnTo>
                    <a:lnTo>
                      <a:pt x="3220059" y="352894"/>
                    </a:lnTo>
                    <a:close/>
                  </a:path>
                  <a:path w="3650615" h="360045">
                    <a:moveTo>
                      <a:pt x="3259112" y="352894"/>
                    </a:moveTo>
                    <a:lnTo>
                      <a:pt x="3246094" y="352894"/>
                    </a:lnTo>
                    <a:lnTo>
                      <a:pt x="3246094" y="359664"/>
                    </a:lnTo>
                    <a:lnTo>
                      <a:pt x="3259112" y="359664"/>
                    </a:lnTo>
                    <a:lnTo>
                      <a:pt x="3259112" y="352894"/>
                    </a:lnTo>
                    <a:close/>
                  </a:path>
                  <a:path w="3650615" h="360045">
                    <a:moveTo>
                      <a:pt x="3298380" y="352894"/>
                    </a:moveTo>
                    <a:lnTo>
                      <a:pt x="3285147" y="352894"/>
                    </a:lnTo>
                    <a:lnTo>
                      <a:pt x="3285147" y="359664"/>
                    </a:lnTo>
                    <a:lnTo>
                      <a:pt x="3298380" y="359664"/>
                    </a:lnTo>
                    <a:lnTo>
                      <a:pt x="3298380" y="352894"/>
                    </a:lnTo>
                    <a:close/>
                  </a:path>
                  <a:path w="3650615" h="360045">
                    <a:moveTo>
                      <a:pt x="3337471" y="352894"/>
                    </a:moveTo>
                    <a:lnTo>
                      <a:pt x="3324453" y="352894"/>
                    </a:lnTo>
                    <a:lnTo>
                      <a:pt x="3324453" y="359664"/>
                    </a:lnTo>
                    <a:lnTo>
                      <a:pt x="3337471" y="359664"/>
                    </a:lnTo>
                    <a:lnTo>
                      <a:pt x="3337471" y="352894"/>
                    </a:lnTo>
                    <a:close/>
                  </a:path>
                  <a:path w="3650615" h="360045">
                    <a:moveTo>
                      <a:pt x="3376523" y="352894"/>
                    </a:moveTo>
                    <a:lnTo>
                      <a:pt x="3363506" y="352894"/>
                    </a:lnTo>
                    <a:lnTo>
                      <a:pt x="3363506" y="359664"/>
                    </a:lnTo>
                    <a:lnTo>
                      <a:pt x="3376523" y="359664"/>
                    </a:lnTo>
                    <a:lnTo>
                      <a:pt x="3376523" y="352894"/>
                    </a:lnTo>
                    <a:close/>
                  </a:path>
                  <a:path w="3650615" h="360045">
                    <a:moveTo>
                      <a:pt x="3415576" y="352894"/>
                    </a:moveTo>
                    <a:lnTo>
                      <a:pt x="3402558" y="352894"/>
                    </a:lnTo>
                    <a:lnTo>
                      <a:pt x="3402558" y="359664"/>
                    </a:lnTo>
                    <a:lnTo>
                      <a:pt x="3415576" y="359664"/>
                    </a:lnTo>
                    <a:lnTo>
                      <a:pt x="3415576" y="352894"/>
                    </a:lnTo>
                    <a:close/>
                  </a:path>
                  <a:path w="3650615" h="360045">
                    <a:moveTo>
                      <a:pt x="3454793" y="352894"/>
                    </a:moveTo>
                    <a:lnTo>
                      <a:pt x="3441776" y="352894"/>
                    </a:lnTo>
                    <a:lnTo>
                      <a:pt x="3441776" y="359664"/>
                    </a:lnTo>
                    <a:lnTo>
                      <a:pt x="3454793" y="359664"/>
                    </a:lnTo>
                    <a:lnTo>
                      <a:pt x="3454793" y="352894"/>
                    </a:lnTo>
                    <a:close/>
                  </a:path>
                  <a:path w="3650615" h="360045">
                    <a:moveTo>
                      <a:pt x="3493846" y="352894"/>
                    </a:moveTo>
                    <a:lnTo>
                      <a:pt x="3480828" y="352894"/>
                    </a:lnTo>
                    <a:lnTo>
                      <a:pt x="3480828" y="359664"/>
                    </a:lnTo>
                    <a:lnTo>
                      <a:pt x="3493846" y="359664"/>
                    </a:lnTo>
                    <a:lnTo>
                      <a:pt x="3493846" y="352894"/>
                    </a:lnTo>
                    <a:close/>
                  </a:path>
                  <a:path w="3650615" h="360045">
                    <a:moveTo>
                      <a:pt x="3532898" y="352894"/>
                    </a:moveTo>
                    <a:lnTo>
                      <a:pt x="3519881" y="352894"/>
                    </a:lnTo>
                    <a:lnTo>
                      <a:pt x="3519881" y="359664"/>
                    </a:lnTo>
                    <a:lnTo>
                      <a:pt x="3532898" y="359664"/>
                    </a:lnTo>
                    <a:lnTo>
                      <a:pt x="3532898" y="352894"/>
                    </a:lnTo>
                    <a:close/>
                  </a:path>
                  <a:path w="3650615" h="360045">
                    <a:moveTo>
                      <a:pt x="3571938" y="352894"/>
                    </a:moveTo>
                    <a:lnTo>
                      <a:pt x="3558921" y="352894"/>
                    </a:lnTo>
                    <a:lnTo>
                      <a:pt x="3558921" y="359664"/>
                    </a:lnTo>
                    <a:lnTo>
                      <a:pt x="3571938" y="359664"/>
                    </a:lnTo>
                    <a:lnTo>
                      <a:pt x="3571938" y="352894"/>
                    </a:lnTo>
                    <a:close/>
                  </a:path>
                  <a:path w="3650615" h="360045">
                    <a:moveTo>
                      <a:pt x="3611257" y="352894"/>
                    </a:moveTo>
                    <a:lnTo>
                      <a:pt x="3598240" y="352894"/>
                    </a:lnTo>
                    <a:lnTo>
                      <a:pt x="3598240" y="359664"/>
                    </a:lnTo>
                    <a:lnTo>
                      <a:pt x="3611257" y="359664"/>
                    </a:lnTo>
                    <a:lnTo>
                      <a:pt x="3611257" y="352894"/>
                    </a:lnTo>
                    <a:close/>
                  </a:path>
                  <a:path w="3650615" h="360045">
                    <a:moveTo>
                      <a:pt x="3650297" y="352894"/>
                    </a:moveTo>
                    <a:lnTo>
                      <a:pt x="3637280" y="352894"/>
                    </a:lnTo>
                    <a:lnTo>
                      <a:pt x="3637280" y="359664"/>
                    </a:lnTo>
                    <a:lnTo>
                      <a:pt x="3650297" y="359664"/>
                    </a:lnTo>
                    <a:lnTo>
                      <a:pt x="3650297" y="352894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5138394" y="4667008"/>
                <a:ext cx="3650615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3650615" h="353060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3650615" h="353060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3650615" h="353060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3650615" h="353060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3650615" h="353060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3650615" h="353060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3650615" h="353060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3650615" h="353060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3650615" h="353060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3650615" h="353060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3650615" h="353060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3650615" h="353060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3650615" h="353060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3650615" h="353060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3650615" h="353060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3650615" h="353060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3650615" h="353060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3650615" h="353060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3650615" h="353060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3650615" h="353060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3650615" h="353060">
                    <a:moveTo>
                      <a:pt x="795350" y="0"/>
                    </a:moveTo>
                    <a:lnTo>
                      <a:pt x="782332" y="0"/>
                    </a:lnTo>
                    <a:lnTo>
                      <a:pt x="782332" y="6769"/>
                    </a:lnTo>
                    <a:lnTo>
                      <a:pt x="795350" y="6769"/>
                    </a:lnTo>
                    <a:lnTo>
                      <a:pt x="795350" y="0"/>
                    </a:lnTo>
                    <a:close/>
                  </a:path>
                  <a:path w="3650615" h="353060">
                    <a:moveTo>
                      <a:pt x="834402" y="0"/>
                    </a:moveTo>
                    <a:lnTo>
                      <a:pt x="821385" y="0"/>
                    </a:lnTo>
                    <a:lnTo>
                      <a:pt x="821385" y="6769"/>
                    </a:lnTo>
                    <a:lnTo>
                      <a:pt x="834402" y="6769"/>
                    </a:lnTo>
                    <a:lnTo>
                      <a:pt x="834402" y="0"/>
                    </a:lnTo>
                    <a:close/>
                  </a:path>
                  <a:path w="3650615" h="353060">
                    <a:moveTo>
                      <a:pt x="873455" y="0"/>
                    </a:moveTo>
                    <a:lnTo>
                      <a:pt x="860437" y="0"/>
                    </a:lnTo>
                    <a:lnTo>
                      <a:pt x="860437" y="6769"/>
                    </a:lnTo>
                    <a:lnTo>
                      <a:pt x="873455" y="6769"/>
                    </a:lnTo>
                    <a:lnTo>
                      <a:pt x="873455" y="0"/>
                    </a:lnTo>
                    <a:close/>
                  </a:path>
                  <a:path w="3650615" h="353060">
                    <a:moveTo>
                      <a:pt x="1812112" y="345922"/>
                    </a:moveTo>
                    <a:lnTo>
                      <a:pt x="1799094" y="345922"/>
                    </a:lnTo>
                    <a:lnTo>
                      <a:pt x="1799094" y="352691"/>
                    </a:lnTo>
                    <a:lnTo>
                      <a:pt x="1812112" y="352691"/>
                    </a:lnTo>
                    <a:lnTo>
                      <a:pt x="1812112" y="345922"/>
                    </a:lnTo>
                    <a:close/>
                  </a:path>
                  <a:path w="3650615" h="353060">
                    <a:moveTo>
                      <a:pt x="1851164" y="345922"/>
                    </a:moveTo>
                    <a:lnTo>
                      <a:pt x="1838147" y="345922"/>
                    </a:lnTo>
                    <a:lnTo>
                      <a:pt x="1838147" y="352691"/>
                    </a:lnTo>
                    <a:lnTo>
                      <a:pt x="1851164" y="352691"/>
                    </a:lnTo>
                    <a:lnTo>
                      <a:pt x="1851164" y="345922"/>
                    </a:lnTo>
                    <a:close/>
                  </a:path>
                  <a:path w="3650615" h="353060">
                    <a:moveTo>
                      <a:pt x="1890217" y="345922"/>
                    </a:moveTo>
                    <a:lnTo>
                      <a:pt x="1877199" y="345922"/>
                    </a:lnTo>
                    <a:lnTo>
                      <a:pt x="1877199" y="352691"/>
                    </a:lnTo>
                    <a:lnTo>
                      <a:pt x="1890217" y="352691"/>
                    </a:lnTo>
                    <a:lnTo>
                      <a:pt x="1890217" y="345922"/>
                    </a:lnTo>
                    <a:close/>
                  </a:path>
                  <a:path w="3650615" h="353060">
                    <a:moveTo>
                      <a:pt x="1929523" y="345922"/>
                    </a:moveTo>
                    <a:lnTo>
                      <a:pt x="1916506" y="345922"/>
                    </a:lnTo>
                    <a:lnTo>
                      <a:pt x="1916506" y="352691"/>
                    </a:lnTo>
                    <a:lnTo>
                      <a:pt x="1929523" y="352691"/>
                    </a:lnTo>
                    <a:lnTo>
                      <a:pt x="1929523" y="345922"/>
                    </a:lnTo>
                    <a:close/>
                  </a:path>
                  <a:path w="3650615" h="353060">
                    <a:moveTo>
                      <a:pt x="1968576" y="345922"/>
                    </a:moveTo>
                    <a:lnTo>
                      <a:pt x="1955558" y="345922"/>
                    </a:lnTo>
                    <a:lnTo>
                      <a:pt x="1955558" y="352691"/>
                    </a:lnTo>
                    <a:lnTo>
                      <a:pt x="1968576" y="352691"/>
                    </a:lnTo>
                    <a:lnTo>
                      <a:pt x="1968576" y="345922"/>
                    </a:lnTo>
                    <a:close/>
                  </a:path>
                  <a:path w="3650615" h="353060">
                    <a:moveTo>
                      <a:pt x="2007616" y="345922"/>
                    </a:moveTo>
                    <a:lnTo>
                      <a:pt x="1994611" y="345922"/>
                    </a:lnTo>
                    <a:lnTo>
                      <a:pt x="1994611" y="352691"/>
                    </a:lnTo>
                    <a:lnTo>
                      <a:pt x="2007616" y="352691"/>
                    </a:lnTo>
                    <a:lnTo>
                      <a:pt x="2007616" y="345922"/>
                    </a:lnTo>
                    <a:close/>
                  </a:path>
                  <a:path w="3650615" h="353060">
                    <a:moveTo>
                      <a:pt x="2046884" y="345922"/>
                    </a:moveTo>
                    <a:lnTo>
                      <a:pt x="2033651" y="345922"/>
                    </a:lnTo>
                    <a:lnTo>
                      <a:pt x="2033651" y="352691"/>
                    </a:lnTo>
                    <a:lnTo>
                      <a:pt x="2046884" y="352691"/>
                    </a:lnTo>
                    <a:lnTo>
                      <a:pt x="2046884" y="345922"/>
                    </a:lnTo>
                    <a:close/>
                  </a:path>
                  <a:path w="3650615" h="353060">
                    <a:moveTo>
                      <a:pt x="2085898" y="345922"/>
                    </a:moveTo>
                    <a:lnTo>
                      <a:pt x="2072881" y="345922"/>
                    </a:lnTo>
                    <a:lnTo>
                      <a:pt x="2072881" y="352691"/>
                    </a:lnTo>
                    <a:lnTo>
                      <a:pt x="2085898" y="352691"/>
                    </a:lnTo>
                    <a:lnTo>
                      <a:pt x="2085898" y="345922"/>
                    </a:lnTo>
                    <a:close/>
                  </a:path>
                  <a:path w="3650615" h="353060">
                    <a:moveTo>
                      <a:pt x="2124938" y="345922"/>
                    </a:moveTo>
                    <a:lnTo>
                      <a:pt x="2111921" y="345922"/>
                    </a:lnTo>
                    <a:lnTo>
                      <a:pt x="2111921" y="352691"/>
                    </a:lnTo>
                    <a:lnTo>
                      <a:pt x="2124938" y="352691"/>
                    </a:lnTo>
                    <a:lnTo>
                      <a:pt x="2124938" y="345922"/>
                    </a:lnTo>
                    <a:close/>
                  </a:path>
                  <a:path w="3650615" h="353060">
                    <a:moveTo>
                      <a:pt x="2163991" y="345922"/>
                    </a:moveTo>
                    <a:lnTo>
                      <a:pt x="2150973" y="345922"/>
                    </a:lnTo>
                    <a:lnTo>
                      <a:pt x="2150973" y="352691"/>
                    </a:lnTo>
                    <a:lnTo>
                      <a:pt x="2163991" y="352691"/>
                    </a:lnTo>
                    <a:lnTo>
                      <a:pt x="2163991" y="345922"/>
                    </a:lnTo>
                    <a:close/>
                  </a:path>
                  <a:path w="3650615" h="353060">
                    <a:moveTo>
                      <a:pt x="2203297" y="345922"/>
                    </a:moveTo>
                    <a:lnTo>
                      <a:pt x="2190280" y="345922"/>
                    </a:lnTo>
                    <a:lnTo>
                      <a:pt x="2190280" y="352691"/>
                    </a:lnTo>
                    <a:lnTo>
                      <a:pt x="2203297" y="352691"/>
                    </a:lnTo>
                    <a:lnTo>
                      <a:pt x="2203297" y="345922"/>
                    </a:lnTo>
                    <a:close/>
                  </a:path>
                  <a:path w="3650615" h="353060">
                    <a:moveTo>
                      <a:pt x="2242350" y="345922"/>
                    </a:moveTo>
                    <a:lnTo>
                      <a:pt x="2229332" y="345922"/>
                    </a:lnTo>
                    <a:lnTo>
                      <a:pt x="2229332" y="352691"/>
                    </a:lnTo>
                    <a:lnTo>
                      <a:pt x="2242350" y="352691"/>
                    </a:lnTo>
                    <a:lnTo>
                      <a:pt x="2242350" y="345922"/>
                    </a:lnTo>
                    <a:close/>
                  </a:path>
                  <a:path w="3650615" h="353060">
                    <a:moveTo>
                      <a:pt x="2281402" y="345922"/>
                    </a:moveTo>
                    <a:lnTo>
                      <a:pt x="2268385" y="345922"/>
                    </a:lnTo>
                    <a:lnTo>
                      <a:pt x="2268385" y="352691"/>
                    </a:lnTo>
                    <a:lnTo>
                      <a:pt x="2281402" y="352691"/>
                    </a:lnTo>
                    <a:lnTo>
                      <a:pt x="2281402" y="345922"/>
                    </a:lnTo>
                    <a:close/>
                  </a:path>
                  <a:path w="3650615" h="353060">
                    <a:moveTo>
                      <a:pt x="2320671" y="345922"/>
                    </a:moveTo>
                    <a:lnTo>
                      <a:pt x="2307437" y="345922"/>
                    </a:lnTo>
                    <a:lnTo>
                      <a:pt x="2307437" y="352691"/>
                    </a:lnTo>
                    <a:lnTo>
                      <a:pt x="2320671" y="352691"/>
                    </a:lnTo>
                    <a:lnTo>
                      <a:pt x="2320671" y="345922"/>
                    </a:lnTo>
                    <a:close/>
                  </a:path>
                  <a:path w="3650615" h="353060">
                    <a:moveTo>
                      <a:pt x="2359672" y="345922"/>
                    </a:moveTo>
                    <a:lnTo>
                      <a:pt x="2346655" y="345922"/>
                    </a:lnTo>
                    <a:lnTo>
                      <a:pt x="2346655" y="352691"/>
                    </a:lnTo>
                    <a:lnTo>
                      <a:pt x="2359672" y="352691"/>
                    </a:lnTo>
                    <a:lnTo>
                      <a:pt x="2359672" y="345922"/>
                    </a:lnTo>
                    <a:close/>
                  </a:path>
                  <a:path w="3650615" h="353060">
                    <a:moveTo>
                      <a:pt x="2398725" y="345922"/>
                    </a:moveTo>
                    <a:lnTo>
                      <a:pt x="2385707" y="345922"/>
                    </a:lnTo>
                    <a:lnTo>
                      <a:pt x="2385707" y="352691"/>
                    </a:lnTo>
                    <a:lnTo>
                      <a:pt x="2398725" y="352691"/>
                    </a:lnTo>
                    <a:lnTo>
                      <a:pt x="2398725" y="345922"/>
                    </a:lnTo>
                    <a:close/>
                  </a:path>
                  <a:path w="3650615" h="353060">
                    <a:moveTo>
                      <a:pt x="2437777" y="345922"/>
                    </a:moveTo>
                    <a:lnTo>
                      <a:pt x="2424760" y="345922"/>
                    </a:lnTo>
                    <a:lnTo>
                      <a:pt x="2424760" y="352691"/>
                    </a:lnTo>
                    <a:lnTo>
                      <a:pt x="2437777" y="352691"/>
                    </a:lnTo>
                    <a:lnTo>
                      <a:pt x="2437777" y="345922"/>
                    </a:lnTo>
                    <a:close/>
                  </a:path>
                  <a:path w="3650615" h="353060">
                    <a:moveTo>
                      <a:pt x="2476995" y="345922"/>
                    </a:moveTo>
                    <a:lnTo>
                      <a:pt x="2463977" y="345922"/>
                    </a:lnTo>
                    <a:lnTo>
                      <a:pt x="2463977" y="352691"/>
                    </a:lnTo>
                    <a:lnTo>
                      <a:pt x="2476995" y="352691"/>
                    </a:lnTo>
                    <a:lnTo>
                      <a:pt x="2476995" y="345922"/>
                    </a:lnTo>
                    <a:close/>
                  </a:path>
                  <a:path w="3650615" h="353060">
                    <a:moveTo>
                      <a:pt x="2516047" y="345922"/>
                    </a:moveTo>
                    <a:lnTo>
                      <a:pt x="2503030" y="345922"/>
                    </a:lnTo>
                    <a:lnTo>
                      <a:pt x="2503030" y="352691"/>
                    </a:lnTo>
                    <a:lnTo>
                      <a:pt x="2516047" y="352691"/>
                    </a:lnTo>
                    <a:lnTo>
                      <a:pt x="2516047" y="345922"/>
                    </a:lnTo>
                    <a:close/>
                  </a:path>
                  <a:path w="3650615" h="353060">
                    <a:moveTo>
                      <a:pt x="2555100" y="345922"/>
                    </a:moveTo>
                    <a:lnTo>
                      <a:pt x="2542082" y="345922"/>
                    </a:lnTo>
                    <a:lnTo>
                      <a:pt x="2542082" y="352691"/>
                    </a:lnTo>
                    <a:lnTo>
                      <a:pt x="2555100" y="352691"/>
                    </a:lnTo>
                    <a:lnTo>
                      <a:pt x="2555100" y="345922"/>
                    </a:lnTo>
                    <a:close/>
                  </a:path>
                  <a:path w="3650615" h="353060">
                    <a:moveTo>
                      <a:pt x="2594140" y="345922"/>
                    </a:moveTo>
                    <a:lnTo>
                      <a:pt x="2581122" y="345922"/>
                    </a:lnTo>
                    <a:lnTo>
                      <a:pt x="2581122" y="352691"/>
                    </a:lnTo>
                    <a:lnTo>
                      <a:pt x="2594140" y="352691"/>
                    </a:lnTo>
                    <a:lnTo>
                      <a:pt x="2594140" y="345922"/>
                    </a:lnTo>
                    <a:close/>
                  </a:path>
                  <a:path w="3650615" h="353060">
                    <a:moveTo>
                      <a:pt x="2633459" y="345922"/>
                    </a:moveTo>
                    <a:lnTo>
                      <a:pt x="2620441" y="345922"/>
                    </a:lnTo>
                    <a:lnTo>
                      <a:pt x="2620441" y="352691"/>
                    </a:lnTo>
                    <a:lnTo>
                      <a:pt x="2633459" y="352691"/>
                    </a:lnTo>
                    <a:lnTo>
                      <a:pt x="2633459" y="345922"/>
                    </a:lnTo>
                    <a:close/>
                  </a:path>
                  <a:path w="3650615" h="353060">
                    <a:moveTo>
                      <a:pt x="2672499" y="345922"/>
                    </a:moveTo>
                    <a:lnTo>
                      <a:pt x="2659481" y="345922"/>
                    </a:lnTo>
                    <a:lnTo>
                      <a:pt x="2659481" y="352691"/>
                    </a:lnTo>
                    <a:lnTo>
                      <a:pt x="2672499" y="352691"/>
                    </a:lnTo>
                    <a:lnTo>
                      <a:pt x="2672499" y="345922"/>
                    </a:lnTo>
                    <a:close/>
                  </a:path>
                  <a:path w="3650615" h="353060">
                    <a:moveTo>
                      <a:pt x="2711551" y="345922"/>
                    </a:moveTo>
                    <a:lnTo>
                      <a:pt x="2698534" y="345922"/>
                    </a:lnTo>
                    <a:lnTo>
                      <a:pt x="2698534" y="352691"/>
                    </a:lnTo>
                    <a:lnTo>
                      <a:pt x="2711551" y="352691"/>
                    </a:lnTo>
                    <a:lnTo>
                      <a:pt x="2711551" y="345922"/>
                    </a:lnTo>
                    <a:close/>
                  </a:path>
                  <a:path w="3650615" h="353060">
                    <a:moveTo>
                      <a:pt x="2750858" y="345922"/>
                    </a:moveTo>
                    <a:lnTo>
                      <a:pt x="2737840" y="345922"/>
                    </a:lnTo>
                    <a:lnTo>
                      <a:pt x="2737840" y="352691"/>
                    </a:lnTo>
                    <a:lnTo>
                      <a:pt x="2750858" y="352691"/>
                    </a:lnTo>
                    <a:lnTo>
                      <a:pt x="2750858" y="345922"/>
                    </a:lnTo>
                    <a:close/>
                  </a:path>
                  <a:path w="3650615" h="353060">
                    <a:moveTo>
                      <a:pt x="2789910" y="345922"/>
                    </a:moveTo>
                    <a:lnTo>
                      <a:pt x="2776893" y="345922"/>
                    </a:lnTo>
                    <a:lnTo>
                      <a:pt x="2776893" y="352691"/>
                    </a:lnTo>
                    <a:lnTo>
                      <a:pt x="2789910" y="352691"/>
                    </a:lnTo>
                    <a:lnTo>
                      <a:pt x="2789910" y="345922"/>
                    </a:lnTo>
                    <a:close/>
                  </a:path>
                  <a:path w="3650615" h="353060">
                    <a:moveTo>
                      <a:pt x="2828963" y="345922"/>
                    </a:moveTo>
                    <a:lnTo>
                      <a:pt x="2815945" y="345922"/>
                    </a:lnTo>
                    <a:lnTo>
                      <a:pt x="2815945" y="352691"/>
                    </a:lnTo>
                    <a:lnTo>
                      <a:pt x="2828963" y="352691"/>
                    </a:lnTo>
                    <a:lnTo>
                      <a:pt x="2828963" y="345922"/>
                    </a:lnTo>
                    <a:close/>
                  </a:path>
                  <a:path w="3650615" h="353060">
                    <a:moveTo>
                      <a:pt x="2868015" y="345922"/>
                    </a:moveTo>
                    <a:lnTo>
                      <a:pt x="2854998" y="345922"/>
                    </a:lnTo>
                    <a:lnTo>
                      <a:pt x="2854998" y="352691"/>
                    </a:lnTo>
                    <a:lnTo>
                      <a:pt x="2868015" y="352691"/>
                    </a:lnTo>
                    <a:lnTo>
                      <a:pt x="2868015" y="345922"/>
                    </a:lnTo>
                    <a:close/>
                  </a:path>
                  <a:path w="3650615" h="353060">
                    <a:moveTo>
                      <a:pt x="2907233" y="345922"/>
                    </a:moveTo>
                    <a:lnTo>
                      <a:pt x="2894215" y="345922"/>
                    </a:lnTo>
                    <a:lnTo>
                      <a:pt x="2894215" y="352691"/>
                    </a:lnTo>
                    <a:lnTo>
                      <a:pt x="2907233" y="352691"/>
                    </a:lnTo>
                    <a:lnTo>
                      <a:pt x="2907233" y="345922"/>
                    </a:lnTo>
                    <a:close/>
                  </a:path>
                  <a:path w="3650615" h="353060">
                    <a:moveTo>
                      <a:pt x="2946285" y="345922"/>
                    </a:moveTo>
                    <a:lnTo>
                      <a:pt x="2933268" y="345922"/>
                    </a:lnTo>
                    <a:lnTo>
                      <a:pt x="2933268" y="352691"/>
                    </a:lnTo>
                    <a:lnTo>
                      <a:pt x="2946285" y="352691"/>
                    </a:lnTo>
                    <a:lnTo>
                      <a:pt x="2946285" y="345922"/>
                    </a:lnTo>
                    <a:close/>
                  </a:path>
                  <a:path w="3650615" h="353060">
                    <a:moveTo>
                      <a:pt x="2985338" y="345922"/>
                    </a:moveTo>
                    <a:lnTo>
                      <a:pt x="2972320" y="345922"/>
                    </a:lnTo>
                    <a:lnTo>
                      <a:pt x="2972320" y="352691"/>
                    </a:lnTo>
                    <a:lnTo>
                      <a:pt x="2985338" y="352691"/>
                    </a:lnTo>
                    <a:lnTo>
                      <a:pt x="2985338" y="345922"/>
                    </a:lnTo>
                    <a:close/>
                  </a:path>
                  <a:path w="3650615" h="353060">
                    <a:moveTo>
                      <a:pt x="3024594" y="345922"/>
                    </a:moveTo>
                    <a:lnTo>
                      <a:pt x="3011360" y="345922"/>
                    </a:lnTo>
                    <a:lnTo>
                      <a:pt x="3011360" y="352691"/>
                    </a:lnTo>
                    <a:lnTo>
                      <a:pt x="3024594" y="352691"/>
                    </a:lnTo>
                    <a:lnTo>
                      <a:pt x="3024594" y="345922"/>
                    </a:lnTo>
                    <a:close/>
                  </a:path>
                  <a:path w="3650615" h="353060">
                    <a:moveTo>
                      <a:pt x="3063697" y="345922"/>
                    </a:moveTo>
                    <a:lnTo>
                      <a:pt x="3050679" y="345922"/>
                    </a:lnTo>
                    <a:lnTo>
                      <a:pt x="3050679" y="352691"/>
                    </a:lnTo>
                    <a:lnTo>
                      <a:pt x="3063697" y="352691"/>
                    </a:lnTo>
                    <a:lnTo>
                      <a:pt x="3063697" y="345922"/>
                    </a:lnTo>
                    <a:close/>
                  </a:path>
                  <a:path w="3650615" h="353060">
                    <a:moveTo>
                      <a:pt x="3102737" y="345922"/>
                    </a:moveTo>
                    <a:lnTo>
                      <a:pt x="3089719" y="345922"/>
                    </a:lnTo>
                    <a:lnTo>
                      <a:pt x="3089719" y="352691"/>
                    </a:lnTo>
                    <a:lnTo>
                      <a:pt x="3102737" y="352691"/>
                    </a:lnTo>
                    <a:lnTo>
                      <a:pt x="3102737" y="345922"/>
                    </a:lnTo>
                    <a:close/>
                  </a:path>
                  <a:path w="3650615" h="353060">
                    <a:moveTo>
                      <a:pt x="3141789" y="345922"/>
                    </a:moveTo>
                    <a:lnTo>
                      <a:pt x="3128772" y="345922"/>
                    </a:lnTo>
                    <a:lnTo>
                      <a:pt x="3128772" y="352691"/>
                    </a:lnTo>
                    <a:lnTo>
                      <a:pt x="3141789" y="352691"/>
                    </a:lnTo>
                    <a:lnTo>
                      <a:pt x="3141789" y="345922"/>
                    </a:lnTo>
                    <a:close/>
                  </a:path>
                  <a:path w="3650615" h="353060">
                    <a:moveTo>
                      <a:pt x="3181019" y="345922"/>
                    </a:moveTo>
                    <a:lnTo>
                      <a:pt x="3168002" y="345922"/>
                    </a:lnTo>
                    <a:lnTo>
                      <a:pt x="3168002" y="352691"/>
                    </a:lnTo>
                    <a:lnTo>
                      <a:pt x="3181019" y="352691"/>
                    </a:lnTo>
                    <a:lnTo>
                      <a:pt x="3181019" y="345922"/>
                    </a:lnTo>
                    <a:close/>
                  </a:path>
                  <a:path w="3650615" h="353060">
                    <a:moveTo>
                      <a:pt x="3220059" y="345922"/>
                    </a:moveTo>
                    <a:lnTo>
                      <a:pt x="3207042" y="345922"/>
                    </a:lnTo>
                    <a:lnTo>
                      <a:pt x="3207042" y="352691"/>
                    </a:lnTo>
                    <a:lnTo>
                      <a:pt x="3220059" y="352691"/>
                    </a:lnTo>
                    <a:lnTo>
                      <a:pt x="3220059" y="345922"/>
                    </a:lnTo>
                    <a:close/>
                  </a:path>
                  <a:path w="3650615" h="353060">
                    <a:moveTo>
                      <a:pt x="3259112" y="345922"/>
                    </a:moveTo>
                    <a:lnTo>
                      <a:pt x="3246094" y="345922"/>
                    </a:lnTo>
                    <a:lnTo>
                      <a:pt x="3246094" y="352691"/>
                    </a:lnTo>
                    <a:lnTo>
                      <a:pt x="3259112" y="352691"/>
                    </a:lnTo>
                    <a:lnTo>
                      <a:pt x="3259112" y="345922"/>
                    </a:lnTo>
                    <a:close/>
                  </a:path>
                  <a:path w="3650615" h="353060">
                    <a:moveTo>
                      <a:pt x="3298380" y="345922"/>
                    </a:moveTo>
                    <a:lnTo>
                      <a:pt x="3285147" y="345922"/>
                    </a:lnTo>
                    <a:lnTo>
                      <a:pt x="3285147" y="352691"/>
                    </a:lnTo>
                    <a:lnTo>
                      <a:pt x="3298380" y="352691"/>
                    </a:lnTo>
                    <a:lnTo>
                      <a:pt x="3298380" y="345922"/>
                    </a:lnTo>
                    <a:close/>
                  </a:path>
                  <a:path w="3650615" h="353060">
                    <a:moveTo>
                      <a:pt x="3337471" y="345922"/>
                    </a:moveTo>
                    <a:lnTo>
                      <a:pt x="3324453" y="345922"/>
                    </a:lnTo>
                    <a:lnTo>
                      <a:pt x="3324453" y="352691"/>
                    </a:lnTo>
                    <a:lnTo>
                      <a:pt x="3337471" y="352691"/>
                    </a:lnTo>
                    <a:lnTo>
                      <a:pt x="3337471" y="345922"/>
                    </a:lnTo>
                    <a:close/>
                  </a:path>
                  <a:path w="3650615" h="353060">
                    <a:moveTo>
                      <a:pt x="3376523" y="345922"/>
                    </a:moveTo>
                    <a:lnTo>
                      <a:pt x="3363506" y="345922"/>
                    </a:lnTo>
                    <a:lnTo>
                      <a:pt x="3363506" y="352691"/>
                    </a:lnTo>
                    <a:lnTo>
                      <a:pt x="3376523" y="352691"/>
                    </a:lnTo>
                    <a:lnTo>
                      <a:pt x="3376523" y="345922"/>
                    </a:lnTo>
                    <a:close/>
                  </a:path>
                  <a:path w="3650615" h="353060">
                    <a:moveTo>
                      <a:pt x="3415576" y="345922"/>
                    </a:moveTo>
                    <a:lnTo>
                      <a:pt x="3402558" y="345922"/>
                    </a:lnTo>
                    <a:lnTo>
                      <a:pt x="3402558" y="352691"/>
                    </a:lnTo>
                    <a:lnTo>
                      <a:pt x="3415576" y="352691"/>
                    </a:lnTo>
                    <a:lnTo>
                      <a:pt x="3415576" y="345922"/>
                    </a:lnTo>
                    <a:close/>
                  </a:path>
                  <a:path w="3650615" h="353060">
                    <a:moveTo>
                      <a:pt x="3454793" y="345922"/>
                    </a:moveTo>
                    <a:lnTo>
                      <a:pt x="3441776" y="345922"/>
                    </a:lnTo>
                    <a:lnTo>
                      <a:pt x="3441776" y="352691"/>
                    </a:lnTo>
                    <a:lnTo>
                      <a:pt x="3454793" y="352691"/>
                    </a:lnTo>
                    <a:lnTo>
                      <a:pt x="3454793" y="345922"/>
                    </a:lnTo>
                    <a:close/>
                  </a:path>
                  <a:path w="3650615" h="353060">
                    <a:moveTo>
                      <a:pt x="3493846" y="345922"/>
                    </a:moveTo>
                    <a:lnTo>
                      <a:pt x="3480828" y="345922"/>
                    </a:lnTo>
                    <a:lnTo>
                      <a:pt x="3480828" y="352691"/>
                    </a:lnTo>
                    <a:lnTo>
                      <a:pt x="3493846" y="352691"/>
                    </a:lnTo>
                    <a:lnTo>
                      <a:pt x="3493846" y="345922"/>
                    </a:lnTo>
                    <a:close/>
                  </a:path>
                  <a:path w="3650615" h="353060">
                    <a:moveTo>
                      <a:pt x="3532898" y="345922"/>
                    </a:moveTo>
                    <a:lnTo>
                      <a:pt x="3519881" y="345922"/>
                    </a:lnTo>
                    <a:lnTo>
                      <a:pt x="3519881" y="352691"/>
                    </a:lnTo>
                    <a:lnTo>
                      <a:pt x="3532898" y="352691"/>
                    </a:lnTo>
                    <a:lnTo>
                      <a:pt x="3532898" y="345922"/>
                    </a:lnTo>
                    <a:close/>
                  </a:path>
                  <a:path w="3650615" h="353060">
                    <a:moveTo>
                      <a:pt x="3571938" y="345922"/>
                    </a:moveTo>
                    <a:lnTo>
                      <a:pt x="3558921" y="345922"/>
                    </a:lnTo>
                    <a:lnTo>
                      <a:pt x="3558921" y="352691"/>
                    </a:lnTo>
                    <a:lnTo>
                      <a:pt x="3571938" y="352691"/>
                    </a:lnTo>
                    <a:lnTo>
                      <a:pt x="3571938" y="345922"/>
                    </a:lnTo>
                    <a:close/>
                  </a:path>
                  <a:path w="3650615" h="353060">
                    <a:moveTo>
                      <a:pt x="3611257" y="345922"/>
                    </a:moveTo>
                    <a:lnTo>
                      <a:pt x="3598240" y="345922"/>
                    </a:lnTo>
                    <a:lnTo>
                      <a:pt x="3598240" y="352691"/>
                    </a:lnTo>
                    <a:lnTo>
                      <a:pt x="3611257" y="352691"/>
                    </a:lnTo>
                    <a:lnTo>
                      <a:pt x="3611257" y="345922"/>
                    </a:lnTo>
                    <a:close/>
                  </a:path>
                  <a:path w="3650615" h="353060">
                    <a:moveTo>
                      <a:pt x="3650297" y="345922"/>
                    </a:moveTo>
                    <a:lnTo>
                      <a:pt x="3637280" y="345922"/>
                    </a:lnTo>
                    <a:lnTo>
                      <a:pt x="3637280" y="352691"/>
                    </a:lnTo>
                    <a:lnTo>
                      <a:pt x="3650297" y="352691"/>
                    </a:lnTo>
                    <a:lnTo>
                      <a:pt x="3650297" y="345922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5138394" y="4314101"/>
                <a:ext cx="2829560" cy="360045"/>
              </a:xfrm>
              <a:custGeom>
                <a:avLst/>
                <a:gdLst/>
                <a:ahLst/>
                <a:cxnLst/>
                <a:rect l="l" t="t" r="r" b="b"/>
                <a:pathLst>
                  <a:path w="2829559" h="360045">
                    <a:moveTo>
                      <a:pt x="13017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13017" y="6769"/>
                    </a:lnTo>
                    <a:lnTo>
                      <a:pt x="13017" y="0"/>
                    </a:lnTo>
                    <a:close/>
                  </a:path>
                  <a:path w="2829559" h="360045">
                    <a:moveTo>
                      <a:pt x="52070" y="0"/>
                    </a:moveTo>
                    <a:lnTo>
                      <a:pt x="39052" y="0"/>
                    </a:lnTo>
                    <a:lnTo>
                      <a:pt x="39052" y="6769"/>
                    </a:lnTo>
                    <a:lnTo>
                      <a:pt x="52070" y="6769"/>
                    </a:lnTo>
                    <a:lnTo>
                      <a:pt x="52070" y="0"/>
                    </a:lnTo>
                    <a:close/>
                  </a:path>
                  <a:path w="2829559" h="360045">
                    <a:moveTo>
                      <a:pt x="91338" y="0"/>
                    </a:moveTo>
                    <a:lnTo>
                      <a:pt x="78320" y="0"/>
                    </a:lnTo>
                    <a:lnTo>
                      <a:pt x="78320" y="6769"/>
                    </a:lnTo>
                    <a:lnTo>
                      <a:pt x="91338" y="6769"/>
                    </a:lnTo>
                    <a:lnTo>
                      <a:pt x="91338" y="0"/>
                    </a:lnTo>
                    <a:close/>
                  </a:path>
                  <a:path w="2829559" h="360045">
                    <a:moveTo>
                      <a:pt x="130378" y="0"/>
                    </a:moveTo>
                    <a:lnTo>
                      <a:pt x="117373" y="0"/>
                    </a:lnTo>
                    <a:lnTo>
                      <a:pt x="117373" y="6769"/>
                    </a:lnTo>
                    <a:lnTo>
                      <a:pt x="130378" y="6769"/>
                    </a:lnTo>
                    <a:lnTo>
                      <a:pt x="130378" y="0"/>
                    </a:lnTo>
                    <a:close/>
                  </a:path>
                  <a:path w="2829559" h="360045">
                    <a:moveTo>
                      <a:pt x="169430" y="0"/>
                    </a:moveTo>
                    <a:lnTo>
                      <a:pt x="156413" y="0"/>
                    </a:lnTo>
                    <a:lnTo>
                      <a:pt x="156413" y="6769"/>
                    </a:lnTo>
                    <a:lnTo>
                      <a:pt x="169430" y="6769"/>
                    </a:lnTo>
                    <a:lnTo>
                      <a:pt x="169430" y="0"/>
                    </a:lnTo>
                    <a:close/>
                  </a:path>
                  <a:path w="2829559" h="360045">
                    <a:moveTo>
                      <a:pt x="208483" y="0"/>
                    </a:moveTo>
                    <a:lnTo>
                      <a:pt x="195465" y="0"/>
                    </a:lnTo>
                    <a:lnTo>
                      <a:pt x="195465" y="6769"/>
                    </a:lnTo>
                    <a:lnTo>
                      <a:pt x="208483" y="6769"/>
                    </a:lnTo>
                    <a:lnTo>
                      <a:pt x="208483" y="0"/>
                    </a:lnTo>
                    <a:close/>
                  </a:path>
                  <a:path w="2829559" h="360045">
                    <a:moveTo>
                      <a:pt x="247751" y="0"/>
                    </a:moveTo>
                    <a:lnTo>
                      <a:pt x="234734" y="0"/>
                    </a:lnTo>
                    <a:lnTo>
                      <a:pt x="234734" y="6769"/>
                    </a:lnTo>
                    <a:lnTo>
                      <a:pt x="247751" y="6769"/>
                    </a:lnTo>
                    <a:lnTo>
                      <a:pt x="247751" y="0"/>
                    </a:lnTo>
                    <a:close/>
                  </a:path>
                  <a:path w="2829559" h="360045">
                    <a:moveTo>
                      <a:pt x="286804" y="0"/>
                    </a:moveTo>
                    <a:lnTo>
                      <a:pt x="273786" y="0"/>
                    </a:lnTo>
                    <a:lnTo>
                      <a:pt x="273786" y="6769"/>
                    </a:lnTo>
                    <a:lnTo>
                      <a:pt x="286804" y="6769"/>
                    </a:lnTo>
                    <a:lnTo>
                      <a:pt x="286804" y="0"/>
                    </a:lnTo>
                    <a:close/>
                  </a:path>
                  <a:path w="2829559" h="360045">
                    <a:moveTo>
                      <a:pt x="325843" y="0"/>
                    </a:moveTo>
                    <a:lnTo>
                      <a:pt x="312826" y="0"/>
                    </a:lnTo>
                    <a:lnTo>
                      <a:pt x="312826" y="6769"/>
                    </a:lnTo>
                    <a:lnTo>
                      <a:pt x="325843" y="6769"/>
                    </a:lnTo>
                    <a:lnTo>
                      <a:pt x="325843" y="0"/>
                    </a:lnTo>
                    <a:close/>
                  </a:path>
                  <a:path w="2829559" h="360045">
                    <a:moveTo>
                      <a:pt x="365112" y="0"/>
                    </a:moveTo>
                    <a:lnTo>
                      <a:pt x="351878" y="0"/>
                    </a:lnTo>
                    <a:lnTo>
                      <a:pt x="351878" y="6769"/>
                    </a:lnTo>
                    <a:lnTo>
                      <a:pt x="365112" y="6769"/>
                    </a:lnTo>
                    <a:lnTo>
                      <a:pt x="365112" y="0"/>
                    </a:lnTo>
                    <a:close/>
                  </a:path>
                  <a:path w="2829559" h="360045">
                    <a:moveTo>
                      <a:pt x="404164" y="0"/>
                    </a:moveTo>
                    <a:lnTo>
                      <a:pt x="391147" y="0"/>
                    </a:lnTo>
                    <a:lnTo>
                      <a:pt x="391147" y="6769"/>
                    </a:lnTo>
                    <a:lnTo>
                      <a:pt x="404164" y="6769"/>
                    </a:lnTo>
                    <a:lnTo>
                      <a:pt x="404164" y="0"/>
                    </a:lnTo>
                    <a:close/>
                  </a:path>
                  <a:path w="2829559" h="360045">
                    <a:moveTo>
                      <a:pt x="443217" y="0"/>
                    </a:moveTo>
                    <a:lnTo>
                      <a:pt x="430199" y="0"/>
                    </a:lnTo>
                    <a:lnTo>
                      <a:pt x="430199" y="6769"/>
                    </a:lnTo>
                    <a:lnTo>
                      <a:pt x="443217" y="6769"/>
                    </a:lnTo>
                    <a:lnTo>
                      <a:pt x="443217" y="0"/>
                    </a:lnTo>
                    <a:close/>
                  </a:path>
                  <a:path w="2829559" h="360045">
                    <a:moveTo>
                      <a:pt x="482257" y="0"/>
                    </a:moveTo>
                    <a:lnTo>
                      <a:pt x="469252" y="0"/>
                    </a:lnTo>
                    <a:lnTo>
                      <a:pt x="469252" y="6769"/>
                    </a:lnTo>
                    <a:lnTo>
                      <a:pt x="482257" y="6769"/>
                    </a:lnTo>
                    <a:lnTo>
                      <a:pt x="482257" y="0"/>
                    </a:lnTo>
                    <a:close/>
                  </a:path>
                  <a:path w="2829559" h="360045">
                    <a:moveTo>
                      <a:pt x="521576" y="0"/>
                    </a:moveTo>
                    <a:lnTo>
                      <a:pt x="508558" y="0"/>
                    </a:lnTo>
                    <a:lnTo>
                      <a:pt x="508558" y="6769"/>
                    </a:lnTo>
                    <a:lnTo>
                      <a:pt x="521576" y="6769"/>
                    </a:lnTo>
                    <a:lnTo>
                      <a:pt x="521576" y="0"/>
                    </a:lnTo>
                    <a:close/>
                  </a:path>
                  <a:path w="2829559" h="360045">
                    <a:moveTo>
                      <a:pt x="560616" y="0"/>
                    </a:moveTo>
                    <a:lnTo>
                      <a:pt x="547611" y="0"/>
                    </a:lnTo>
                    <a:lnTo>
                      <a:pt x="547611" y="6769"/>
                    </a:lnTo>
                    <a:lnTo>
                      <a:pt x="560616" y="6769"/>
                    </a:lnTo>
                    <a:lnTo>
                      <a:pt x="560616" y="0"/>
                    </a:lnTo>
                    <a:close/>
                  </a:path>
                  <a:path w="2829559" h="360045">
                    <a:moveTo>
                      <a:pt x="599668" y="0"/>
                    </a:moveTo>
                    <a:lnTo>
                      <a:pt x="586651" y="0"/>
                    </a:lnTo>
                    <a:lnTo>
                      <a:pt x="586651" y="6769"/>
                    </a:lnTo>
                    <a:lnTo>
                      <a:pt x="599668" y="6769"/>
                    </a:lnTo>
                    <a:lnTo>
                      <a:pt x="599668" y="0"/>
                    </a:lnTo>
                    <a:close/>
                  </a:path>
                  <a:path w="2829559" h="360045">
                    <a:moveTo>
                      <a:pt x="638937" y="0"/>
                    </a:moveTo>
                    <a:lnTo>
                      <a:pt x="625703" y="0"/>
                    </a:lnTo>
                    <a:lnTo>
                      <a:pt x="625703" y="6769"/>
                    </a:lnTo>
                    <a:lnTo>
                      <a:pt x="638937" y="6769"/>
                    </a:lnTo>
                    <a:lnTo>
                      <a:pt x="638937" y="0"/>
                    </a:lnTo>
                    <a:close/>
                  </a:path>
                  <a:path w="2829559" h="360045">
                    <a:moveTo>
                      <a:pt x="677938" y="0"/>
                    </a:moveTo>
                    <a:lnTo>
                      <a:pt x="664933" y="0"/>
                    </a:lnTo>
                    <a:lnTo>
                      <a:pt x="664933" y="6769"/>
                    </a:lnTo>
                    <a:lnTo>
                      <a:pt x="677938" y="6769"/>
                    </a:lnTo>
                    <a:lnTo>
                      <a:pt x="677938" y="0"/>
                    </a:lnTo>
                    <a:close/>
                  </a:path>
                  <a:path w="2829559" h="360045">
                    <a:moveTo>
                      <a:pt x="716991" y="0"/>
                    </a:moveTo>
                    <a:lnTo>
                      <a:pt x="703973" y="0"/>
                    </a:lnTo>
                    <a:lnTo>
                      <a:pt x="703973" y="6769"/>
                    </a:lnTo>
                    <a:lnTo>
                      <a:pt x="716991" y="6769"/>
                    </a:lnTo>
                    <a:lnTo>
                      <a:pt x="716991" y="0"/>
                    </a:lnTo>
                    <a:close/>
                  </a:path>
                  <a:path w="2829559" h="360045">
                    <a:moveTo>
                      <a:pt x="756043" y="0"/>
                    </a:moveTo>
                    <a:lnTo>
                      <a:pt x="743026" y="0"/>
                    </a:lnTo>
                    <a:lnTo>
                      <a:pt x="743026" y="6769"/>
                    </a:lnTo>
                    <a:lnTo>
                      <a:pt x="756043" y="6769"/>
                    </a:lnTo>
                    <a:lnTo>
                      <a:pt x="756043" y="0"/>
                    </a:lnTo>
                    <a:close/>
                  </a:path>
                  <a:path w="2829559" h="360045">
                    <a:moveTo>
                      <a:pt x="873455" y="352907"/>
                    </a:moveTo>
                    <a:lnTo>
                      <a:pt x="860437" y="352907"/>
                    </a:lnTo>
                    <a:lnTo>
                      <a:pt x="860437" y="359676"/>
                    </a:lnTo>
                    <a:lnTo>
                      <a:pt x="873455" y="359676"/>
                    </a:lnTo>
                    <a:lnTo>
                      <a:pt x="873455" y="352907"/>
                    </a:lnTo>
                    <a:close/>
                  </a:path>
                  <a:path w="2829559" h="360045">
                    <a:moveTo>
                      <a:pt x="912495" y="352907"/>
                    </a:moveTo>
                    <a:lnTo>
                      <a:pt x="899490" y="352907"/>
                    </a:lnTo>
                    <a:lnTo>
                      <a:pt x="899490" y="359676"/>
                    </a:lnTo>
                    <a:lnTo>
                      <a:pt x="912495" y="359676"/>
                    </a:lnTo>
                    <a:lnTo>
                      <a:pt x="912495" y="352907"/>
                    </a:lnTo>
                    <a:close/>
                  </a:path>
                  <a:path w="2829559" h="360045">
                    <a:moveTo>
                      <a:pt x="951725" y="352907"/>
                    </a:moveTo>
                    <a:lnTo>
                      <a:pt x="938707" y="352907"/>
                    </a:lnTo>
                    <a:lnTo>
                      <a:pt x="938707" y="359676"/>
                    </a:lnTo>
                    <a:lnTo>
                      <a:pt x="951725" y="359676"/>
                    </a:lnTo>
                    <a:lnTo>
                      <a:pt x="951725" y="352907"/>
                    </a:lnTo>
                    <a:close/>
                  </a:path>
                  <a:path w="2829559" h="360045">
                    <a:moveTo>
                      <a:pt x="990777" y="352907"/>
                    </a:moveTo>
                    <a:lnTo>
                      <a:pt x="977760" y="352907"/>
                    </a:lnTo>
                    <a:lnTo>
                      <a:pt x="977760" y="359676"/>
                    </a:lnTo>
                    <a:lnTo>
                      <a:pt x="990777" y="359676"/>
                    </a:lnTo>
                    <a:lnTo>
                      <a:pt x="990777" y="352907"/>
                    </a:lnTo>
                    <a:close/>
                  </a:path>
                  <a:path w="2829559" h="360045">
                    <a:moveTo>
                      <a:pt x="1029817" y="352907"/>
                    </a:moveTo>
                    <a:lnTo>
                      <a:pt x="1016812" y="352907"/>
                    </a:lnTo>
                    <a:lnTo>
                      <a:pt x="1016812" y="359676"/>
                    </a:lnTo>
                    <a:lnTo>
                      <a:pt x="1029817" y="359676"/>
                    </a:lnTo>
                    <a:lnTo>
                      <a:pt x="1029817" y="352907"/>
                    </a:lnTo>
                    <a:close/>
                  </a:path>
                  <a:path w="2829559" h="360045">
                    <a:moveTo>
                      <a:pt x="1069136" y="352907"/>
                    </a:moveTo>
                    <a:lnTo>
                      <a:pt x="1056119" y="352907"/>
                    </a:lnTo>
                    <a:lnTo>
                      <a:pt x="1056119" y="359676"/>
                    </a:lnTo>
                    <a:lnTo>
                      <a:pt x="1069136" y="359676"/>
                    </a:lnTo>
                    <a:lnTo>
                      <a:pt x="1069136" y="352907"/>
                    </a:lnTo>
                    <a:close/>
                  </a:path>
                  <a:path w="2829559" h="360045">
                    <a:moveTo>
                      <a:pt x="1108176" y="352907"/>
                    </a:moveTo>
                    <a:lnTo>
                      <a:pt x="1095171" y="352907"/>
                    </a:lnTo>
                    <a:lnTo>
                      <a:pt x="1095171" y="359676"/>
                    </a:lnTo>
                    <a:lnTo>
                      <a:pt x="1108176" y="359676"/>
                    </a:lnTo>
                    <a:lnTo>
                      <a:pt x="1108176" y="352907"/>
                    </a:lnTo>
                    <a:close/>
                  </a:path>
                  <a:path w="2829559" h="360045">
                    <a:moveTo>
                      <a:pt x="1147229" y="352907"/>
                    </a:moveTo>
                    <a:lnTo>
                      <a:pt x="1134211" y="352907"/>
                    </a:lnTo>
                    <a:lnTo>
                      <a:pt x="1134211" y="359676"/>
                    </a:lnTo>
                    <a:lnTo>
                      <a:pt x="1147229" y="359676"/>
                    </a:lnTo>
                    <a:lnTo>
                      <a:pt x="1147229" y="352907"/>
                    </a:lnTo>
                    <a:close/>
                  </a:path>
                  <a:path w="2829559" h="360045">
                    <a:moveTo>
                      <a:pt x="1186281" y="352907"/>
                    </a:moveTo>
                    <a:lnTo>
                      <a:pt x="1173264" y="352907"/>
                    </a:lnTo>
                    <a:lnTo>
                      <a:pt x="1173264" y="359676"/>
                    </a:lnTo>
                    <a:lnTo>
                      <a:pt x="1186281" y="359676"/>
                    </a:lnTo>
                    <a:lnTo>
                      <a:pt x="1186281" y="352907"/>
                    </a:lnTo>
                    <a:close/>
                  </a:path>
                  <a:path w="2829559" h="360045">
                    <a:moveTo>
                      <a:pt x="1225499" y="352907"/>
                    </a:moveTo>
                    <a:lnTo>
                      <a:pt x="1212481" y="352907"/>
                    </a:lnTo>
                    <a:lnTo>
                      <a:pt x="1212481" y="359676"/>
                    </a:lnTo>
                    <a:lnTo>
                      <a:pt x="1225499" y="359676"/>
                    </a:lnTo>
                    <a:lnTo>
                      <a:pt x="1225499" y="352907"/>
                    </a:lnTo>
                    <a:close/>
                  </a:path>
                  <a:path w="2829559" h="360045">
                    <a:moveTo>
                      <a:pt x="1264551" y="352907"/>
                    </a:moveTo>
                    <a:lnTo>
                      <a:pt x="1251534" y="352907"/>
                    </a:lnTo>
                    <a:lnTo>
                      <a:pt x="1251534" y="359676"/>
                    </a:lnTo>
                    <a:lnTo>
                      <a:pt x="1264551" y="359676"/>
                    </a:lnTo>
                    <a:lnTo>
                      <a:pt x="1264551" y="352907"/>
                    </a:lnTo>
                    <a:close/>
                  </a:path>
                  <a:path w="2829559" h="360045">
                    <a:moveTo>
                      <a:pt x="1303604" y="352907"/>
                    </a:moveTo>
                    <a:lnTo>
                      <a:pt x="1290586" y="352907"/>
                    </a:lnTo>
                    <a:lnTo>
                      <a:pt x="1290586" y="359676"/>
                    </a:lnTo>
                    <a:lnTo>
                      <a:pt x="1303604" y="359676"/>
                    </a:lnTo>
                    <a:lnTo>
                      <a:pt x="1303604" y="352907"/>
                    </a:lnTo>
                    <a:close/>
                  </a:path>
                  <a:path w="2829559" h="360045">
                    <a:moveTo>
                      <a:pt x="1342872" y="352907"/>
                    </a:moveTo>
                    <a:lnTo>
                      <a:pt x="1329639" y="352907"/>
                    </a:lnTo>
                    <a:lnTo>
                      <a:pt x="1329639" y="359676"/>
                    </a:lnTo>
                    <a:lnTo>
                      <a:pt x="1342872" y="359676"/>
                    </a:lnTo>
                    <a:lnTo>
                      <a:pt x="1342872" y="352907"/>
                    </a:lnTo>
                    <a:close/>
                  </a:path>
                  <a:path w="2829559" h="360045">
                    <a:moveTo>
                      <a:pt x="1381963" y="352907"/>
                    </a:moveTo>
                    <a:lnTo>
                      <a:pt x="1368945" y="352907"/>
                    </a:lnTo>
                    <a:lnTo>
                      <a:pt x="1368945" y="359676"/>
                    </a:lnTo>
                    <a:lnTo>
                      <a:pt x="1381963" y="359676"/>
                    </a:lnTo>
                    <a:lnTo>
                      <a:pt x="1381963" y="352907"/>
                    </a:lnTo>
                    <a:close/>
                  </a:path>
                  <a:path w="2829559" h="360045">
                    <a:moveTo>
                      <a:pt x="1421015" y="352907"/>
                    </a:moveTo>
                    <a:lnTo>
                      <a:pt x="1407998" y="352907"/>
                    </a:lnTo>
                    <a:lnTo>
                      <a:pt x="1407998" y="359676"/>
                    </a:lnTo>
                    <a:lnTo>
                      <a:pt x="1421015" y="359676"/>
                    </a:lnTo>
                    <a:lnTo>
                      <a:pt x="1421015" y="352907"/>
                    </a:lnTo>
                    <a:close/>
                  </a:path>
                  <a:path w="2829559" h="360045">
                    <a:moveTo>
                      <a:pt x="1460055" y="352907"/>
                    </a:moveTo>
                    <a:lnTo>
                      <a:pt x="1447050" y="352907"/>
                    </a:lnTo>
                    <a:lnTo>
                      <a:pt x="1447050" y="359676"/>
                    </a:lnTo>
                    <a:lnTo>
                      <a:pt x="1460055" y="359676"/>
                    </a:lnTo>
                    <a:lnTo>
                      <a:pt x="1460055" y="352907"/>
                    </a:lnTo>
                    <a:close/>
                  </a:path>
                  <a:path w="2829559" h="360045">
                    <a:moveTo>
                      <a:pt x="1499285" y="352907"/>
                    </a:moveTo>
                    <a:lnTo>
                      <a:pt x="1486268" y="352907"/>
                    </a:lnTo>
                    <a:lnTo>
                      <a:pt x="1486268" y="359676"/>
                    </a:lnTo>
                    <a:lnTo>
                      <a:pt x="1499285" y="359676"/>
                    </a:lnTo>
                    <a:lnTo>
                      <a:pt x="1499285" y="352907"/>
                    </a:lnTo>
                    <a:close/>
                  </a:path>
                  <a:path w="2829559" h="360045">
                    <a:moveTo>
                      <a:pt x="1538338" y="352907"/>
                    </a:moveTo>
                    <a:lnTo>
                      <a:pt x="1525320" y="352907"/>
                    </a:lnTo>
                    <a:lnTo>
                      <a:pt x="1525320" y="359676"/>
                    </a:lnTo>
                    <a:lnTo>
                      <a:pt x="1538338" y="359676"/>
                    </a:lnTo>
                    <a:lnTo>
                      <a:pt x="1538338" y="352907"/>
                    </a:lnTo>
                    <a:close/>
                  </a:path>
                  <a:path w="2829559" h="360045">
                    <a:moveTo>
                      <a:pt x="1577378" y="352907"/>
                    </a:moveTo>
                    <a:lnTo>
                      <a:pt x="1564360" y="352907"/>
                    </a:lnTo>
                    <a:lnTo>
                      <a:pt x="1564360" y="359676"/>
                    </a:lnTo>
                    <a:lnTo>
                      <a:pt x="1577378" y="359676"/>
                    </a:lnTo>
                    <a:lnTo>
                      <a:pt x="1577378" y="352907"/>
                    </a:lnTo>
                    <a:close/>
                  </a:path>
                  <a:path w="2829559" h="360045">
                    <a:moveTo>
                      <a:pt x="1616646" y="352907"/>
                    </a:moveTo>
                    <a:lnTo>
                      <a:pt x="1603413" y="352907"/>
                    </a:lnTo>
                    <a:lnTo>
                      <a:pt x="1603413" y="359676"/>
                    </a:lnTo>
                    <a:lnTo>
                      <a:pt x="1616646" y="359676"/>
                    </a:lnTo>
                    <a:lnTo>
                      <a:pt x="1616646" y="352907"/>
                    </a:lnTo>
                    <a:close/>
                  </a:path>
                  <a:path w="2829559" h="360045">
                    <a:moveTo>
                      <a:pt x="1655737" y="352907"/>
                    </a:moveTo>
                    <a:lnTo>
                      <a:pt x="1642719" y="352907"/>
                    </a:lnTo>
                    <a:lnTo>
                      <a:pt x="1642719" y="359676"/>
                    </a:lnTo>
                    <a:lnTo>
                      <a:pt x="1655737" y="359676"/>
                    </a:lnTo>
                    <a:lnTo>
                      <a:pt x="1655737" y="352907"/>
                    </a:lnTo>
                    <a:close/>
                  </a:path>
                  <a:path w="2829559" h="360045">
                    <a:moveTo>
                      <a:pt x="1694789" y="352907"/>
                    </a:moveTo>
                    <a:lnTo>
                      <a:pt x="1681772" y="352907"/>
                    </a:lnTo>
                    <a:lnTo>
                      <a:pt x="1681772" y="359676"/>
                    </a:lnTo>
                    <a:lnTo>
                      <a:pt x="1694789" y="359676"/>
                    </a:lnTo>
                    <a:lnTo>
                      <a:pt x="1694789" y="352907"/>
                    </a:lnTo>
                    <a:close/>
                  </a:path>
                  <a:path w="2829559" h="360045">
                    <a:moveTo>
                      <a:pt x="1733842" y="352907"/>
                    </a:moveTo>
                    <a:lnTo>
                      <a:pt x="1720824" y="352907"/>
                    </a:lnTo>
                    <a:lnTo>
                      <a:pt x="1720824" y="359676"/>
                    </a:lnTo>
                    <a:lnTo>
                      <a:pt x="1733842" y="359676"/>
                    </a:lnTo>
                    <a:lnTo>
                      <a:pt x="1733842" y="352907"/>
                    </a:lnTo>
                    <a:close/>
                  </a:path>
                  <a:path w="2829559" h="360045">
                    <a:moveTo>
                      <a:pt x="1773059" y="352907"/>
                    </a:moveTo>
                    <a:lnTo>
                      <a:pt x="1760042" y="352907"/>
                    </a:lnTo>
                    <a:lnTo>
                      <a:pt x="1760042" y="359676"/>
                    </a:lnTo>
                    <a:lnTo>
                      <a:pt x="1773059" y="359676"/>
                    </a:lnTo>
                    <a:lnTo>
                      <a:pt x="1773059" y="352907"/>
                    </a:lnTo>
                    <a:close/>
                  </a:path>
                  <a:path w="2829559" h="360045">
                    <a:moveTo>
                      <a:pt x="1812112" y="352907"/>
                    </a:moveTo>
                    <a:lnTo>
                      <a:pt x="1799094" y="352907"/>
                    </a:lnTo>
                    <a:lnTo>
                      <a:pt x="1799094" y="359676"/>
                    </a:lnTo>
                    <a:lnTo>
                      <a:pt x="1812112" y="359676"/>
                    </a:lnTo>
                    <a:lnTo>
                      <a:pt x="1812112" y="352907"/>
                    </a:lnTo>
                    <a:close/>
                  </a:path>
                  <a:path w="2829559" h="360045">
                    <a:moveTo>
                      <a:pt x="1851164" y="352907"/>
                    </a:moveTo>
                    <a:lnTo>
                      <a:pt x="1838147" y="352907"/>
                    </a:lnTo>
                    <a:lnTo>
                      <a:pt x="1838147" y="359676"/>
                    </a:lnTo>
                    <a:lnTo>
                      <a:pt x="1851164" y="359676"/>
                    </a:lnTo>
                    <a:lnTo>
                      <a:pt x="1851164" y="352907"/>
                    </a:lnTo>
                    <a:close/>
                  </a:path>
                  <a:path w="2829559" h="360045">
                    <a:moveTo>
                      <a:pt x="1890217" y="352907"/>
                    </a:moveTo>
                    <a:lnTo>
                      <a:pt x="1877199" y="352907"/>
                    </a:lnTo>
                    <a:lnTo>
                      <a:pt x="1877199" y="359676"/>
                    </a:lnTo>
                    <a:lnTo>
                      <a:pt x="1890217" y="359676"/>
                    </a:lnTo>
                    <a:lnTo>
                      <a:pt x="1890217" y="352907"/>
                    </a:lnTo>
                    <a:close/>
                  </a:path>
                  <a:path w="2829559" h="360045">
                    <a:moveTo>
                      <a:pt x="1929523" y="352907"/>
                    </a:moveTo>
                    <a:lnTo>
                      <a:pt x="1916506" y="352907"/>
                    </a:lnTo>
                    <a:lnTo>
                      <a:pt x="1916506" y="359676"/>
                    </a:lnTo>
                    <a:lnTo>
                      <a:pt x="1929523" y="359676"/>
                    </a:lnTo>
                    <a:lnTo>
                      <a:pt x="1929523" y="352907"/>
                    </a:lnTo>
                    <a:close/>
                  </a:path>
                  <a:path w="2829559" h="360045">
                    <a:moveTo>
                      <a:pt x="1968576" y="352907"/>
                    </a:moveTo>
                    <a:lnTo>
                      <a:pt x="1955558" y="352907"/>
                    </a:lnTo>
                    <a:lnTo>
                      <a:pt x="1955558" y="359676"/>
                    </a:lnTo>
                    <a:lnTo>
                      <a:pt x="1968576" y="359676"/>
                    </a:lnTo>
                    <a:lnTo>
                      <a:pt x="1968576" y="352907"/>
                    </a:lnTo>
                    <a:close/>
                  </a:path>
                  <a:path w="2829559" h="360045">
                    <a:moveTo>
                      <a:pt x="2007616" y="352907"/>
                    </a:moveTo>
                    <a:lnTo>
                      <a:pt x="1994611" y="352907"/>
                    </a:lnTo>
                    <a:lnTo>
                      <a:pt x="1994611" y="359676"/>
                    </a:lnTo>
                    <a:lnTo>
                      <a:pt x="2007616" y="359676"/>
                    </a:lnTo>
                    <a:lnTo>
                      <a:pt x="2007616" y="352907"/>
                    </a:lnTo>
                    <a:close/>
                  </a:path>
                  <a:path w="2829559" h="360045">
                    <a:moveTo>
                      <a:pt x="2046884" y="352907"/>
                    </a:moveTo>
                    <a:lnTo>
                      <a:pt x="2033651" y="352907"/>
                    </a:lnTo>
                    <a:lnTo>
                      <a:pt x="2033651" y="359676"/>
                    </a:lnTo>
                    <a:lnTo>
                      <a:pt x="2046884" y="359676"/>
                    </a:lnTo>
                    <a:lnTo>
                      <a:pt x="2046884" y="352907"/>
                    </a:lnTo>
                    <a:close/>
                  </a:path>
                  <a:path w="2829559" h="360045">
                    <a:moveTo>
                      <a:pt x="2085898" y="352907"/>
                    </a:moveTo>
                    <a:lnTo>
                      <a:pt x="2072881" y="352907"/>
                    </a:lnTo>
                    <a:lnTo>
                      <a:pt x="2072881" y="359676"/>
                    </a:lnTo>
                    <a:lnTo>
                      <a:pt x="2085898" y="359676"/>
                    </a:lnTo>
                    <a:lnTo>
                      <a:pt x="2085898" y="352907"/>
                    </a:lnTo>
                    <a:close/>
                  </a:path>
                  <a:path w="2829559" h="360045">
                    <a:moveTo>
                      <a:pt x="2124938" y="352907"/>
                    </a:moveTo>
                    <a:lnTo>
                      <a:pt x="2111921" y="352907"/>
                    </a:lnTo>
                    <a:lnTo>
                      <a:pt x="2111921" y="359676"/>
                    </a:lnTo>
                    <a:lnTo>
                      <a:pt x="2124938" y="359676"/>
                    </a:lnTo>
                    <a:lnTo>
                      <a:pt x="2124938" y="352907"/>
                    </a:lnTo>
                    <a:close/>
                  </a:path>
                  <a:path w="2829559" h="360045">
                    <a:moveTo>
                      <a:pt x="2163991" y="352907"/>
                    </a:moveTo>
                    <a:lnTo>
                      <a:pt x="2150973" y="352907"/>
                    </a:lnTo>
                    <a:lnTo>
                      <a:pt x="2150973" y="359676"/>
                    </a:lnTo>
                    <a:lnTo>
                      <a:pt x="2163991" y="359676"/>
                    </a:lnTo>
                    <a:lnTo>
                      <a:pt x="2163991" y="352907"/>
                    </a:lnTo>
                    <a:close/>
                  </a:path>
                  <a:path w="2829559" h="360045">
                    <a:moveTo>
                      <a:pt x="2203297" y="352907"/>
                    </a:moveTo>
                    <a:lnTo>
                      <a:pt x="2190280" y="352907"/>
                    </a:lnTo>
                    <a:lnTo>
                      <a:pt x="2190280" y="359676"/>
                    </a:lnTo>
                    <a:lnTo>
                      <a:pt x="2203297" y="359676"/>
                    </a:lnTo>
                    <a:lnTo>
                      <a:pt x="2203297" y="352907"/>
                    </a:lnTo>
                    <a:close/>
                  </a:path>
                  <a:path w="2829559" h="360045">
                    <a:moveTo>
                      <a:pt x="2242350" y="352907"/>
                    </a:moveTo>
                    <a:lnTo>
                      <a:pt x="2229332" y="352907"/>
                    </a:lnTo>
                    <a:lnTo>
                      <a:pt x="2229332" y="359676"/>
                    </a:lnTo>
                    <a:lnTo>
                      <a:pt x="2242350" y="359676"/>
                    </a:lnTo>
                    <a:lnTo>
                      <a:pt x="2242350" y="352907"/>
                    </a:lnTo>
                    <a:close/>
                  </a:path>
                  <a:path w="2829559" h="360045">
                    <a:moveTo>
                      <a:pt x="2281402" y="352907"/>
                    </a:moveTo>
                    <a:lnTo>
                      <a:pt x="2268385" y="352907"/>
                    </a:lnTo>
                    <a:lnTo>
                      <a:pt x="2268385" y="359676"/>
                    </a:lnTo>
                    <a:lnTo>
                      <a:pt x="2281402" y="359676"/>
                    </a:lnTo>
                    <a:lnTo>
                      <a:pt x="2281402" y="352907"/>
                    </a:lnTo>
                    <a:close/>
                  </a:path>
                  <a:path w="2829559" h="360045">
                    <a:moveTo>
                      <a:pt x="2320671" y="352907"/>
                    </a:moveTo>
                    <a:lnTo>
                      <a:pt x="2307437" y="352907"/>
                    </a:lnTo>
                    <a:lnTo>
                      <a:pt x="2307437" y="359676"/>
                    </a:lnTo>
                    <a:lnTo>
                      <a:pt x="2320671" y="359676"/>
                    </a:lnTo>
                    <a:lnTo>
                      <a:pt x="2320671" y="352907"/>
                    </a:lnTo>
                    <a:close/>
                  </a:path>
                  <a:path w="2829559" h="360045">
                    <a:moveTo>
                      <a:pt x="2359672" y="352907"/>
                    </a:moveTo>
                    <a:lnTo>
                      <a:pt x="2346655" y="352907"/>
                    </a:lnTo>
                    <a:lnTo>
                      <a:pt x="2346655" y="359676"/>
                    </a:lnTo>
                    <a:lnTo>
                      <a:pt x="2359672" y="359676"/>
                    </a:lnTo>
                    <a:lnTo>
                      <a:pt x="2359672" y="352907"/>
                    </a:lnTo>
                    <a:close/>
                  </a:path>
                  <a:path w="2829559" h="360045">
                    <a:moveTo>
                      <a:pt x="2398725" y="352907"/>
                    </a:moveTo>
                    <a:lnTo>
                      <a:pt x="2385707" y="352907"/>
                    </a:lnTo>
                    <a:lnTo>
                      <a:pt x="2385707" y="359676"/>
                    </a:lnTo>
                    <a:lnTo>
                      <a:pt x="2398725" y="359676"/>
                    </a:lnTo>
                    <a:lnTo>
                      <a:pt x="2398725" y="352907"/>
                    </a:lnTo>
                    <a:close/>
                  </a:path>
                  <a:path w="2829559" h="360045">
                    <a:moveTo>
                      <a:pt x="2437777" y="352907"/>
                    </a:moveTo>
                    <a:lnTo>
                      <a:pt x="2424760" y="352907"/>
                    </a:lnTo>
                    <a:lnTo>
                      <a:pt x="2424760" y="359676"/>
                    </a:lnTo>
                    <a:lnTo>
                      <a:pt x="2437777" y="359676"/>
                    </a:lnTo>
                    <a:lnTo>
                      <a:pt x="2437777" y="352907"/>
                    </a:lnTo>
                    <a:close/>
                  </a:path>
                  <a:path w="2829559" h="360045">
                    <a:moveTo>
                      <a:pt x="2476995" y="352907"/>
                    </a:moveTo>
                    <a:lnTo>
                      <a:pt x="2463977" y="352907"/>
                    </a:lnTo>
                    <a:lnTo>
                      <a:pt x="2463977" y="359676"/>
                    </a:lnTo>
                    <a:lnTo>
                      <a:pt x="2476995" y="359676"/>
                    </a:lnTo>
                    <a:lnTo>
                      <a:pt x="2476995" y="352907"/>
                    </a:lnTo>
                    <a:close/>
                  </a:path>
                  <a:path w="2829559" h="360045">
                    <a:moveTo>
                      <a:pt x="2516047" y="352907"/>
                    </a:moveTo>
                    <a:lnTo>
                      <a:pt x="2503030" y="352907"/>
                    </a:lnTo>
                    <a:lnTo>
                      <a:pt x="2503030" y="359676"/>
                    </a:lnTo>
                    <a:lnTo>
                      <a:pt x="2516047" y="359676"/>
                    </a:lnTo>
                    <a:lnTo>
                      <a:pt x="2516047" y="352907"/>
                    </a:lnTo>
                    <a:close/>
                  </a:path>
                  <a:path w="2829559" h="360045">
                    <a:moveTo>
                      <a:pt x="2555100" y="352907"/>
                    </a:moveTo>
                    <a:lnTo>
                      <a:pt x="2542082" y="352907"/>
                    </a:lnTo>
                    <a:lnTo>
                      <a:pt x="2542082" y="359676"/>
                    </a:lnTo>
                    <a:lnTo>
                      <a:pt x="2555100" y="359676"/>
                    </a:lnTo>
                    <a:lnTo>
                      <a:pt x="2555100" y="352907"/>
                    </a:lnTo>
                    <a:close/>
                  </a:path>
                  <a:path w="2829559" h="360045">
                    <a:moveTo>
                      <a:pt x="2594140" y="352907"/>
                    </a:moveTo>
                    <a:lnTo>
                      <a:pt x="2581122" y="352907"/>
                    </a:lnTo>
                    <a:lnTo>
                      <a:pt x="2581122" y="359676"/>
                    </a:lnTo>
                    <a:lnTo>
                      <a:pt x="2594140" y="359676"/>
                    </a:lnTo>
                    <a:lnTo>
                      <a:pt x="2594140" y="352907"/>
                    </a:lnTo>
                    <a:close/>
                  </a:path>
                  <a:path w="2829559" h="360045">
                    <a:moveTo>
                      <a:pt x="2633459" y="352907"/>
                    </a:moveTo>
                    <a:lnTo>
                      <a:pt x="2620441" y="352907"/>
                    </a:lnTo>
                    <a:lnTo>
                      <a:pt x="2620441" y="359676"/>
                    </a:lnTo>
                    <a:lnTo>
                      <a:pt x="2633459" y="359676"/>
                    </a:lnTo>
                    <a:lnTo>
                      <a:pt x="2633459" y="352907"/>
                    </a:lnTo>
                    <a:close/>
                  </a:path>
                  <a:path w="2829559" h="360045">
                    <a:moveTo>
                      <a:pt x="2672499" y="352907"/>
                    </a:moveTo>
                    <a:lnTo>
                      <a:pt x="2659481" y="352907"/>
                    </a:lnTo>
                    <a:lnTo>
                      <a:pt x="2659481" y="359676"/>
                    </a:lnTo>
                    <a:lnTo>
                      <a:pt x="2672499" y="359676"/>
                    </a:lnTo>
                    <a:lnTo>
                      <a:pt x="2672499" y="352907"/>
                    </a:lnTo>
                    <a:close/>
                  </a:path>
                  <a:path w="2829559" h="360045">
                    <a:moveTo>
                      <a:pt x="2711551" y="352907"/>
                    </a:moveTo>
                    <a:lnTo>
                      <a:pt x="2698534" y="352907"/>
                    </a:lnTo>
                    <a:lnTo>
                      <a:pt x="2698534" y="359676"/>
                    </a:lnTo>
                    <a:lnTo>
                      <a:pt x="2711551" y="359676"/>
                    </a:lnTo>
                    <a:lnTo>
                      <a:pt x="2711551" y="352907"/>
                    </a:lnTo>
                    <a:close/>
                  </a:path>
                  <a:path w="2829559" h="360045">
                    <a:moveTo>
                      <a:pt x="2750858" y="352907"/>
                    </a:moveTo>
                    <a:lnTo>
                      <a:pt x="2737840" y="352907"/>
                    </a:lnTo>
                    <a:lnTo>
                      <a:pt x="2737840" y="359676"/>
                    </a:lnTo>
                    <a:lnTo>
                      <a:pt x="2750858" y="359676"/>
                    </a:lnTo>
                    <a:lnTo>
                      <a:pt x="2750858" y="352907"/>
                    </a:lnTo>
                    <a:close/>
                  </a:path>
                  <a:path w="2829559" h="360045">
                    <a:moveTo>
                      <a:pt x="2789910" y="352907"/>
                    </a:moveTo>
                    <a:lnTo>
                      <a:pt x="2776893" y="352907"/>
                    </a:lnTo>
                    <a:lnTo>
                      <a:pt x="2776893" y="359676"/>
                    </a:lnTo>
                    <a:lnTo>
                      <a:pt x="2789910" y="359676"/>
                    </a:lnTo>
                    <a:lnTo>
                      <a:pt x="2789910" y="352907"/>
                    </a:lnTo>
                    <a:close/>
                  </a:path>
                  <a:path w="2829559" h="360045">
                    <a:moveTo>
                      <a:pt x="2828963" y="352907"/>
                    </a:moveTo>
                    <a:lnTo>
                      <a:pt x="2815945" y="352907"/>
                    </a:lnTo>
                    <a:lnTo>
                      <a:pt x="2815945" y="359676"/>
                    </a:lnTo>
                    <a:lnTo>
                      <a:pt x="2828963" y="359676"/>
                    </a:lnTo>
                    <a:lnTo>
                      <a:pt x="2828963" y="352907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5138394" y="2916224"/>
                <a:ext cx="1890395" cy="1405255"/>
              </a:xfrm>
              <a:custGeom>
                <a:avLst/>
                <a:gdLst/>
                <a:ahLst/>
                <a:cxnLst/>
                <a:rect l="l" t="t" r="r" b="b"/>
                <a:pathLst>
                  <a:path w="1890395" h="1405254">
                    <a:moveTo>
                      <a:pt x="13017" y="1051750"/>
                    </a:moveTo>
                    <a:lnTo>
                      <a:pt x="0" y="1051750"/>
                    </a:lnTo>
                    <a:lnTo>
                      <a:pt x="0" y="1058519"/>
                    </a:lnTo>
                    <a:lnTo>
                      <a:pt x="13017" y="1058519"/>
                    </a:lnTo>
                    <a:lnTo>
                      <a:pt x="13017" y="1051750"/>
                    </a:lnTo>
                    <a:close/>
                  </a:path>
                  <a:path w="1890395" h="1405254">
                    <a:moveTo>
                      <a:pt x="13017" y="699122"/>
                    </a:moveTo>
                    <a:lnTo>
                      <a:pt x="0" y="699122"/>
                    </a:lnTo>
                    <a:lnTo>
                      <a:pt x="0" y="705891"/>
                    </a:lnTo>
                    <a:lnTo>
                      <a:pt x="13017" y="705891"/>
                    </a:lnTo>
                    <a:lnTo>
                      <a:pt x="13017" y="699122"/>
                    </a:lnTo>
                    <a:close/>
                  </a:path>
                  <a:path w="1890395" h="1405254">
                    <a:moveTo>
                      <a:pt x="13017" y="352996"/>
                    </a:moveTo>
                    <a:lnTo>
                      <a:pt x="0" y="352996"/>
                    </a:lnTo>
                    <a:lnTo>
                      <a:pt x="0" y="359765"/>
                    </a:lnTo>
                    <a:lnTo>
                      <a:pt x="13017" y="359765"/>
                    </a:lnTo>
                    <a:lnTo>
                      <a:pt x="13017" y="352996"/>
                    </a:lnTo>
                    <a:close/>
                  </a:path>
                  <a:path w="1890395" h="1405254">
                    <a:moveTo>
                      <a:pt x="52070" y="1051750"/>
                    </a:moveTo>
                    <a:lnTo>
                      <a:pt x="39052" y="1051750"/>
                    </a:lnTo>
                    <a:lnTo>
                      <a:pt x="39052" y="1058519"/>
                    </a:lnTo>
                    <a:lnTo>
                      <a:pt x="52070" y="1058519"/>
                    </a:lnTo>
                    <a:lnTo>
                      <a:pt x="52070" y="1051750"/>
                    </a:lnTo>
                    <a:close/>
                  </a:path>
                  <a:path w="1890395" h="1405254">
                    <a:moveTo>
                      <a:pt x="52070" y="699122"/>
                    </a:moveTo>
                    <a:lnTo>
                      <a:pt x="39052" y="699122"/>
                    </a:lnTo>
                    <a:lnTo>
                      <a:pt x="39052" y="705891"/>
                    </a:lnTo>
                    <a:lnTo>
                      <a:pt x="52070" y="705891"/>
                    </a:lnTo>
                    <a:lnTo>
                      <a:pt x="52070" y="699122"/>
                    </a:lnTo>
                    <a:close/>
                  </a:path>
                  <a:path w="1890395" h="1405254">
                    <a:moveTo>
                      <a:pt x="52070" y="352996"/>
                    </a:moveTo>
                    <a:lnTo>
                      <a:pt x="39052" y="352996"/>
                    </a:lnTo>
                    <a:lnTo>
                      <a:pt x="39052" y="359765"/>
                    </a:lnTo>
                    <a:lnTo>
                      <a:pt x="52070" y="359765"/>
                    </a:lnTo>
                    <a:lnTo>
                      <a:pt x="52070" y="352996"/>
                    </a:lnTo>
                    <a:close/>
                  </a:path>
                  <a:path w="1890395" h="1405254">
                    <a:moveTo>
                      <a:pt x="443217" y="352996"/>
                    </a:moveTo>
                    <a:lnTo>
                      <a:pt x="436702" y="352996"/>
                    </a:lnTo>
                    <a:lnTo>
                      <a:pt x="436702" y="0"/>
                    </a:lnTo>
                    <a:lnTo>
                      <a:pt x="84823" y="0"/>
                    </a:lnTo>
                    <a:lnTo>
                      <a:pt x="84823" y="352996"/>
                    </a:lnTo>
                    <a:lnTo>
                      <a:pt x="78320" y="352996"/>
                    </a:lnTo>
                    <a:lnTo>
                      <a:pt x="78320" y="359765"/>
                    </a:lnTo>
                    <a:lnTo>
                      <a:pt x="84823" y="359765"/>
                    </a:lnTo>
                    <a:lnTo>
                      <a:pt x="84823" y="699122"/>
                    </a:lnTo>
                    <a:lnTo>
                      <a:pt x="78320" y="699122"/>
                    </a:lnTo>
                    <a:lnTo>
                      <a:pt x="78320" y="705891"/>
                    </a:lnTo>
                    <a:lnTo>
                      <a:pt x="84823" y="705891"/>
                    </a:lnTo>
                    <a:lnTo>
                      <a:pt x="84823" y="1051750"/>
                    </a:lnTo>
                    <a:lnTo>
                      <a:pt x="78320" y="1051750"/>
                    </a:lnTo>
                    <a:lnTo>
                      <a:pt x="78320" y="1058519"/>
                    </a:lnTo>
                    <a:lnTo>
                      <a:pt x="84823" y="1058519"/>
                    </a:lnTo>
                    <a:lnTo>
                      <a:pt x="84823" y="1397876"/>
                    </a:lnTo>
                    <a:lnTo>
                      <a:pt x="436702" y="1397876"/>
                    </a:lnTo>
                    <a:lnTo>
                      <a:pt x="436702" y="1058519"/>
                    </a:lnTo>
                    <a:lnTo>
                      <a:pt x="443217" y="1058519"/>
                    </a:lnTo>
                    <a:lnTo>
                      <a:pt x="443217" y="1051750"/>
                    </a:lnTo>
                    <a:lnTo>
                      <a:pt x="436702" y="1051750"/>
                    </a:lnTo>
                    <a:lnTo>
                      <a:pt x="436702" y="705891"/>
                    </a:lnTo>
                    <a:lnTo>
                      <a:pt x="443217" y="705891"/>
                    </a:lnTo>
                    <a:lnTo>
                      <a:pt x="443217" y="699122"/>
                    </a:lnTo>
                    <a:lnTo>
                      <a:pt x="436702" y="699122"/>
                    </a:lnTo>
                    <a:lnTo>
                      <a:pt x="436702" y="359765"/>
                    </a:lnTo>
                    <a:lnTo>
                      <a:pt x="443217" y="359765"/>
                    </a:lnTo>
                    <a:lnTo>
                      <a:pt x="443217" y="352996"/>
                    </a:lnTo>
                    <a:close/>
                  </a:path>
                  <a:path w="1890395" h="1405254">
                    <a:moveTo>
                      <a:pt x="482257" y="1051750"/>
                    </a:moveTo>
                    <a:lnTo>
                      <a:pt x="469252" y="1051750"/>
                    </a:lnTo>
                    <a:lnTo>
                      <a:pt x="469252" y="1058519"/>
                    </a:lnTo>
                    <a:lnTo>
                      <a:pt x="482257" y="1058519"/>
                    </a:lnTo>
                    <a:lnTo>
                      <a:pt x="482257" y="1051750"/>
                    </a:lnTo>
                    <a:close/>
                  </a:path>
                  <a:path w="1890395" h="1405254">
                    <a:moveTo>
                      <a:pt x="521576" y="1051750"/>
                    </a:moveTo>
                    <a:lnTo>
                      <a:pt x="508558" y="1051750"/>
                    </a:lnTo>
                    <a:lnTo>
                      <a:pt x="508558" y="1058519"/>
                    </a:lnTo>
                    <a:lnTo>
                      <a:pt x="521576" y="1058519"/>
                    </a:lnTo>
                    <a:lnTo>
                      <a:pt x="521576" y="1051750"/>
                    </a:lnTo>
                    <a:close/>
                  </a:path>
                  <a:path w="1890395" h="1405254">
                    <a:moveTo>
                      <a:pt x="560616" y="1051750"/>
                    </a:moveTo>
                    <a:lnTo>
                      <a:pt x="547611" y="1051750"/>
                    </a:lnTo>
                    <a:lnTo>
                      <a:pt x="547611" y="1058519"/>
                    </a:lnTo>
                    <a:lnTo>
                      <a:pt x="560616" y="1058519"/>
                    </a:lnTo>
                    <a:lnTo>
                      <a:pt x="560616" y="1051750"/>
                    </a:lnTo>
                    <a:close/>
                  </a:path>
                  <a:path w="1890395" h="1405254">
                    <a:moveTo>
                      <a:pt x="599668" y="1051750"/>
                    </a:moveTo>
                    <a:lnTo>
                      <a:pt x="586651" y="1051750"/>
                    </a:lnTo>
                    <a:lnTo>
                      <a:pt x="586651" y="1058519"/>
                    </a:lnTo>
                    <a:lnTo>
                      <a:pt x="599668" y="1058519"/>
                    </a:lnTo>
                    <a:lnTo>
                      <a:pt x="599668" y="1051750"/>
                    </a:lnTo>
                    <a:close/>
                  </a:path>
                  <a:path w="1890395" h="1405254">
                    <a:moveTo>
                      <a:pt x="638937" y="1051750"/>
                    </a:moveTo>
                    <a:lnTo>
                      <a:pt x="625703" y="1051750"/>
                    </a:lnTo>
                    <a:lnTo>
                      <a:pt x="625703" y="1058519"/>
                    </a:lnTo>
                    <a:lnTo>
                      <a:pt x="638937" y="1058519"/>
                    </a:lnTo>
                    <a:lnTo>
                      <a:pt x="638937" y="1051750"/>
                    </a:lnTo>
                    <a:close/>
                  </a:path>
                  <a:path w="1890395" h="1405254">
                    <a:moveTo>
                      <a:pt x="677938" y="1051750"/>
                    </a:moveTo>
                    <a:lnTo>
                      <a:pt x="664933" y="1051750"/>
                    </a:lnTo>
                    <a:lnTo>
                      <a:pt x="664933" y="1058519"/>
                    </a:lnTo>
                    <a:lnTo>
                      <a:pt x="677938" y="1058519"/>
                    </a:lnTo>
                    <a:lnTo>
                      <a:pt x="677938" y="1051750"/>
                    </a:lnTo>
                    <a:close/>
                  </a:path>
                  <a:path w="1890395" h="1405254">
                    <a:moveTo>
                      <a:pt x="716991" y="1051750"/>
                    </a:moveTo>
                    <a:lnTo>
                      <a:pt x="703973" y="1051750"/>
                    </a:lnTo>
                    <a:lnTo>
                      <a:pt x="703973" y="1058519"/>
                    </a:lnTo>
                    <a:lnTo>
                      <a:pt x="716991" y="1058519"/>
                    </a:lnTo>
                    <a:lnTo>
                      <a:pt x="716991" y="1051750"/>
                    </a:lnTo>
                    <a:close/>
                  </a:path>
                  <a:path w="1890395" h="1405254">
                    <a:moveTo>
                      <a:pt x="756043" y="1397876"/>
                    </a:moveTo>
                    <a:lnTo>
                      <a:pt x="743026" y="1397876"/>
                    </a:lnTo>
                    <a:lnTo>
                      <a:pt x="743026" y="1404645"/>
                    </a:lnTo>
                    <a:lnTo>
                      <a:pt x="756043" y="1404645"/>
                    </a:lnTo>
                    <a:lnTo>
                      <a:pt x="756043" y="1397876"/>
                    </a:lnTo>
                    <a:close/>
                  </a:path>
                  <a:path w="1890395" h="1405254">
                    <a:moveTo>
                      <a:pt x="756043" y="1051750"/>
                    </a:moveTo>
                    <a:lnTo>
                      <a:pt x="743026" y="1051750"/>
                    </a:lnTo>
                    <a:lnTo>
                      <a:pt x="743026" y="1058519"/>
                    </a:lnTo>
                    <a:lnTo>
                      <a:pt x="756043" y="1058519"/>
                    </a:lnTo>
                    <a:lnTo>
                      <a:pt x="756043" y="1051750"/>
                    </a:lnTo>
                    <a:close/>
                  </a:path>
                  <a:path w="1890395" h="1405254">
                    <a:moveTo>
                      <a:pt x="795350" y="1397876"/>
                    </a:moveTo>
                    <a:lnTo>
                      <a:pt x="782332" y="1397876"/>
                    </a:lnTo>
                    <a:lnTo>
                      <a:pt x="782332" y="1404645"/>
                    </a:lnTo>
                    <a:lnTo>
                      <a:pt x="795350" y="1404645"/>
                    </a:lnTo>
                    <a:lnTo>
                      <a:pt x="795350" y="1397876"/>
                    </a:lnTo>
                    <a:close/>
                  </a:path>
                  <a:path w="1890395" h="1405254">
                    <a:moveTo>
                      <a:pt x="795350" y="1051750"/>
                    </a:moveTo>
                    <a:lnTo>
                      <a:pt x="782332" y="1051750"/>
                    </a:lnTo>
                    <a:lnTo>
                      <a:pt x="782332" y="1058519"/>
                    </a:lnTo>
                    <a:lnTo>
                      <a:pt x="795350" y="1058519"/>
                    </a:lnTo>
                    <a:lnTo>
                      <a:pt x="795350" y="1051750"/>
                    </a:lnTo>
                    <a:close/>
                  </a:path>
                  <a:path w="1890395" h="1405254">
                    <a:moveTo>
                      <a:pt x="834402" y="1397876"/>
                    </a:moveTo>
                    <a:lnTo>
                      <a:pt x="821385" y="1397876"/>
                    </a:lnTo>
                    <a:lnTo>
                      <a:pt x="821385" y="1404645"/>
                    </a:lnTo>
                    <a:lnTo>
                      <a:pt x="834402" y="1404645"/>
                    </a:lnTo>
                    <a:lnTo>
                      <a:pt x="834402" y="1397876"/>
                    </a:lnTo>
                    <a:close/>
                  </a:path>
                  <a:path w="1890395" h="1405254">
                    <a:moveTo>
                      <a:pt x="834402" y="1051750"/>
                    </a:moveTo>
                    <a:lnTo>
                      <a:pt x="821385" y="1051750"/>
                    </a:lnTo>
                    <a:lnTo>
                      <a:pt x="821385" y="1058519"/>
                    </a:lnTo>
                    <a:lnTo>
                      <a:pt x="834402" y="1058519"/>
                    </a:lnTo>
                    <a:lnTo>
                      <a:pt x="834402" y="1051750"/>
                    </a:lnTo>
                    <a:close/>
                  </a:path>
                  <a:path w="1890395" h="1405254">
                    <a:moveTo>
                      <a:pt x="834402" y="699122"/>
                    </a:moveTo>
                    <a:lnTo>
                      <a:pt x="821385" y="699122"/>
                    </a:lnTo>
                    <a:lnTo>
                      <a:pt x="821385" y="705891"/>
                    </a:lnTo>
                    <a:lnTo>
                      <a:pt x="834402" y="705891"/>
                    </a:lnTo>
                    <a:lnTo>
                      <a:pt x="834402" y="699122"/>
                    </a:lnTo>
                    <a:close/>
                  </a:path>
                  <a:path w="1890395" h="1405254">
                    <a:moveTo>
                      <a:pt x="834402" y="352996"/>
                    </a:moveTo>
                    <a:lnTo>
                      <a:pt x="821385" y="352996"/>
                    </a:lnTo>
                    <a:lnTo>
                      <a:pt x="821385" y="359765"/>
                    </a:lnTo>
                    <a:lnTo>
                      <a:pt x="834402" y="359765"/>
                    </a:lnTo>
                    <a:lnTo>
                      <a:pt x="834402" y="352996"/>
                    </a:lnTo>
                    <a:close/>
                  </a:path>
                  <a:path w="1890395" h="1405254">
                    <a:moveTo>
                      <a:pt x="873455" y="1397876"/>
                    </a:moveTo>
                    <a:lnTo>
                      <a:pt x="860437" y="1397876"/>
                    </a:lnTo>
                    <a:lnTo>
                      <a:pt x="860437" y="1404645"/>
                    </a:lnTo>
                    <a:lnTo>
                      <a:pt x="873455" y="1404645"/>
                    </a:lnTo>
                    <a:lnTo>
                      <a:pt x="873455" y="1397876"/>
                    </a:lnTo>
                    <a:close/>
                  </a:path>
                  <a:path w="1890395" h="1405254">
                    <a:moveTo>
                      <a:pt x="873455" y="1051750"/>
                    </a:moveTo>
                    <a:lnTo>
                      <a:pt x="860437" y="1051750"/>
                    </a:lnTo>
                    <a:lnTo>
                      <a:pt x="860437" y="1058519"/>
                    </a:lnTo>
                    <a:lnTo>
                      <a:pt x="873455" y="1058519"/>
                    </a:lnTo>
                    <a:lnTo>
                      <a:pt x="873455" y="1051750"/>
                    </a:lnTo>
                    <a:close/>
                  </a:path>
                  <a:path w="1890395" h="1405254">
                    <a:moveTo>
                      <a:pt x="873455" y="699122"/>
                    </a:moveTo>
                    <a:lnTo>
                      <a:pt x="860437" y="699122"/>
                    </a:lnTo>
                    <a:lnTo>
                      <a:pt x="860437" y="705891"/>
                    </a:lnTo>
                    <a:lnTo>
                      <a:pt x="873455" y="705891"/>
                    </a:lnTo>
                    <a:lnTo>
                      <a:pt x="873455" y="699122"/>
                    </a:lnTo>
                    <a:close/>
                  </a:path>
                  <a:path w="1890395" h="1405254">
                    <a:moveTo>
                      <a:pt x="873455" y="352996"/>
                    </a:moveTo>
                    <a:lnTo>
                      <a:pt x="860437" y="352996"/>
                    </a:lnTo>
                    <a:lnTo>
                      <a:pt x="860437" y="359765"/>
                    </a:lnTo>
                    <a:lnTo>
                      <a:pt x="873455" y="359765"/>
                    </a:lnTo>
                    <a:lnTo>
                      <a:pt x="873455" y="352996"/>
                    </a:lnTo>
                    <a:close/>
                  </a:path>
                  <a:path w="1890395" h="1405254">
                    <a:moveTo>
                      <a:pt x="912495" y="1397876"/>
                    </a:moveTo>
                    <a:lnTo>
                      <a:pt x="899490" y="1397876"/>
                    </a:lnTo>
                    <a:lnTo>
                      <a:pt x="899490" y="1404645"/>
                    </a:lnTo>
                    <a:lnTo>
                      <a:pt x="912495" y="1404645"/>
                    </a:lnTo>
                    <a:lnTo>
                      <a:pt x="912495" y="1397876"/>
                    </a:lnTo>
                    <a:close/>
                  </a:path>
                  <a:path w="1890395" h="1405254">
                    <a:moveTo>
                      <a:pt x="912495" y="1051750"/>
                    </a:moveTo>
                    <a:lnTo>
                      <a:pt x="899490" y="1051750"/>
                    </a:lnTo>
                    <a:lnTo>
                      <a:pt x="899490" y="1058519"/>
                    </a:lnTo>
                    <a:lnTo>
                      <a:pt x="912495" y="1058519"/>
                    </a:lnTo>
                    <a:lnTo>
                      <a:pt x="912495" y="1051750"/>
                    </a:lnTo>
                    <a:close/>
                  </a:path>
                  <a:path w="1890395" h="1405254">
                    <a:moveTo>
                      <a:pt x="912495" y="699122"/>
                    </a:moveTo>
                    <a:lnTo>
                      <a:pt x="899490" y="699122"/>
                    </a:lnTo>
                    <a:lnTo>
                      <a:pt x="899490" y="705891"/>
                    </a:lnTo>
                    <a:lnTo>
                      <a:pt x="912495" y="705891"/>
                    </a:lnTo>
                    <a:lnTo>
                      <a:pt x="912495" y="699122"/>
                    </a:lnTo>
                    <a:close/>
                  </a:path>
                  <a:path w="1890395" h="1405254">
                    <a:moveTo>
                      <a:pt x="912495" y="352996"/>
                    </a:moveTo>
                    <a:lnTo>
                      <a:pt x="899490" y="352996"/>
                    </a:lnTo>
                    <a:lnTo>
                      <a:pt x="899490" y="359765"/>
                    </a:lnTo>
                    <a:lnTo>
                      <a:pt x="912495" y="359765"/>
                    </a:lnTo>
                    <a:lnTo>
                      <a:pt x="912495" y="352996"/>
                    </a:lnTo>
                    <a:close/>
                  </a:path>
                  <a:path w="1890395" h="1405254">
                    <a:moveTo>
                      <a:pt x="951725" y="1397876"/>
                    </a:moveTo>
                    <a:lnTo>
                      <a:pt x="938707" y="1397876"/>
                    </a:lnTo>
                    <a:lnTo>
                      <a:pt x="938707" y="1404645"/>
                    </a:lnTo>
                    <a:lnTo>
                      <a:pt x="951725" y="1404645"/>
                    </a:lnTo>
                    <a:lnTo>
                      <a:pt x="951725" y="1397876"/>
                    </a:lnTo>
                    <a:close/>
                  </a:path>
                  <a:path w="1890395" h="1405254">
                    <a:moveTo>
                      <a:pt x="951725" y="1051750"/>
                    </a:moveTo>
                    <a:lnTo>
                      <a:pt x="938707" y="1051750"/>
                    </a:lnTo>
                    <a:lnTo>
                      <a:pt x="938707" y="1058519"/>
                    </a:lnTo>
                    <a:lnTo>
                      <a:pt x="951725" y="1058519"/>
                    </a:lnTo>
                    <a:lnTo>
                      <a:pt x="951725" y="1051750"/>
                    </a:lnTo>
                    <a:close/>
                  </a:path>
                  <a:path w="1890395" h="1405254">
                    <a:moveTo>
                      <a:pt x="951725" y="699122"/>
                    </a:moveTo>
                    <a:lnTo>
                      <a:pt x="938707" y="699122"/>
                    </a:lnTo>
                    <a:lnTo>
                      <a:pt x="938707" y="705891"/>
                    </a:lnTo>
                    <a:lnTo>
                      <a:pt x="951725" y="705891"/>
                    </a:lnTo>
                    <a:lnTo>
                      <a:pt x="951725" y="699122"/>
                    </a:lnTo>
                    <a:close/>
                  </a:path>
                  <a:path w="1890395" h="1405254">
                    <a:moveTo>
                      <a:pt x="990777" y="1397876"/>
                    </a:moveTo>
                    <a:lnTo>
                      <a:pt x="977760" y="1397876"/>
                    </a:lnTo>
                    <a:lnTo>
                      <a:pt x="977760" y="1404645"/>
                    </a:lnTo>
                    <a:lnTo>
                      <a:pt x="990777" y="1404645"/>
                    </a:lnTo>
                    <a:lnTo>
                      <a:pt x="990777" y="1397876"/>
                    </a:lnTo>
                    <a:close/>
                  </a:path>
                  <a:path w="1890395" h="1405254">
                    <a:moveTo>
                      <a:pt x="990777" y="1051750"/>
                    </a:moveTo>
                    <a:lnTo>
                      <a:pt x="977760" y="1051750"/>
                    </a:lnTo>
                    <a:lnTo>
                      <a:pt x="977760" y="1058519"/>
                    </a:lnTo>
                    <a:lnTo>
                      <a:pt x="990777" y="1058519"/>
                    </a:lnTo>
                    <a:lnTo>
                      <a:pt x="990777" y="1051750"/>
                    </a:lnTo>
                    <a:close/>
                  </a:path>
                  <a:path w="1890395" h="1405254">
                    <a:moveTo>
                      <a:pt x="990777" y="699122"/>
                    </a:moveTo>
                    <a:lnTo>
                      <a:pt x="977760" y="699122"/>
                    </a:lnTo>
                    <a:lnTo>
                      <a:pt x="977760" y="705891"/>
                    </a:lnTo>
                    <a:lnTo>
                      <a:pt x="990777" y="705891"/>
                    </a:lnTo>
                    <a:lnTo>
                      <a:pt x="990777" y="699122"/>
                    </a:lnTo>
                    <a:close/>
                  </a:path>
                  <a:path w="1890395" h="1405254">
                    <a:moveTo>
                      <a:pt x="1381963" y="1397876"/>
                    </a:moveTo>
                    <a:lnTo>
                      <a:pt x="1368945" y="1397876"/>
                    </a:lnTo>
                    <a:lnTo>
                      <a:pt x="1368945" y="1404645"/>
                    </a:lnTo>
                    <a:lnTo>
                      <a:pt x="1381963" y="1404645"/>
                    </a:lnTo>
                    <a:lnTo>
                      <a:pt x="1381963" y="1397876"/>
                    </a:lnTo>
                    <a:close/>
                  </a:path>
                  <a:path w="1890395" h="1405254">
                    <a:moveTo>
                      <a:pt x="1381963" y="1051750"/>
                    </a:moveTo>
                    <a:lnTo>
                      <a:pt x="1368945" y="1051750"/>
                    </a:lnTo>
                    <a:lnTo>
                      <a:pt x="1368945" y="1058519"/>
                    </a:lnTo>
                    <a:lnTo>
                      <a:pt x="1381963" y="1058519"/>
                    </a:lnTo>
                    <a:lnTo>
                      <a:pt x="1381963" y="1051750"/>
                    </a:lnTo>
                    <a:close/>
                  </a:path>
                  <a:path w="1890395" h="1405254">
                    <a:moveTo>
                      <a:pt x="1381963" y="699122"/>
                    </a:moveTo>
                    <a:lnTo>
                      <a:pt x="1368945" y="699122"/>
                    </a:lnTo>
                    <a:lnTo>
                      <a:pt x="1368945" y="705891"/>
                    </a:lnTo>
                    <a:lnTo>
                      <a:pt x="1381963" y="705891"/>
                    </a:lnTo>
                    <a:lnTo>
                      <a:pt x="1381963" y="699122"/>
                    </a:lnTo>
                    <a:close/>
                  </a:path>
                  <a:path w="1890395" h="1405254">
                    <a:moveTo>
                      <a:pt x="1421015" y="1397876"/>
                    </a:moveTo>
                    <a:lnTo>
                      <a:pt x="1407998" y="1397876"/>
                    </a:lnTo>
                    <a:lnTo>
                      <a:pt x="1407998" y="1404645"/>
                    </a:lnTo>
                    <a:lnTo>
                      <a:pt x="1421015" y="1404645"/>
                    </a:lnTo>
                    <a:lnTo>
                      <a:pt x="1421015" y="1397876"/>
                    </a:lnTo>
                    <a:close/>
                  </a:path>
                  <a:path w="1890395" h="1405254">
                    <a:moveTo>
                      <a:pt x="1421015" y="1051750"/>
                    </a:moveTo>
                    <a:lnTo>
                      <a:pt x="1407998" y="1051750"/>
                    </a:lnTo>
                    <a:lnTo>
                      <a:pt x="1407998" y="1058519"/>
                    </a:lnTo>
                    <a:lnTo>
                      <a:pt x="1421015" y="1058519"/>
                    </a:lnTo>
                    <a:lnTo>
                      <a:pt x="1421015" y="1051750"/>
                    </a:lnTo>
                    <a:close/>
                  </a:path>
                  <a:path w="1890395" h="1405254">
                    <a:moveTo>
                      <a:pt x="1460055" y="1397876"/>
                    </a:moveTo>
                    <a:lnTo>
                      <a:pt x="1447050" y="1397876"/>
                    </a:lnTo>
                    <a:lnTo>
                      <a:pt x="1447050" y="1404645"/>
                    </a:lnTo>
                    <a:lnTo>
                      <a:pt x="1460055" y="1404645"/>
                    </a:lnTo>
                    <a:lnTo>
                      <a:pt x="1460055" y="1397876"/>
                    </a:lnTo>
                    <a:close/>
                  </a:path>
                  <a:path w="1890395" h="1405254">
                    <a:moveTo>
                      <a:pt x="1460055" y="1051750"/>
                    </a:moveTo>
                    <a:lnTo>
                      <a:pt x="1447050" y="1051750"/>
                    </a:lnTo>
                    <a:lnTo>
                      <a:pt x="1447050" y="1058519"/>
                    </a:lnTo>
                    <a:lnTo>
                      <a:pt x="1460055" y="1058519"/>
                    </a:lnTo>
                    <a:lnTo>
                      <a:pt x="1460055" y="1051750"/>
                    </a:lnTo>
                    <a:close/>
                  </a:path>
                  <a:path w="1890395" h="1405254">
                    <a:moveTo>
                      <a:pt x="1499285" y="1397876"/>
                    </a:moveTo>
                    <a:lnTo>
                      <a:pt x="1486268" y="1397876"/>
                    </a:lnTo>
                    <a:lnTo>
                      <a:pt x="1486268" y="1404645"/>
                    </a:lnTo>
                    <a:lnTo>
                      <a:pt x="1499285" y="1404645"/>
                    </a:lnTo>
                    <a:lnTo>
                      <a:pt x="1499285" y="1397876"/>
                    </a:lnTo>
                    <a:close/>
                  </a:path>
                  <a:path w="1890395" h="1405254">
                    <a:moveTo>
                      <a:pt x="1499285" y="1051750"/>
                    </a:moveTo>
                    <a:lnTo>
                      <a:pt x="1486268" y="1051750"/>
                    </a:lnTo>
                    <a:lnTo>
                      <a:pt x="1486268" y="1058519"/>
                    </a:lnTo>
                    <a:lnTo>
                      <a:pt x="1499285" y="1058519"/>
                    </a:lnTo>
                    <a:lnTo>
                      <a:pt x="1499285" y="1051750"/>
                    </a:lnTo>
                    <a:close/>
                  </a:path>
                  <a:path w="1890395" h="1405254">
                    <a:moveTo>
                      <a:pt x="1538338" y="1397876"/>
                    </a:moveTo>
                    <a:lnTo>
                      <a:pt x="1525320" y="1397876"/>
                    </a:lnTo>
                    <a:lnTo>
                      <a:pt x="1525320" y="1404645"/>
                    </a:lnTo>
                    <a:lnTo>
                      <a:pt x="1538338" y="1404645"/>
                    </a:lnTo>
                    <a:lnTo>
                      <a:pt x="1538338" y="1397876"/>
                    </a:lnTo>
                    <a:close/>
                  </a:path>
                  <a:path w="1890395" h="1405254">
                    <a:moveTo>
                      <a:pt x="1538338" y="1051750"/>
                    </a:moveTo>
                    <a:lnTo>
                      <a:pt x="1525320" y="1051750"/>
                    </a:lnTo>
                    <a:lnTo>
                      <a:pt x="1525320" y="1058519"/>
                    </a:lnTo>
                    <a:lnTo>
                      <a:pt x="1538338" y="1058519"/>
                    </a:lnTo>
                    <a:lnTo>
                      <a:pt x="1538338" y="1051750"/>
                    </a:lnTo>
                    <a:close/>
                  </a:path>
                  <a:path w="1890395" h="1405254">
                    <a:moveTo>
                      <a:pt x="1577378" y="1397876"/>
                    </a:moveTo>
                    <a:lnTo>
                      <a:pt x="1564360" y="1397876"/>
                    </a:lnTo>
                    <a:lnTo>
                      <a:pt x="1564360" y="1404645"/>
                    </a:lnTo>
                    <a:lnTo>
                      <a:pt x="1577378" y="1404645"/>
                    </a:lnTo>
                    <a:lnTo>
                      <a:pt x="1577378" y="1397876"/>
                    </a:lnTo>
                    <a:close/>
                  </a:path>
                  <a:path w="1890395" h="1405254">
                    <a:moveTo>
                      <a:pt x="1577378" y="1051750"/>
                    </a:moveTo>
                    <a:lnTo>
                      <a:pt x="1564360" y="1051750"/>
                    </a:lnTo>
                    <a:lnTo>
                      <a:pt x="1564360" y="1058519"/>
                    </a:lnTo>
                    <a:lnTo>
                      <a:pt x="1577378" y="1058519"/>
                    </a:lnTo>
                    <a:lnTo>
                      <a:pt x="1577378" y="1051750"/>
                    </a:lnTo>
                    <a:close/>
                  </a:path>
                  <a:path w="1890395" h="1405254">
                    <a:moveTo>
                      <a:pt x="1616646" y="1397876"/>
                    </a:moveTo>
                    <a:lnTo>
                      <a:pt x="1603413" y="1397876"/>
                    </a:lnTo>
                    <a:lnTo>
                      <a:pt x="1603413" y="1404645"/>
                    </a:lnTo>
                    <a:lnTo>
                      <a:pt x="1616646" y="1404645"/>
                    </a:lnTo>
                    <a:lnTo>
                      <a:pt x="1616646" y="1397876"/>
                    </a:lnTo>
                    <a:close/>
                  </a:path>
                  <a:path w="1890395" h="1405254">
                    <a:moveTo>
                      <a:pt x="1616646" y="1051750"/>
                    </a:moveTo>
                    <a:lnTo>
                      <a:pt x="1603413" y="1051750"/>
                    </a:lnTo>
                    <a:lnTo>
                      <a:pt x="1603413" y="1058519"/>
                    </a:lnTo>
                    <a:lnTo>
                      <a:pt x="1616646" y="1058519"/>
                    </a:lnTo>
                    <a:lnTo>
                      <a:pt x="1616646" y="1051750"/>
                    </a:lnTo>
                    <a:close/>
                  </a:path>
                  <a:path w="1890395" h="1405254">
                    <a:moveTo>
                      <a:pt x="1655737" y="1397876"/>
                    </a:moveTo>
                    <a:lnTo>
                      <a:pt x="1642719" y="1397876"/>
                    </a:lnTo>
                    <a:lnTo>
                      <a:pt x="1642719" y="1404645"/>
                    </a:lnTo>
                    <a:lnTo>
                      <a:pt x="1655737" y="1404645"/>
                    </a:lnTo>
                    <a:lnTo>
                      <a:pt x="1655737" y="1397876"/>
                    </a:lnTo>
                    <a:close/>
                  </a:path>
                  <a:path w="1890395" h="1405254">
                    <a:moveTo>
                      <a:pt x="1655737" y="1051750"/>
                    </a:moveTo>
                    <a:lnTo>
                      <a:pt x="1642719" y="1051750"/>
                    </a:lnTo>
                    <a:lnTo>
                      <a:pt x="1642719" y="1058519"/>
                    </a:lnTo>
                    <a:lnTo>
                      <a:pt x="1655737" y="1058519"/>
                    </a:lnTo>
                    <a:lnTo>
                      <a:pt x="1655737" y="1051750"/>
                    </a:lnTo>
                    <a:close/>
                  </a:path>
                  <a:path w="1890395" h="1405254">
                    <a:moveTo>
                      <a:pt x="1694789" y="1397876"/>
                    </a:moveTo>
                    <a:lnTo>
                      <a:pt x="1681772" y="1397876"/>
                    </a:lnTo>
                    <a:lnTo>
                      <a:pt x="1681772" y="1404645"/>
                    </a:lnTo>
                    <a:lnTo>
                      <a:pt x="1694789" y="1404645"/>
                    </a:lnTo>
                    <a:lnTo>
                      <a:pt x="1694789" y="1397876"/>
                    </a:lnTo>
                    <a:close/>
                  </a:path>
                  <a:path w="1890395" h="1405254">
                    <a:moveTo>
                      <a:pt x="1694789" y="1051750"/>
                    </a:moveTo>
                    <a:lnTo>
                      <a:pt x="1681772" y="1051750"/>
                    </a:lnTo>
                    <a:lnTo>
                      <a:pt x="1681772" y="1058519"/>
                    </a:lnTo>
                    <a:lnTo>
                      <a:pt x="1694789" y="1058519"/>
                    </a:lnTo>
                    <a:lnTo>
                      <a:pt x="1694789" y="1051750"/>
                    </a:lnTo>
                    <a:close/>
                  </a:path>
                  <a:path w="1890395" h="1405254">
                    <a:moveTo>
                      <a:pt x="1733842" y="1397876"/>
                    </a:moveTo>
                    <a:lnTo>
                      <a:pt x="1720824" y="1397876"/>
                    </a:lnTo>
                    <a:lnTo>
                      <a:pt x="1720824" y="1404645"/>
                    </a:lnTo>
                    <a:lnTo>
                      <a:pt x="1733842" y="1404645"/>
                    </a:lnTo>
                    <a:lnTo>
                      <a:pt x="1733842" y="1397876"/>
                    </a:lnTo>
                    <a:close/>
                  </a:path>
                  <a:path w="1890395" h="1405254">
                    <a:moveTo>
                      <a:pt x="1733842" y="1051750"/>
                    </a:moveTo>
                    <a:lnTo>
                      <a:pt x="1720824" y="1051750"/>
                    </a:lnTo>
                    <a:lnTo>
                      <a:pt x="1720824" y="1058519"/>
                    </a:lnTo>
                    <a:lnTo>
                      <a:pt x="1733842" y="1058519"/>
                    </a:lnTo>
                    <a:lnTo>
                      <a:pt x="1733842" y="1051750"/>
                    </a:lnTo>
                    <a:close/>
                  </a:path>
                  <a:path w="1890395" h="1405254">
                    <a:moveTo>
                      <a:pt x="1773059" y="1397876"/>
                    </a:moveTo>
                    <a:lnTo>
                      <a:pt x="1760042" y="1397876"/>
                    </a:lnTo>
                    <a:lnTo>
                      <a:pt x="1760042" y="1404645"/>
                    </a:lnTo>
                    <a:lnTo>
                      <a:pt x="1773059" y="1404645"/>
                    </a:lnTo>
                    <a:lnTo>
                      <a:pt x="1773059" y="1397876"/>
                    </a:lnTo>
                    <a:close/>
                  </a:path>
                  <a:path w="1890395" h="1405254">
                    <a:moveTo>
                      <a:pt x="1773059" y="1051750"/>
                    </a:moveTo>
                    <a:lnTo>
                      <a:pt x="1760042" y="1051750"/>
                    </a:lnTo>
                    <a:lnTo>
                      <a:pt x="1760042" y="1058519"/>
                    </a:lnTo>
                    <a:lnTo>
                      <a:pt x="1773059" y="1058519"/>
                    </a:lnTo>
                    <a:lnTo>
                      <a:pt x="1773059" y="1051750"/>
                    </a:lnTo>
                    <a:close/>
                  </a:path>
                  <a:path w="1890395" h="1405254">
                    <a:moveTo>
                      <a:pt x="1812112" y="1397876"/>
                    </a:moveTo>
                    <a:lnTo>
                      <a:pt x="1799094" y="1397876"/>
                    </a:lnTo>
                    <a:lnTo>
                      <a:pt x="1799094" y="1404645"/>
                    </a:lnTo>
                    <a:lnTo>
                      <a:pt x="1812112" y="1404645"/>
                    </a:lnTo>
                    <a:lnTo>
                      <a:pt x="1812112" y="1397876"/>
                    </a:lnTo>
                    <a:close/>
                  </a:path>
                  <a:path w="1890395" h="1405254">
                    <a:moveTo>
                      <a:pt x="1812112" y="1051750"/>
                    </a:moveTo>
                    <a:lnTo>
                      <a:pt x="1799094" y="1051750"/>
                    </a:lnTo>
                    <a:lnTo>
                      <a:pt x="1799094" y="1058519"/>
                    </a:lnTo>
                    <a:lnTo>
                      <a:pt x="1812112" y="1058519"/>
                    </a:lnTo>
                    <a:lnTo>
                      <a:pt x="1812112" y="1051750"/>
                    </a:lnTo>
                    <a:close/>
                  </a:path>
                  <a:path w="1890395" h="1405254">
                    <a:moveTo>
                      <a:pt x="1851164" y="1397876"/>
                    </a:moveTo>
                    <a:lnTo>
                      <a:pt x="1838147" y="1397876"/>
                    </a:lnTo>
                    <a:lnTo>
                      <a:pt x="1838147" y="1404645"/>
                    </a:lnTo>
                    <a:lnTo>
                      <a:pt x="1851164" y="1404645"/>
                    </a:lnTo>
                    <a:lnTo>
                      <a:pt x="1851164" y="1397876"/>
                    </a:lnTo>
                    <a:close/>
                  </a:path>
                  <a:path w="1890395" h="1405254">
                    <a:moveTo>
                      <a:pt x="1851164" y="1051750"/>
                    </a:moveTo>
                    <a:lnTo>
                      <a:pt x="1838147" y="1051750"/>
                    </a:lnTo>
                    <a:lnTo>
                      <a:pt x="1838147" y="1058519"/>
                    </a:lnTo>
                    <a:lnTo>
                      <a:pt x="1851164" y="1058519"/>
                    </a:lnTo>
                    <a:lnTo>
                      <a:pt x="1851164" y="1051750"/>
                    </a:lnTo>
                    <a:close/>
                  </a:path>
                  <a:path w="1890395" h="1405254">
                    <a:moveTo>
                      <a:pt x="1890217" y="1397876"/>
                    </a:moveTo>
                    <a:lnTo>
                      <a:pt x="1877199" y="1397876"/>
                    </a:lnTo>
                    <a:lnTo>
                      <a:pt x="1877199" y="1404645"/>
                    </a:lnTo>
                    <a:lnTo>
                      <a:pt x="1890217" y="1404645"/>
                    </a:lnTo>
                    <a:lnTo>
                      <a:pt x="1890217" y="1397876"/>
                    </a:lnTo>
                    <a:close/>
                  </a:path>
                  <a:path w="1890395" h="1405254">
                    <a:moveTo>
                      <a:pt x="1890217" y="1051750"/>
                    </a:moveTo>
                    <a:lnTo>
                      <a:pt x="1877199" y="1051750"/>
                    </a:lnTo>
                    <a:lnTo>
                      <a:pt x="1877199" y="1058519"/>
                    </a:lnTo>
                    <a:lnTo>
                      <a:pt x="1890217" y="1058519"/>
                    </a:lnTo>
                    <a:lnTo>
                      <a:pt x="1890217" y="105175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6037885" y="2916224"/>
                <a:ext cx="2750820" cy="1757680"/>
              </a:xfrm>
              <a:custGeom>
                <a:avLst/>
                <a:gdLst/>
                <a:ahLst/>
                <a:cxnLst/>
                <a:rect l="l" t="t" r="r" b="b"/>
                <a:pathLst>
                  <a:path w="2750820" h="1757679">
                    <a:moveTo>
                      <a:pt x="13004" y="352996"/>
                    </a:moveTo>
                    <a:lnTo>
                      <a:pt x="0" y="352996"/>
                    </a:lnTo>
                    <a:lnTo>
                      <a:pt x="0" y="359765"/>
                    </a:lnTo>
                    <a:lnTo>
                      <a:pt x="13004" y="359765"/>
                    </a:lnTo>
                    <a:lnTo>
                      <a:pt x="13004" y="352996"/>
                    </a:lnTo>
                    <a:close/>
                  </a:path>
                  <a:path w="2750820" h="1757679">
                    <a:moveTo>
                      <a:pt x="52235" y="352996"/>
                    </a:moveTo>
                    <a:lnTo>
                      <a:pt x="39217" y="352996"/>
                    </a:lnTo>
                    <a:lnTo>
                      <a:pt x="39217" y="359765"/>
                    </a:lnTo>
                    <a:lnTo>
                      <a:pt x="52235" y="359765"/>
                    </a:lnTo>
                    <a:lnTo>
                      <a:pt x="52235" y="352996"/>
                    </a:lnTo>
                    <a:close/>
                  </a:path>
                  <a:path w="2750820" h="1757679">
                    <a:moveTo>
                      <a:pt x="91287" y="352996"/>
                    </a:moveTo>
                    <a:lnTo>
                      <a:pt x="78270" y="352996"/>
                    </a:lnTo>
                    <a:lnTo>
                      <a:pt x="78270" y="359765"/>
                    </a:lnTo>
                    <a:lnTo>
                      <a:pt x="91287" y="359765"/>
                    </a:lnTo>
                    <a:lnTo>
                      <a:pt x="91287" y="352996"/>
                    </a:lnTo>
                    <a:close/>
                  </a:path>
                  <a:path w="2750820" h="1757679">
                    <a:moveTo>
                      <a:pt x="449884" y="0"/>
                    </a:moveTo>
                    <a:lnTo>
                      <a:pt x="97790" y="0"/>
                    </a:lnTo>
                    <a:lnTo>
                      <a:pt x="97790" y="1750783"/>
                    </a:lnTo>
                    <a:lnTo>
                      <a:pt x="449884" y="1750783"/>
                    </a:lnTo>
                    <a:lnTo>
                      <a:pt x="449884" y="0"/>
                    </a:lnTo>
                    <a:close/>
                  </a:path>
                  <a:path w="2750820" h="1757679">
                    <a:moveTo>
                      <a:pt x="482473" y="352996"/>
                    </a:moveTo>
                    <a:lnTo>
                      <a:pt x="469455" y="352996"/>
                    </a:lnTo>
                    <a:lnTo>
                      <a:pt x="469455" y="359765"/>
                    </a:lnTo>
                    <a:lnTo>
                      <a:pt x="482473" y="359765"/>
                    </a:lnTo>
                    <a:lnTo>
                      <a:pt x="482473" y="352996"/>
                    </a:lnTo>
                    <a:close/>
                  </a:path>
                  <a:path w="2750820" h="1757679">
                    <a:moveTo>
                      <a:pt x="873569" y="699122"/>
                    </a:moveTo>
                    <a:lnTo>
                      <a:pt x="860552" y="699122"/>
                    </a:lnTo>
                    <a:lnTo>
                      <a:pt x="860552" y="705891"/>
                    </a:lnTo>
                    <a:lnTo>
                      <a:pt x="873569" y="705891"/>
                    </a:lnTo>
                    <a:lnTo>
                      <a:pt x="873569" y="699122"/>
                    </a:lnTo>
                    <a:close/>
                  </a:path>
                  <a:path w="2750820" h="1757679">
                    <a:moveTo>
                      <a:pt x="873569" y="352996"/>
                    </a:moveTo>
                    <a:lnTo>
                      <a:pt x="860552" y="352996"/>
                    </a:lnTo>
                    <a:lnTo>
                      <a:pt x="860552" y="359765"/>
                    </a:lnTo>
                    <a:lnTo>
                      <a:pt x="873569" y="359765"/>
                    </a:lnTo>
                    <a:lnTo>
                      <a:pt x="873569" y="352996"/>
                    </a:lnTo>
                    <a:close/>
                  </a:path>
                  <a:path w="2750820" h="1757679">
                    <a:moveTo>
                      <a:pt x="912622" y="699122"/>
                    </a:moveTo>
                    <a:lnTo>
                      <a:pt x="899604" y="699122"/>
                    </a:lnTo>
                    <a:lnTo>
                      <a:pt x="899604" y="705891"/>
                    </a:lnTo>
                    <a:lnTo>
                      <a:pt x="912622" y="705891"/>
                    </a:lnTo>
                    <a:lnTo>
                      <a:pt x="912622" y="699122"/>
                    </a:lnTo>
                    <a:close/>
                  </a:path>
                  <a:path w="2750820" h="1757679">
                    <a:moveTo>
                      <a:pt x="912622" y="352996"/>
                    </a:moveTo>
                    <a:lnTo>
                      <a:pt x="899604" y="352996"/>
                    </a:lnTo>
                    <a:lnTo>
                      <a:pt x="899604" y="359765"/>
                    </a:lnTo>
                    <a:lnTo>
                      <a:pt x="912622" y="359765"/>
                    </a:lnTo>
                    <a:lnTo>
                      <a:pt x="912622" y="352996"/>
                    </a:lnTo>
                    <a:close/>
                  </a:path>
                  <a:path w="2750820" h="1757679">
                    <a:moveTo>
                      <a:pt x="951674" y="699122"/>
                    </a:moveTo>
                    <a:lnTo>
                      <a:pt x="938657" y="699122"/>
                    </a:lnTo>
                    <a:lnTo>
                      <a:pt x="938657" y="705891"/>
                    </a:lnTo>
                    <a:lnTo>
                      <a:pt x="951674" y="705891"/>
                    </a:lnTo>
                    <a:lnTo>
                      <a:pt x="951674" y="699122"/>
                    </a:lnTo>
                    <a:close/>
                  </a:path>
                  <a:path w="2750820" h="1757679">
                    <a:moveTo>
                      <a:pt x="951674" y="352996"/>
                    </a:moveTo>
                    <a:lnTo>
                      <a:pt x="938657" y="352996"/>
                    </a:lnTo>
                    <a:lnTo>
                      <a:pt x="938657" y="359765"/>
                    </a:lnTo>
                    <a:lnTo>
                      <a:pt x="951674" y="359765"/>
                    </a:lnTo>
                    <a:lnTo>
                      <a:pt x="951674" y="352996"/>
                    </a:lnTo>
                    <a:close/>
                  </a:path>
                  <a:path w="2750820" h="1757679">
                    <a:moveTo>
                      <a:pt x="990727" y="699122"/>
                    </a:moveTo>
                    <a:lnTo>
                      <a:pt x="977709" y="699122"/>
                    </a:lnTo>
                    <a:lnTo>
                      <a:pt x="977709" y="705891"/>
                    </a:lnTo>
                    <a:lnTo>
                      <a:pt x="990727" y="705891"/>
                    </a:lnTo>
                    <a:lnTo>
                      <a:pt x="990727" y="699122"/>
                    </a:lnTo>
                    <a:close/>
                  </a:path>
                  <a:path w="2750820" h="1757679">
                    <a:moveTo>
                      <a:pt x="990727" y="352996"/>
                    </a:moveTo>
                    <a:lnTo>
                      <a:pt x="977709" y="352996"/>
                    </a:lnTo>
                    <a:lnTo>
                      <a:pt x="977709" y="359765"/>
                    </a:lnTo>
                    <a:lnTo>
                      <a:pt x="990727" y="359765"/>
                    </a:lnTo>
                    <a:lnTo>
                      <a:pt x="990727" y="352996"/>
                    </a:lnTo>
                    <a:close/>
                  </a:path>
                  <a:path w="2750820" h="1757679">
                    <a:moveTo>
                      <a:pt x="1381912" y="352996"/>
                    </a:moveTo>
                    <a:lnTo>
                      <a:pt x="1368894" y="352996"/>
                    </a:lnTo>
                    <a:lnTo>
                      <a:pt x="1368894" y="101"/>
                    </a:lnTo>
                    <a:lnTo>
                      <a:pt x="1017016" y="101"/>
                    </a:lnTo>
                    <a:lnTo>
                      <a:pt x="1017016" y="1540306"/>
                    </a:lnTo>
                    <a:lnTo>
                      <a:pt x="1368894" y="1540306"/>
                    </a:lnTo>
                    <a:lnTo>
                      <a:pt x="1368894" y="1404645"/>
                    </a:lnTo>
                    <a:lnTo>
                      <a:pt x="1381912" y="1404645"/>
                    </a:lnTo>
                    <a:lnTo>
                      <a:pt x="1381912" y="1397876"/>
                    </a:lnTo>
                    <a:lnTo>
                      <a:pt x="1368894" y="1397876"/>
                    </a:lnTo>
                    <a:lnTo>
                      <a:pt x="1368894" y="1058519"/>
                    </a:lnTo>
                    <a:lnTo>
                      <a:pt x="1381912" y="1058519"/>
                    </a:lnTo>
                    <a:lnTo>
                      <a:pt x="1381912" y="1051750"/>
                    </a:lnTo>
                    <a:lnTo>
                      <a:pt x="1368894" y="1051750"/>
                    </a:lnTo>
                    <a:lnTo>
                      <a:pt x="1368894" y="705891"/>
                    </a:lnTo>
                    <a:lnTo>
                      <a:pt x="1381912" y="705891"/>
                    </a:lnTo>
                    <a:lnTo>
                      <a:pt x="1381912" y="699122"/>
                    </a:lnTo>
                    <a:lnTo>
                      <a:pt x="1368894" y="699122"/>
                    </a:lnTo>
                    <a:lnTo>
                      <a:pt x="1368894" y="359765"/>
                    </a:lnTo>
                    <a:lnTo>
                      <a:pt x="1381912" y="359765"/>
                    </a:lnTo>
                    <a:lnTo>
                      <a:pt x="1381912" y="352996"/>
                    </a:lnTo>
                    <a:close/>
                  </a:path>
                  <a:path w="2750820" h="1757679">
                    <a:moveTo>
                      <a:pt x="1421180" y="1397876"/>
                    </a:moveTo>
                    <a:lnTo>
                      <a:pt x="1407947" y="1397876"/>
                    </a:lnTo>
                    <a:lnTo>
                      <a:pt x="1407947" y="1404645"/>
                    </a:lnTo>
                    <a:lnTo>
                      <a:pt x="1421180" y="1404645"/>
                    </a:lnTo>
                    <a:lnTo>
                      <a:pt x="1421180" y="1397876"/>
                    </a:lnTo>
                    <a:close/>
                  </a:path>
                  <a:path w="2750820" h="1757679">
                    <a:moveTo>
                      <a:pt x="1421180" y="1051750"/>
                    </a:moveTo>
                    <a:lnTo>
                      <a:pt x="1407947" y="1051750"/>
                    </a:lnTo>
                    <a:lnTo>
                      <a:pt x="1407947" y="1058519"/>
                    </a:lnTo>
                    <a:lnTo>
                      <a:pt x="1421180" y="1058519"/>
                    </a:lnTo>
                    <a:lnTo>
                      <a:pt x="1421180" y="1051750"/>
                    </a:lnTo>
                    <a:close/>
                  </a:path>
                  <a:path w="2750820" h="1757679">
                    <a:moveTo>
                      <a:pt x="1460182" y="1397876"/>
                    </a:moveTo>
                    <a:lnTo>
                      <a:pt x="1447165" y="1397876"/>
                    </a:lnTo>
                    <a:lnTo>
                      <a:pt x="1447165" y="1404645"/>
                    </a:lnTo>
                    <a:lnTo>
                      <a:pt x="1460182" y="1404645"/>
                    </a:lnTo>
                    <a:lnTo>
                      <a:pt x="1460182" y="1397876"/>
                    </a:lnTo>
                    <a:close/>
                  </a:path>
                  <a:path w="2750820" h="1757679">
                    <a:moveTo>
                      <a:pt x="1460182" y="1051750"/>
                    </a:moveTo>
                    <a:lnTo>
                      <a:pt x="1447165" y="1051750"/>
                    </a:lnTo>
                    <a:lnTo>
                      <a:pt x="1447165" y="1058519"/>
                    </a:lnTo>
                    <a:lnTo>
                      <a:pt x="1460182" y="1058519"/>
                    </a:lnTo>
                    <a:lnTo>
                      <a:pt x="1460182" y="1051750"/>
                    </a:lnTo>
                    <a:close/>
                  </a:path>
                  <a:path w="2750820" h="1757679">
                    <a:moveTo>
                      <a:pt x="1499235" y="1397876"/>
                    </a:moveTo>
                    <a:lnTo>
                      <a:pt x="1486217" y="1397876"/>
                    </a:lnTo>
                    <a:lnTo>
                      <a:pt x="1486217" y="1404645"/>
                    </a:lnTo>
                    <a:lnTo>
                      <a:pt x="1499235" y="1404645"/>
                    </a:lnTo>
                    <a:lnTo>
                      <a:pt x="1499235" y="1397876"/>
                    </a:lnTo>
                    <a:close/>
                  </a:path>
                  <a:path w="2750820" h="1757679">
                    <a:moveTo>
                      <a:pt x="1499235" y="1051750"/>
                    </a:moveTo>
                    <a:lnTo>
                      <a:pt x="1486217" y="1051750"/>
                    </a:lnTo>
                    <a:lnTo>
                      <a:pt x="1486217" y="1058519"/>
                    </a:lnTo>
                    <a:lnTo>
                      <a:pt x="1499235" y="1058519"/>
                    </a:lnTo>
                    <a:lnTo>
                      <a:pt x="1499235" y="1051750"/>
                    </a:lnTo>
                    <a:close/>
                  </a:path>
                  <a:path w="2750820" h="1757679">
                    <a:moveTo>
                      <a:pt x="1538287" y="1397876"/>
                    </a:moveTo>
                    <a:lnTo>
                      <a:pt x="1525270" y="1397876"/>
                    </a:lnTo>
                    <a:lnTo>
                      <a:pt x="1525270" y="1404645"/>
                    </a:lnTo>
                    <a:lnTo>
                      <a:pt x="1538287" y="1404645"/>
                    </a:lnTo>
                    <a:lnTo>
                      <a:pt x="1538287" y="1397876"/>
                    </a:lnTo>
                    <a:close/>
                  </a:path>
                  <a:path w="2750820" h="1757679">
                    <a:moveTo>
                      <a:pt x="1538287" y="1051750"/>
                    </a:moveTo>
                    <a:lnTo>
                      <a:pt x="1525270" y="1051750"/>
                    </a:lnTo>
                    <a:lnTo>
                      <a:pt x="1525270" y="1058519"/>
                    </a:lnTo>
                    <a:lnTo>
                      <a:pt x="1538287" y="1058519"/>
                    </a:lnTo>
                    <a:lnTo>
                      <a:pt x="1538287" y="1051750"/>
                    </a:lnTo>
                    <a:close/>
                  </a:path>
                  <a:path w="2750820" h="1757679">
                    <a:moveTo>
                      <a:pt x="1577505" y="1397876"/>
                    </a:moveTo>
                    <a:lnTo>
                      <a:pt x="1564487" y="1397876"/>
                    </a:lnTo>
                    <a:lnTo>
                      <a:pt x="1564487" y="1404645"/>
                    </a:lnTo>
                    <a:lnTo>
                      <a:pt x="1577505" y="1404645"/>
                    </a:lnTo>
                    <a:lnTo>
                      <a:pt x="1577505" y="1397876"/>
                    </a:lnTo>
                    <a:close/>
                  </a:path>
                  <a:path w="2750820" h="1757679">
                    <a:moveTo>
                      <a:pt x="1577505" y="1051750"/>
                    </a:moveTo>
                    <a:lnTo>
                      <a:pt x="1564487" y="1051750"/>
                    </a:lnTo>
                    <a:lnTo>
                      <a:pt x="1564487" y="1058519"/>
                    </a:lnTo>
                    <a:lnTo>
                      <a:pt x="1577505" y="1058519"/>
                    </a:lnTo>
                    <a:lnTo>
                      <a:pt x="1577505" y="1051750"/>
                    </a:lnTo>
                    <a:close/>
                  </a:path>
                  <a:path w="2750820" h="1757679">
                    <a:moveTo>
                      <a:pt x="1616557" y="1397876"/>
                    </a:moveTo>
                    <a:lnTo>
                      <a:pt x="1603540" y="1397876"/>
                    </a:lnTo>
                    <a:lnTo>
                      <a:pt x="1603540" y="1404645"/>
                    </a:lnTo>
                    <a:lnTo>
                      <a:pt x="1616557" y="1404645"/>
                    </a:lnTo>
                    <a:lnTo>
                      <a:pt x="1616557" y="1397876"/>
                    </a:lnTo>
                    <a:close/>
                  </a:path>
                  <a:path w="2750820" h="1757679">
                    <a:moveTo>
                      <a:pt x="1616557" y="1051750"/>
                    </a:moveTo>
                    <a:lnTo>
                      <a:pt x="1603540" y="1051750"/>
                    </a:lnTo>
                    <a:lnTo>
                      <a:pt x="1603540" y="1058519"/>
                    </a:lnTo>
                    <a:lnTo>
                      <a:pt x="1616557" y="1058519"/>
                    </a:lnTo>
                    <a:lnTo>
                      <a:pt x="1616557" y="1051750"/>
                    </a:lnTo>
                    <a:close/>
                  </a:path>
                  <a:path w="2750820" h="1757679">
                    <a:moveTo>
                      <a:pt x="1655610" y="1397876"/>
                    </a:moveTo>
                    <a:lnTo>
                      <a:pt x="1642592" y="1397876"/>
                    </a:lnTo>
                    <a:lnTo>
                      <a:pt x="1642592" y="1404645"/>
                    </a:lnTo>
                    <a:lnTo>
                      <a:pt x="1655610" y="1404645"/>
                    </a:lnTo>
                    <a:lnTo>
                      <a:pt x="1655610" y="1397876"/>
                    </a:lnTo>
                    <a:close/>
                  </a:path>
                  <a:path w="2750820" h="1757679">
                    <a:moveTo>
                      <a:pt x="1655610" y="1051750"/>
                    </a:moveTo>
                    <a:lnTo>
                      <a:pt x="1642592" y="1051750"/>
                    </a:lnTo>
                    <a:lnTo>
                      <a:pt x="1642592" y="1058519"/>
                    </a:lnTo>
                    <a:lnTo>
                      <a:pt x="1655610" y="1058519"/>
                    </a:lnTo>
                    <a:lnTo>
                      <a:pt x="1655610" y="1051750"/>
                    </a:lnTo>
                    <a:close/>
                  </a:path>
                  <a:path w="2750820" h="1757679">
                    <a:moveTo>
                      <a:pt x="1694649" y="1397876"/>
                    </a:moveTo>
                    <a:lnTo>
                      <a:pt x="1681632" y="1397876"/>
                    </a:lnTo>
                    <a:lnTo>
                      <a:pt x="1681632" y="1404645"/>
                    </a:lnTo>
                    <a:lnTo>
                      <a:pt x="1694649" y="1404645"/>
                    </a:lnTo>
                    <a:lnTo>
                      <a:pt x="1694649" y="1397876"/>
                    </a:lnTo>
                    <a:close/>
                  </a:path>
                  <a:path w="2750820" h="1757679">
                    <a:moveTo>
                      <a:pt x="1694649" y="1051750"/>
                    </a:moveTo>
                    <a:lnTo>
                      <a:pt x="1681632" y="1051750"/>
                    </a:lnTo>
                    <a:lnTo>
                      <a:pt x="1681632" y="1058519"/>
                    </a:lnTo>
                    <a:lnTo>
                      <a:pt x="1694649" y="1058519"/>
                    </a:lnTo>
                    <a:lnTo>
                      <a:pt x="1694649" y="1051750"/>
                    </a:lnTo>
                    <a:close/>
                  </a:path>
                  <a:path w="2750820" h="1757679">
                    <a:moveTo>
                      <a:pt x="1733969" y="1397876"/>
                    </a:moveTo>
                    <a:lnTo>
                      <a:pt x="1720951" y="1397876"/>
                    </a:lnTo>
                    <a:lnTo>
                      <a:pt x="1720951" y="1404645"/>
                    </a:lnTo>
                    <a:lnTo>
                      <a:pt x="1733969" y="1404645"/>
                    </a:lnTo>
                    <a:lnTo>
                      <a:pt x="1733969" y="1397876"/>
                    </a:lnTo>
                    <a:close/>
                  </a:path>
                  <a:path w="2750820" h="1757679">
                    <a:moveTo>
                      <a:pt x="1733969" y="1051750"/>
                    </a:moveTo>
                    <a:lnTo>
                      <a:pt x="1720951" y="1051750"/>
                    </a:lnTo>
                    <a:lnTo>
                      <a:pt x="1720951" y="1058519"/>
                    </a:lnTo>
                    <a:lnTo>
                      <a:pt x="1733969" y="1058519"/>
                    </a:lnTo>
                    <a:lnTo>
                      <a:pt x="1733969" y="1051750"/>
                    </a:lnTo>
                    <a:close/>
                  </a:path>
                  <a:path w="2750820" h="1757679">
                    <a:moveTo>
                      <a:pt x="1773008" y="1397876"/>
                    </a:moveTo>
                    <a:lnTo>
                      <a:pt x="1759991" y="1397876"/>
                    </a:lnTo>
                    <a:lnTo>
                      <a:pt x="1759991" y="1404645"/>
                    </a:lnTo>
                    <a:lnTo>
                      <a:pt x="1773008" y="1404645"/>
                    </a:lnTo>
                    <a:lnTo>
                      <a:pt x="1773008" y="1397876"/>
                    </a:lnTo>
                    <a:close/>
                  </a:path>
                  <a:path w="2750820" h="1757679">
                    <a:moveTo>
                      <a:pt x="1773008" y="1051750"/>
                    </a:moveTo>
                    <a:lnTo>
                      <a:pt x="1759991" y="1051750"/>
                    </a:lnTo>
                    <a:lnTo>
                      <a:pt x="1759991" y="1058519"/>
                    </a:lnTo>
                    <a:lnTo>
                      <a:pt x="1773008" y="1058519"/>
                    </a:lnTo>
                    <a:lnTo>
                      <a:pt x="1773008" y="1051750"/>
                    </a:lnTo>
                    <a:close/>
                  </a:path>
                  <a:path w="2750820" h="1757679">
                    <a:moveTo>
                      <a:pt x="1812061" y="1397876"/>
                    </a:moveTo>
                    <a:lnTo>
                      <a:pt x="1799043" y="1397876"/>
                    </a:lnTo>
                    <a:lnTo>
                      <a:pt x="1799043" y="1404645"/>
                    </a:lnTo>
                    <a:lnTo>
                      <a:pt x="1812061" y="1404645"/>
                    </a:lnTo>
                    <a:lnTo>
                      <a:pt x="1812061" y="1397876"/>
                    </a:lnTo>
                    <a:close/>
                  </a:path>
                  <a:path w="2750820" h="1757679">
                    <a:moveTo>
                      <a:pt x="1812061" y="1051750"/>
                    </a:moveTo>
                    <a:lnTo>
                      <a:pt x="1799043" y="1051750"/>
                    </a:lnTo>
                    <a:lnTo>
                      <a:pt x="1799043" y="1058519"/>
                    </a:lnTo>
                    <a:lnTo>
                      <a:pt x="1812061" y="1058519"/>
                    </a:lnTo>
                    <a:lnTo>
                      <a:pt x="1812061" y="1051750"/>
                    </a:lnTo>
                    <a:close/>
                  </a:path>
                  <a:path w="2750820" h="1757679">
                    <a:moveTo>
                      <a:pt x="1851367" y="1397876"/>
                    </a:moveTo>
                    <a:lnTo>
                      <a:pt x="1838350" y="1397876"/>
                    </a:lnTo>
                    <a:lnTo>
                      <a:pt x="1838350" y="1404645"/>
                    </a:lnTo>
                    <a:lnTo>
                      <a:pt x="1851367" y="1404645"/>
                    </a:lnTo>
                    <a:lnTo>
                      <a:pt x="1851367" y="1397876"/>
                    </a:lnTo>
                    <a:close/>
                  </a:path>
                  <a:path w="2750820" h="1757679">
                    <a:moveTo>
                      <a:pt x="1851367" y="1051750"/>
                    </a:moveTo>
                    <a:lnTo>
                      <a:pt x="1838350" y="1051750"/>
                    </a:lnTo>
                    <a:lnTo>
                      <a:pt x="1838350" y="1058519"/>
                    </a:lnTo>
                    <a:lnTo>
                      <a:pt x="1851367" y="1058519"/>
                    </a:lnTo>
                    <a:lnTo>
                      <a:pt x="1851367" y="1051750"/>
                    </a:lnTo>
                    <a:close/>
                  </a:path>
                  <a:path w="2750820" h="1757679">
                    <a:moveTo>
                      <a:pt x="1890420" y="1397876"/>
                    </a:moveTo>
                    <a:lnTo>
                      <a:pt x="1877402" y="1397876"/>
                    </a:lnTo>
                    <a:lnTo>
                      <a:pt x="1877402" y="1404645"/>
                    </a:lnTo>
                    <a:lnTo>
                      <a:pt x="1890420" y="1404645"/>
                    </a:lnTo>
                    <a:lnTo>
                      <a:pt x="1890420" y="1397876"/>
                    </a:lnTo>
                    <a:close/>
                  </a:path>
                  <a:path w="2750820" h="1757679">
                    <a:moveTo>
                      <a:pt x="1890420" y="1051750"/>
                    </a:moveTo>
                    <a:lnTo>
                      <a:pt x="1877402" y="1051750"/>
                    </a:lnTo>
                    <a:lnTo>
                      <a:pt x="1877402" y="1058519"/>
                    </a:lnTo>
                    <a:lnTo>
                      <a:pt x="1890420" y="1058519"/>
                    </a:lnTo>
                    <a:lnTo>
                      <a:pt x="1890420" y="1051750"/>
                    </a:lnTo>
                    <a:close/>
                  </a:path>
                  <a:path w="2750820" h="1757679">
                    <a:moveTo>
                      <a:pt x="1929472" y="1397876"/>
                    </a:moveTo>
                    <a:lnTo>
                      <a:pt x="1916455" y="1397876"/>
                    </a:lnTo>
                    <a:lnTo>
                      <a:pt x="1916455" y="1404645"/>
                    </a:lnTo>
                    <a:lnTo>
                      <a:pt x="1929472" y="1404645"/>
                    </a:lnTo>
                    <a:lnTo>
                      <a:pt x="1929472" y="1397876"/>
                    </a:lnTo>
                    <a:close/>
                  </a:path>
                  <a:path w="2750820" h="1757679">
                    <a:moveTo>
                      <a:pt x="1929472" y="1051750"/>
                    </a:moveTo>
                    <a:lnTo>
                      <a:pt x="1916455" y="1051750"/>
                    </a:lnTo>
                    <a:lnTo>
                      <a:pt x="1916455" y="1058519"/>
                    </a:lnTo>
                    <a:lnTo>
                      <a:pt x="1929472" y="1058519"/>
                    </a:lnTo>
                    <a:lnTo>
                      <a:pt x="1929472" y="1051750"/>
                    </a:lnTo>
                    <a:close/>
                  </a:path>
                  <a:path w="2750820" h="1757679">
                    <a:moveTo>
                      <a:pt x="2314067" y="1051750"/>
                    </a:moveTo>
                    <a:lnTo>
                      <a:pt x="2307552" y="1051750"/>
                    </a:lnTo>
                    <a:lnTo>
                      <a:pt x="2307552" y="1058519"/>
                    </a:lnTo>
                    <a:lnTo>
                      <a:pt x="2314067" y="1058519"/>
                    </a:lnTo>
                    <a:lnTo>
                      <a:pt x="2314067" y="1051750"/>
                    </a:lnTo>
                    <a:close/>
                  </a:path>
                  <a:path w="2750820" h="1757679">
                    <a:moveTo>
                      <a:pt x="2320569" y="1750783"/>
                    </a:moveTo>
                    <a:lnTo>
                      <a:pt x="2307552" y="1750783"/>
                    </a:lnTo>
                    <a:lnTo>
                      <a:pt x="2307552" y="1757553"/>
                    </a:lnTo>
                    <a:lnTo>
                      <a:pt x="2320569" y="1757553"/>
                    </a:lnTo>
                    <a:lnTo>
                      <a:pt x="2320569" y="1750783"/>
                    </a:lnTo>
                    <a:close/>
                  </a:path>
                  <a:path w="2750820" h="1757679">
                    <a:moveTo>
                      <a:pt x="2320569" y="1397876"/>
                    </a:moveTo>
                    <a:lnTo>
                      <a:pt x="2307552" y="1397876"/>
                    </a:lnTo>
                    <a:lnTo>
                      <a:pt x="2307552" y="1404645"/>
                    </a:lnTo>
                    <a:lnTo>
                      <a:pt x="2320569" y="1404645"/>
                    </a:lnTo>
                    <a:lnTo>
                      <a:pt x="2320569" y="1397876"/>
                    </a:lnTo>
                    <a:close/>
                  </a:path>
                  <a:path w="2750820" h="1757679">
                    <a:moveTo>
                      <a:pt x="2359622" y="1750783"/>
                    </a:moveTo>
                    <a:lnTo>
                      <a:pt x="2346604" y="1750783"/>
                    </a:lnTo>
                    <a:lnTo>
                      <a:pt x="2346604" y="1757553"/>
                    </a:lnTo>
                    <a:lnTo>
                      <a:pt x="2359622" y="1757553"/>
                    </a:lnTo>
                    <a:lnTo>
                      <a:pt x="2359622" y="1750783"/>
                    </a:lnTo>
                    <a:close/>
                  </a:path>
                  <a:path w="2750820" h="1757679">
                    <a:moveTo>
                      <a:pt x="2359622" y="1397876"/>
                    </a:moveTo>
                    <a:lnTo>
                      <a:pt x="2346604" y="1397876"/>
                    </a:lnTo>
                    <a:lnTo>
                      <a:pt x="2346604" y="1404645"/>
                    </a:lnTo>
                    <a:lnTo>
                      <a:pt x="2359622" y="1404645"/>
                    </a:lnTo>
                    <a:lnTo>
                      <a:pt x="2359622" y="1397876"/>
                    </a:lnTo>
                    <a:close/>
                  </a:path>
                  <a:path w="2750820" h="1757679">
                    <a:moveTo>
                      <a:pt x="2398890" y="1750783"/>
                    </a:moveTo>
                    <a:lnTo>
                      <a:pt x="2385657" y="1750783"/>
                    </a:lnTo>
                    <a:lnTo>
                      <a:pt x="2385657" y="1757553"/>
                    </a:lnTo>
                    <a:lnTo>
                      <a:pt x="2398890" y="1757553"/>
                    </a:lnTo>
                    <a:lnTo>
                      <a:pt x="2398890" y="1750783"/>
                    </a:lnTo>
                    <a:close/>
                  </a:path>
                  <a:path w="2750820" h="1757679">
                    <a:moveTo>
                      <a:pt x="2398890" y="1397876"/>
                    </a:moveTo>
                    <a:lnTo>
                      <a:pt x="2385657" y="1397876"/>
                    </a:lnTo>
                    <a:lnTo>
                      <a:pt x="2385657" y="1404645"/>
                    </a:lnTo>
                    <a:lnTo>
                      <a:pt x="2398890" y="1404645"/>
                    </a:lnTo>
                    <a:lnTo>
                      <a:pt x="2398890" y="1397876"/>
                    </a:lnTo>
                    <a:close/>
                  </a:path>
                  <a:path w="2750820" h="1757679">
                    <a:moveTo>
                      <a:pt x="2437981" y="1750783"/>
                    </a:moveTo>
                    <a:lnTo>
                      <a:pt x="2424963" y="1750783"/>
                    </a:lnTo>
                    <a:lnTo>
                      <a:pt x="2424963" y="1757553"/>
                    </a:lnTo>
                    <a:lnTo>
                      <a:pt x="2437981" y="1757553"/>
                    </a:lnTo>
                    <a:lnTo>
                      <a:pt x="2437981" y="1750783"/>
                    </a:lnTo>
                    <a:close/>
                  </a:path>
                  <a:path w="2750820" h="1757679">
                    <a:moveTo>
                      <a:pt x="2437981" y="1397876"/>
                    </a:moveTo>
                    <a:lnTo>
                      <a:pt x="2424963" y="1397876"/>
                    </a:lnTo>
                    <a:lnTo>
                      <a:pt x="2424963" y="1404645"/>
                    </a:lnTo>
                    <a:lnTo>
                      <a:pt x="2437981" y="1404645"/>
                    </a:lnTo>
                    <a:lnTo>
                      <a:pt x="2437981" y="1397876"/>
                    </a:lnTo>
                    <a:close/>
                  </a:path>
                  <a:path w="2750820" h="1757679">
                    <a:moveTo>
                      <a:pt x="2477033" y="1750783"/>
                    </a:moveTo>
                    <a:lnTo>
                      <a:pt x="2464016" y="1750783"/>
                    </a:lnTo>
                    <a:lnTo>
                      <a:pt x="2464016" y="1757553"/>
                    </a:lnTo>
                    <a:lnTo>
                      <a:pt x="2477033" y="1757553"/>
                    </a:lnTo>
                    <a:lnTo>
                      <a:pt x="2477033" y="1750783"/>
                    </a:lnTo>
                    <a:close/>
                  </a:path>
                  <a:path w="2750820" h="1757679">
                    <a:moveTo>
                      <a:pt x="2477033" y="1397876"/>
                    </a:moveTo>
                    <a:lnTo>
                      <a:pt x="2464016" y="1397876"/>
                    </a:lnTo>
                    <a:lnTo>
                      <a:pt x="2464016" y="1404645"/>
                    </a:lnTo>
                    <a:lnTo>
                      <a:pt x="2477033" y="1404645"/>
                    </a:lnTo>
                    <a:lnTo>
                      <a:pt x="2477033" y="1397876"/>
                    </a:lnTo>
                    <a:close/>
                  </a:path>
                  <a:path w="2750820" h="1757679">
                    <a:moveTo>
                      <a:pt x="2516086" y="1750783"/>
                    </a:moveTo>
                    <a:lnTo>
                      <a:pt x="2503068" y="1750783"/>
                    </a:lnTo>
                    <a:lnTo>
                      <a:pt x="2503068" y="1757553"/>
                    </a:lnTo>
                    <a:lnTo>
                      <a:pt x="2516086" y="1757553"/>
                    </a:lnTo>
                    <a:lnTo>
                      <a:pt x="2516086" y="1750783"/>
                    </a:lnTo>
                    <a:close/>
                  </a:path>
                  <a:path w="2750820" h="1757679">
                    <a:moveTo>
                      <a:pt x="2516086" y="1397876"/>
                    </a:moveTo>
                    <a:lnTo>
                      <a:pt x="2503068" y="1397876"/>
                    </a:lnTo>
                    <a:lnTo>
                      <a:pt x="2503068" y="1404645"/>
                    </a:lnTo>
                    <a:lnTo>
                      <a:pt x="2516086" y="1404645"/>
                    </a:lnTo>
                    <a:lnTo>
                      <a:pt x="2516086" y="1397876"/>
                    </a:lnTo>
                    <a:close/>
                  </a:path>
                  <a:path w="2750820" h="1757679">
                    <a:moveTo>
                      <a:pt x="2555303" y="1750783"/>
                    </a:moveTo>
                    <a:lnTo>
                      <a:pt x="2542286" y="1750783"/>
                    </a:lnTo>
                    <a:lnTo>
                      <a:pt x="2542286" y="1757553"/>
                    </a:lnTo>
                    <a:lnTo>
                      <a:pt x="2555303" y="1757553"/>
                    </a:lnTo>
                    <a:lnTo>
                      <a:pt x="2555303" y="1750783"/>
                    </a:lnTo>
                    <a:close/>
                  </a:path>
                  <a:path w="2750820" h="1757679">
                    <a:moveTo>
                      <a:pt x="2555303" y="1397876"/>
                    </a:moveTo>
                    <a:lnTo>
                      <a:pt x="2542286" y="1397876"/>
                    </a:lnTo>
                    <a:lnTo>
                      <a:pt x="2542286" y="1404645"/>
                    </a:lnTo>
                    <a:lnTo>
                      <a:pt x="2555303" y="1404645"/>
                    </a:lnTo>
                    <a:lnTo>
                      <a:pt x="2555303" y="1397876"/>
                    </a:lnTo>
                    <a:close/>
                  </a:path>
                  <a:path w="2750820" h="1757679">
                    <a:moveTo>
                      <a:pt x="2594356" y="1750783"/>
                    </a:moveTo>
                    <a:lnTo>
                      <a:pt x="2581338" y="1750783"/>
                    </a:lnTo>
                    <a:lnTo>
                      <a:pt x="2581338" y="1757553"/>
                    </a:lnTo>
                    <a:lnTo>
                      <a:pt x="2594356" y="1757553"/>
                    </a:lnTo>
                    <a:lnTo>
                      <a:pt x="2594356" y="1750783"/>
                    </a:lnTo>
                    <a:close/>
                  </a:path>
                  <a:path w="2750820" h="1757679">
                    <a:moveTo>
                      <a:pt x="2594356" y="1397876"/>
                    </a:moveTo>
                    <a:lnTo>
                      <a:pt x="2581338" y="1397876"/>
                    </a:lnTo>
                    <a:lnTo>
                      <a:pt x="2581338" y="1404645"/>
                    </a:lnTo>
                    <a:lnTo>
                      <a:pt x="2594356" y="1404645"/>
                    </a:lnTo>
                    <a:lnTo>
                      <a:pt x="2594356" y="1397876"/>
                    </a:lnTo>
                    <a:close/>
                  </a:path>
                  <a:path w="2750820" h="1757679">
                    <a:moveTo>
                      <a:pt x="2633408" y="1750783"/>
                    </a:moveTo>
                    <a:lnTo>
                      <a:pt x="2620391" y="1750783"/>
                    </a:lnTo>
                    <a:lnTo>
                      <a:pt x="2620391" y="1757553"/>
                    </a:lnTo>
                    <a:lnTo>
                      <a:pt x="2633408" y="1757553"/>
                    </a:lnTo>
                    <a:lnTo>
                      <a:pt x="2633408" y="1750783"/>
                    </a:lnTo>
                    <a:close/>
                  </a:path>
                  <a:path w="2750820" h="1757679">
                    <a:moveTo>
                      <a:pt x="2633408" y="1397876"/>
                    </a:moveTo>
                    <a:lnTo>
                      <a:pt x="2620391" y="1397876"/>
                    </a:lnTo>
                    <a:lnTo>
                      <a:pt x="2620391" y="1404645"/>
                    </a:lnTo>
                    <a:lnTo>
                      <a:pt x="2633408" y="1404645"/>
                    </a:lnTo>
                    <a:lnTo>
                      <a:pt x="2633408" y="1397876"/>
                    </a:lnTo>
                    <a:close/>
                  </a:path>
                  <a:path w="2750820" h="1757679">
                    <a:moveTo>
                      <a:pt x="2672448" y="1750783"/>
                    </a:moveTo>
                    <a:lnTo>
                      <a:pt x="2659430" y="1750783"/>
                    </a:lnTo>
                    <a:lnTo>
                      <a:pt x="2659430" y="1757553"/>
                    </a:lnTo>
                    <a:lnTo>
                      <a:pt x="2672448" y="1757553"/>
                    </a:lnTo>
                    <a:lnTo>
                      <a:pt x="2672448" y="1750783"/>
                    </a:lnTo>
                    <a:close/>
                  </a:path>
                  <a:path w="2750820" h="1757679">
                    <a:moveTo>
                      <a:pt x="2672448" y="1397876"/>
                    </a:moveTo>
                    <a:lnTo>
                      <a:pt x="2659430" y="1397876"/>
                    </a:lnTo>
                    <a:lnTo>
                      <a:pt x="2659430" y="1404645"/>
                    </a:lnTo>
                    <a:lnTo>
                      <a:pt x="2672448" y="1404645"/>
                    </a:lnTo>
                    <a:lnTo>
                      <a:pt x="2672448" y="1397876"/>
                    </a:lnTo>
                    <a:close/>
                  </a:path>
                  <a:path w="2750820" h="1757679">
                    <a:moveTo>
                      <a:pt x="2711767" y="1750783"/>
                    </a:moveTo>
                    <a:lnTo>
                      <a:pt x="2698750" y="1750783"/>
                    </a:lnTo>
                    <a:lnTo>
                      <a:pt x="2698750" y="1757553"/>
                    </a:lnTo>
                    <a:lnTo>
                      <a:pt x="2711767" y="1757553"/>
                    </a:lnTo>
                    <a:lnTo>
                      <a:pt x="2711767" y="1750783"/>
                    </a:lnTo>
                    <a:close/>
                  </a:path>
                  <a:path w="2750820" h="1757679">
                    <a:moveTo>
                      <a:pt x="2711767" y="1397876"/>
                    </a:moveTo>
                    <a:lnTo>
                      <a:pt x="2698750" y="1397876"/>
                    </a:lnTo>
                    <a:lnTo>
                      <a:pt x="2698750" y="1404645"/>
                    </a:lnTo>
                    <a:lnTo>
                      <a:pt x="2711767" y="1404645"/>
                    </a:lnTo>
                    <a:lnTo>
                      <a:pt x="2711767" y="1397876"/>
                    </a:lnTo>
                    <a:close/>
                  </a:path>
                  <a:path w="2750820" h="1757679">
                    <a:moveTo>
                      <a:pt x="2750807" y="1750783"/>
                    </a:moveTo>
                    <a:lnTo>
                      <a:pt x="2737789" y="1750783"/>
                    </a:lnTo>
                    <a:lnTo>
                      <a:pt x="2737789" y="1757553"/>
                    </a:lnTo>
                    <a:lnTo>
                      <a:pt x="2750807" y="1757553"/>
                    </a:lnTo>
                    <a:lnTo>
                      <a:pt x="2750807" y="1750783"/>
                    </a:lnTo>
                    <a:close/>
                  </a:path>
                  <a:path w="2750820" h="1757679">
                    <a:moveTo>
                      <a:pt x="2750807" y="1397876"/>
                    </a:moveTo>
                    <a:lnTo>
                      <a:pt x="2737789" y="1397876"/>
                    </a:lnTo>
                    <a:lnTo>
                      <a:pt x="2737789" y="1404645"/>
                    </a:lnTo>
                    <a:lnTo>
                      <a:pt x="2750807" y="1404645"/>
                    </a:lnTo>
                    <a:lnTo>
                      <a:pt x="2750807" y="1397876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7797876" y="2916250"/>
                <a:ext cx="554355" cy="1818639"/>
              </a:xfrm>
              <a:custGeom>
                <a:avLst/>
                <a:gdLst/>
                <a:ahLst/>
                <a:cxnLst/>
                <a:rect l="l" t="t" r="r" b="b"/>
                <a:pathLst>
                  <a:path w="554354" h="1818639">
                    <a:moveTo>
                      <a:pt x="13017" y="699096"/>
                    </a:moveTo>
                    <a:lnTo>
                      <a:pt x="0" y="699096"/>
                    </a:lnTo>
                    <a:lnTo>
                      <a:pt x="0" y="705866"/>
                    </a:lnTo>
                    <a:lnTo>
                      <a:pt x="13017" y="705866"/>
                    </a:lnTo>
                    <a:lnTo>
                      <a:pt x="13017" y="699096"/>
                    </a:lnTo>
                    <a:close/>
                  </a:path>
                  <a:path w="554354" h="1818639">
                    <a:moveTo>
                      <a:pt x="13017" y="352971"/>
                    </a:moveTo>
                    <a:lnTo>
                      <a:pt x="0" y="352971"/>
                    </a:lnTo>
                    <a:lnTo>
                      <a:pt x="0" y="359740"/>
                    </a:lnTo>
                    <a:lnTo>
                      <a:pt x="13017" y="359740"/>
                    </a:lnTo>
                    <a:lnTo>
                      <a:pt x="13017" y="352971"/>
                    </a:lnTo>
                    <a:close/>
                  </a:path>
                  <a:path w="554354" h="1818639">
                    <a:moveTo>
                      <a:pt x="52070" y="699096"/>
                    </a:moveTo>
                    <a:lnTo>
                      <a:pt x="39052" y="699096"/>
                    </a:lnTo>
                    <a:lnTo>
                      <a:pt x="39052" y="705866"/>
                    </a:lnTo>
                    <a:lnTo>
                      <a:pt x="52070" y="705866"/>
                    </a:lnTo>
                    <a:lnTo>
                      <a:pt x="52070" y="699096"/>
                    </a:lnTo>
                    <a:close/>
                  </a:path>
                  <a:path w="554354" h="1818639">
                    <a:moveTo>
                      <a:pt x="52070" y="352971"/>
                    </a:moveTo>
                    <a:lnTo>
                      <a:pt x="39052" y="352971"/>
                    </a:lnTo>
                    <a:lnTo>
                      <a:pt x="39052" y="359740"/>
                    </a:lnTo>
                    <a:lnTo>
                      <a:pt x="52070" y="359740"/>
                    </a:lnTo>
                    <a:lnTo>
                      <a:pt x="52070" y="352971"/>
                    </a:lnTo>
                    <a:close/>
                  </a:path>
                  <a:path w="554354" h="1818639">
                    <a:moveTo>
                      <a:pt x="91376" y="699096"/>
                    </a:moveTo>
                    <a:lnTo>
                      <a:pt x="78359" y="699096"/>
                    </a:lnTo>
                    <a:lnTo>
                      <a:pt x="78359" y="705866"/>
                    </a:lnTo>
                    <a:lnTo>
                      <a:pt x="91376" y="705866"/>
                    </a:lnTo>
                    <a:lnTo>
                      <a:pt x="91376" y="699096"/>
                    </a:lnTo>
                    <a:close/>
                  </a:path>
                  <a:path w="554354" h="1818639">
                    <a:moveTo>
                      <a:pt x="91376" y="352971"/>
                    </a:moveTo>
                    <a:lnTo>
                      <a:pt x="78359" y="352971"/>
                    </a:lnTo>
                    <a:lnTo>
                      <a:pt x="78359" y="359740"/>
                    </a:lnTo>
                    <a:lnTo>
                      <a:pt x="91376" y="359740"/>
                    </a:lnTo>
                    <a:lnTo>
                      <a:pt x="91376" y="352971"/>
                    </a:lnTo>
                    <a:close/>
                  </a:path>
                  <a:path w="554354" h="1818639">
                    <a:moveTo>
                      <a:pt x="130429" y="699096"/>
                    </a:moveTo>
                    <a:lnTo>
                      <a:pt x="117411" y="699096"/>
                    </a:lnTo>
                    <a:lnTo>
                      <a:pt x="117411" y="705866"/>
                    </a:lnTo>
                    <a:lnTo>
                      <a:pt x="130429" y="705866"/>
                    </a:lnTo>
                    <a:lnTo>
                      <a:pt x="130429" y="699096"/>
                    </a:lnTo>
                    <a:close/>
                  </a:path>
                  <a:path w="554354" h="1818639">
                    <a:moveTo>
                      <a:pt x="130429" y="352971"/>
                    </a:moveTo>
                    <a:lnTo>
                      <a:pt x="117411" y="352971"/>
                    </a:lnTo>
                    <a:lnTo>
                      <a:pt x="117411" y="359740"/>
                    </a:lnTo>
                    <a:lnTo>
                      <a:pt x="130429" y="359740"/>
                    </a:lnTo>
                    <a:lnTo>
                      <a:pt x="130429" y="352971"/>
                    </a:lnTo>
                    <a:close/>
                  </a:path>
                  <a:path w="554354" h="1818639">
                    <a:moveTo>
                      <a:pt x="521576" y="0"/>
                    </a:moveTo>
                    <a:lnTo>
                      <a:pt x="169481" y="0"/>
                    </a:lnTo>
                    <a:lnTo>
                      <a:pt x="169481" y="352971"/>
                    </a:lnTo>
                    <a:lnTo>
                      <a:pt x="156464" y="352971"/>
                    </a:lnTo>
                    <a:lnTo>
                      <a:pt x="156464" y="359740"/>
                    </a:lnTo>
                    <a:lnTo>
                      <a:pt x="169481" y="359740"/>
                    </a:lnTo>
                    <a:lnTo>
                      <a:pt x="169481" y="699096"/>
                    </a:lnTo>
                    <a:lnTo>
                      <a:pt x="156464" y="699096"/>
                    </a:lnTo>
                    <a:lnTo>
                      <a:pt x="156464" y="705866"/>
                    </a:lnTo>
                    <a:lnTo>
                      <a:pt x="169481" y="705866"/>
                    </a:lnTo>
                    <a:lnTo>
                      <a:pt x="169481" y="1818462"/>
                    </a:lnTo>
                    <a:lnTo>
                      <a:pt x="521576" y="1818462"/>
                    </a:lnTo>
                    <a:lnTo>
                      <a:pt x="521576" y="0"/>
                    </a:lnTo>
                    <a:close/>
                  </a:path>
                  <a:path w="554354" h="1818639">
                    <a:moveTo>
                      <a:pt x="554075" y="1051725"/>
                    </a:moveTo>
                    <a:lnTo>
                      <a:pt x="547560" y="1051725"/>
                    </a:lnTo>
                    <a:lnTo>
                      <a:pt x="547560" y="1058494"/>
                    </a:lnTo>
                    <a:lnTo>
                      <a:pt x="554075" y="1058494"/>
                    </a:lnTo>
                    <a:lnTo>
                      <a:pt x="554075" y="1051725"/>
                    </a:lnTo>
                    <a:close/>
                  </a:path>
                  <a:path w="554354" h="1818639">
                    <a:moveTo>
                      <a:pt x="554075" y="699096"/>
                    </a:moveTo>
                    <a:lnTo>
                      <a:pt x="547560" y="699096"/>
                    </a:lnTo>
                    <a:lnTo>
                      <a:pt x="547560" y="705866"/>
                    </a:lnTo>
                    <a:lnTo>
                      <a:pt x="554075" y="705866"/>
                    </a:lnTo>
                    <a:lnTo>
                      <a:pt x="554075" y="699096"/>
                    </a:lnTo>
                    <a:close/>
                  </a:path>
                  <a:path w="554354" h="1818639">
                    <a:moveTo>
                      <a:pt x="554075" y="352971"/>
                    </a:moveTo>
                    <a:lnTo>
                      <a:pt x="547560" y="352971"/>
                    </a:lnTo>
                    <a:lnTo>
                      <a:pt x="547560" y="359740"/>
                    </a:lnTo>
                    <a:lnTo>
                      <a:pt x="554075" y="359740"/>
                    </a:lnTo>
                    <a:lnTo>
                      <a:pt x="554075" y="352971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5607647" y="2916326"/>
                <a:ext cx="2183765" cy="977265"/>
              </a:xfrm>
              <a:custGeom>
                <a:avLst/>
                <a:gdLst/>
                <a:ahLst/>
                <a:cxnLst/>
                <a:rect l="l" t="t" r="r" b="b"/>
                <a:pathLst>
                  <a:path w="2183765" h="977264">
                    <a:moveTo>
                      <a:pt x="352094" y="0"/>
                    </a:moveTo>
                    <a:lnTo>
                      <a:pt x="0" y="0"/>
                    </a:lnTo>
                    <a:lnTo>
                      <a:pt x="0" y="766711"/>
                    </a:lnTo>
                    <a:lnTo>
                      <a:pt x="352094" y="766711"/>
                    </a:lnTo>
                    <a:lnTo>
                      <a:pt x="352094" y="0"/>
                    </a:lnTo>
                    <a:close/>
                  </a:path>
                  <a:path w="2183765" h="977264">
                    <a:moveTo>
                      <a:pt x="1271092" y="0"/>
                    </a:moveTo>
                    <a:lnTo>
                      <a:pt x="919213" y="0"/>
                    </a:lnTo>
                    <a:lnTo>
                      <a:pt x="919213" y="977188"/>
                    </a:lnTo>
                    <a:lnTo>
                      <a:pt x="1271092" y="977188"/>
                    </a:lnTo>
                    <a:lnTo>
                      <a:pt x="1271092" y="0"/>
                    </a:lnTo>
                    <a:close/>
                  </a:path>
                  <a:path w="2183765" h="977264">
                    <a:moveTo>
                      <a:pt x="2183765" y="0"/>
                    </a:moveTo>
                    <a:lnTo>
                      <a:pt x="1831670" y="0"/>
                    </a:lnTo>
                    <a:lnTo>
                      <a:pt x="1831670" y="909320"/>
                    </a:lnTo>
                    <a:lnTo>
                      <a:pt x="2183765" y="909320"/>
                    </a:lnTo>
                    <a:lnTo>
                      <a:pt x="2183765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8703831" y="3269221"/>
                <a:ext cx="8509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85090" h="706120">
                    <a:moveTo>
                      <a:pt x="6502" y="698754"/>
                    </a:moveTo>
                    <a:lnTo>
                      <a:pt x="0" y="698754"/>
                    </a:lnTo>
                    <a:lnTo>
                      <a:pt x="0" y="705523"/>
                    </a:lnTo>
                    <a:lnTo>
                      <a:pt x="6502" y="705523"/>
                    </a:lnTo>
                    <a:lnTo>
                      <a:pt x="6502" y="698754"/>
                    </a:lnTo>
                    <a:close/>
                  </a:path>
                  <a:path w="85090" h="706120">
                    <a:moveTo>
                      <a:pt x="6502" y="346125"/>
                    </a:moveTo>
                    <a:lnTo>
                      <a:pt x="0" y="346125"/>
                    </a:lnTo>
                    <a:lnTo>
                      <a:pt x="0" y="352894"/>
                    </a:lnTo>
                    <a:lnTo>
                      <a:pt x="6502" y="352894"/>
                    </a:lnTo>
                    <a:lnTo>
                      <a:pt x="6502" y="346125"/>
                    </a:lnTo>
                    <a:close/>
                  </a:path>
                  <a:path w="85090" h="706120">
                    <a:moveTo>
                      <a:pt x="6502" y="0"/>
                    </a:moveTo>
                    <a:lnTo>
                      <a:pt x="0" y="0"/>
                    </a:lnTo>
                    <a:lnTo>
                      <a:pt x="0" y="6769"/>
                    </a:lnTo>
                    <a:lnTo>
                      <a:pt x="6502" y="6769"/>
                    </a:lnTo>
                    <a:lnTo>
                      <a:pt x="6502" y="0"/>
                    </a:lnTo>
                    <a:close/>
                  </a:path>
                  <a:path w="85090" h="706120">
                    <a:moveTo>
                      <a:pt x="45821" y="698754"/>
                    </a:moveTo>
                    <a:lnTo>
                      <a:pt x="32804" y="698754"/>
                    </a:lnTo>
                    <a:lnTo>
                      <a:pt x="32804" y="705523"/>
                    </a:lnTo>
                    <a:lnTo>
                      <a:pt x="45821" y="705523"/>
                    </a:lnTo>
                    <a:lnTo>
                      <a:pt x="45821" y="698754"/>
                    </a:lnTo>
                    <a:close/>
                  </a:path>
                  <a:path w="85090" h="706120">
                    <a:moveTo>
                      <a:pt x="45821" y="346125"/>
                    </a:moveTo>
                    <a:lnTo>
                      <a:pt x="32804" y="346125"/>
                    </a:lnTo>
                    <a:lnTo>
                      <a:pt x="32804" y="352894"/>
                    </a:lnTo>
                    <a:lnTo>
                      <a:pt x="45821" y="352894"/>
                    </a:lnTo>
                    <a:lnTo>
                      <a:pt x="45821" y="346125"/>
                    </a:lnTo>
                    <a:close/>
                  </a:path>
                  <a:path w="85090" h="706120">
                    <a:moveTo>
                      <a:pt x="45821" y="0"/>
                    </a:moveTo>
                    <a:lnTo>
                      <a:pt x="32804" y="0"/>
                    </a:lnTo>
                    <a:lnTo>
                      <a:pt x="32804" y="6769"/>
                    </a:lnTo>
                    <a:lnTo>
                      <a:pt x="45821" y="6769"/>
                    </a:lnTo>
                    <a:lnTo>
                      <a:pt x="45821" y="0"/>
                    </a:lnTo>
                    <a:close/>
                  </a:path>
                  <a:path w="85090" h="706120">
                    <a:moveTo>
                      <a:pt x="84861" y="698754"/>
                    </a:moveTo>
                    <a:lnTo>
                      <a:pt x="71843" y="698754"/>
                    </a:lnTo>
                    <a:lnTo>
                      <a:pt x="71843" y="705523"/>
                    </a:lnTo>
                    <a:lnTo>
                      <a:pt x="84861" y="705523"/>
                    </a:lnTo>
                    <a:lnTo>
                      <a:pt x="84861" y="698754"/>
                    </a:lnTo>
                    <a:close/>
                  </a:path>
                  <a:path w="85090" h="706120">
                    <a:moveTo>
                      <a:pt x="84861" y="346125"/>
                    </a:moveTo>
                    <a:lnTo>
                      <a:pt x="71843" y="346125"/>
                    </a:lnTo>
                    <a:lnTo>
                      <a:pt x="71843" y="352894"/>
                    </a:lnTo>
                    <a:lnTo>
                      <a:pt x="84861" y="352894"/>
                    </a:lnTo>
                    <a:lnTo>
                      <a:pt x="84861" y="346125"/>
                    </a:lnTo>
                    <a:close/>
                  </a:path>
                  <a:path w="85090" h="706120">
                    <a:moveTo>
                      <a:pt x="84861" y="0"/>
                    </a:moveTo>
                    <a:lnTo>
                      <a:pt x="71843" y="0"/>
                    </a:lnTo>
                    <a:lnTo>
                      <a:pt x="71843" y="6769"/>
                    </a:lnTo>
                    <a:lnTo>
                      <a:pt x="84861" y="6769"/>
                    </a:lnTo>
                    <a:lnTo>
                      <a:pt x="84861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8351956" y="2916314"/>
                <a:ext cx="352425" cy="1120140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1120139">
                    <a:moveTo>
                      <a:pt x="351878" y="0"/>
                    </a:moveTo>
                    <a:lnTo>
                      <a:pt x="0" y="0"/>
                    </a:lnTo>
                    <a:lnTo>
                      <a:pt x="0" y="1119617"/>
                    </a:lnTo>
                    <a:lnTo>
                      <a:pt x="351878" y="1119617"/>
                    </a:lnTo>
                    <a:lnTo>
                      <a:pt x="351878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5102607" y="2919653"/>
                <a:ext cx="3689350" cy="2449830"/>
              </a:xfrm>
              <a:custGeom>
                <a:avLst/>
                <a:gdLst/>
                <a:ahLst/>
                <a:cxnLst/>
                <a:rect l="l" t="t" r="r" b="b"/>
                <a:pathLst>
                  <a:path w="3689350" h="2449829">
                    <a:moveTo>
                      <a:pt x="39049" y="0"/>
                    </a:moveTo>
                    <a:lnTo>
                      <a:pt x="39049" y="2442779"/>
                    </a:lnTo>
                  </a:path>
                  <a:path w="3689350" h="2449829">
                    <a:moveTo>
                      <a:pt x="0" y="2449548"/>
                    </a:moveTo>
                    <a:lnTo>
                      <a:pt x="32541" y="2449548"/>
                    </a:lnTo>
                  </a:path>
                  <a:path w="3689350" h="2449829">
                    <a:moveTo>
                      <a:pt x="0" y="2096650"/>
                    </a:moveTo>
                    <a:lnTo>
                      <a:pt x="32541" y="2096650"/>
                    </a:lnTo>
                  </a:path>
                  <a:path w="3689350" h="2449829">
                    <a:moveTo>
                      <a:pt x="0" y="1750773"/>
                    </a:moveTo>
                    <a:lnTo>
                      <a:pt x="32541" y="1750773"/>
                    </a:lnTo>
                  </a:path>
                  <a:path w="3689350" h="2449829">
                    <a:moveTo>
                      <a:pt x="0" y="1397875"/>
                    </a:moveTo>
                    <a:lnTo>
                      <a:pt x="32541" y="1397875"/>
                    </a:lnTo>
                  </a:path>
                  <a:path w="3689350" h="2449829">
                    <a:moveTo>
                      <a:pt x="0" y="1051745"/>
                    </a:moveTo>
                    <a:lnTo>
                      <a:pt x="32541" y="1051745"/>
                    </a:lnTo>
                  </a:path>
                  <a:path w="3689350" h="2449829">
                    <a:moveTo>
                      <a:pt x="0" y="699027"/>
                    </a:moveTo>
                    <a:lnTo>
                      <a:pt x="32541" y="699027"/>
                    </a:lnTo>
                  </a:path>
                  <a:path w="3689350" h="2449829">
                    <a:moveTo>
                      <a:pt x="0" y="352898"/>
                    </a:moveTo>
                    <a:lnTo>
                      <a:pt x="32541" y="352898"/>
                    </a:lnTo>
                  </a:path>
                  <a:path w="3689350" h="2449829">
                    <a:moveTo>
                      <a:pt x="0" y="0"/>
                    </a:moveTo>
                    <a:lnTo>
                      <a:pt x="32541" y="0"/>
                    </a:lnTo>
                  </a:path>
                  <a:path w="3689350" h="2449829">
                    <a:moveTo>
                      <a:pt x="39049" y="0"/>
                    </a:moveTo>
                    <a:lnTo>
                      <a:pt x="3689305" y="0"/>
                    </a:lnTo>
                  </a:path>
                </a:pathLst>
              </a:custGeom>
              <a:ln w="663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6" name="object 56"/>
            <p:cNvSpPr txBox="1"/>
            <p:nvPr/>
          </p:nvSpPr>
          <p:spPr>
            <a:xfrm>
              <a:off x="7203814" y="3711173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11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8122778" y="3921468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14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9035407" y="3853777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9948036" y="4064072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16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9563443" y="4762847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26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8650727" y="4484662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22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7731763" y="4694930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25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6819134" y="4342239"/>
              <a:ext cx="205104" cy="168636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spcBef>
                  <a:spcPts val="115"/>
                </a:spcBef>
              </a:pPr>
              <a:r>
                <a:rPr sz="1000" b="1" kern="0" spc="-3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0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10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6349891" y="5258123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6349891" y="4905450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6349891" y="4559321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6349891" y="4206404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6349891" y="3860546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6349891" y="3507647"/>
              <a:ext cx="225425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6427989" y="3161699"/>
              <a:ext cx="147320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6473763" y="2808801"/>
              <a:ext cx="101600" cy="18466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11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6777735" y="2646426"/>
              <a:ext cx="62865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O20/A5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8649207" y="2646426"/>
              <a:ext cx="62865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O40/A5</a:t>
              </a:r>
              <a:endParaRPr sz="1400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7664196" y="2646426"/>
              <a:ext cx="7277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O20/A10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9464547" y="2646426"/>
              <a:ext cx="7277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O40/A10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5" name="object 85"/>
            <p:cNvSpPr txBox="1"/>
            <p:nvPr/>
          </p:nvSpPr>
          <p:spPr>
            <a:xfrm>
              <a:off x="7812785" y="5347716"/>
              <a:ext cx="33782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6" name="object 86"/>
            <p:cNvSpPr txBox="1"/>
            <p:nvPr/>
          </p:nvSpPr>
          <p:spPr>
            <a:xfrm>
              <a:off x="7109206" y="5347716"/>
              <a:ext cx="3295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87" name="object 87"/>
            <p:cNvGrpSpPr/>
            <p:nvPr/>
          </p:nvGrpSpPr>
          <p:grpSpPr>
            <a:xfrm>
              <a:off x="6888226" y="5388229"/>
              <a:ext cx="863600" cy="142875"/>
              <a:chOff x="5364226" y="5388228"/>
              <a:chExt cx="863600" cy="142875"/>
            </a:xfrm>
          </p:grpSpPr>
          <p:sp>
            <p:nvSpPr>
              <p:cNvPr id="88" name="object 88"/>
              <p:cNvSpPr/>
              <p:nvPr/>
            </p:nvSpPr>
            <p:spPr>
              <a:xfrm>
                <a:off x="6083300" y="5388228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79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C0C0C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5364226" y="5388228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79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0" name="object 90"/>
            <p:cNvSpPr txBox="1"/>
            <p:nvPr/>
          </p:nvSpPr>
          <p:spPr>
            <a:xfrm>
              <a:off x="6106976" y="3833500"/>
              <a:ext cx="205184" cy="57785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mmHg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1" name="object 91"/>
            <p:cNvSpPr txBox="1"/>
            <p:nvPr/>
          </p:nvSpPr>
          <p:spPr>
            <a:xfrm>
              <a:off x="6106753" y="3716204"/>
              <a:ext cx="138499" cy="92075"/>
            </a:xfrm>
            <a:prstGeom prst="rect">
              <a:avLst/>
            </a:prstGeom>
          </p:spPr>
          <p:txBody>
            <a:bodyPr vert="vert270" wrap="square" lIns="0" tIns="5715" rIns="0" bIns="0" rtlCol="0">
              <a:spAutoFit/>
            </a:bodyPr>
            <a:lstStyle/>
            <a:p>
              <a:pPr marL="12700">
                <a:spcBef>
                  <a:spcPts val="45"/>
                </a:spcBef>
              </a:pPr>
              <a:r>
                <a:rPr sz="9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†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6" name="object 96"/>
            <p:cNvSpPr txBox="1"/>
            <p:nvPr/>
          </p:nvSpPr>
          <p:spPr>
            <a:xfrm>
              <a:off x="9126220" y="5623815"/>
              <a:ext cx="90106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Adapted</a:t>
              </a:r>
              <a:r>
                <a:rPr sz="800" kern="0" spc="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from</a:t>
              </a:r>
              <a:r>
                <a:rPr sz="8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ref.</a:t>
              </a:r>
              <a:r>
                <a:rPr sz="8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1181DC-7B83-DCA2-41C3-47DD2588B8DB}"/>
              </a:ext>
            </a:extLst>
          </p:cNvPr>
          <p:cNvGrpSpPr/>
          <p:nvPr/>
        </p:nvGrpSpPr>
        <p:grpSpPr>
          <a:xfrm>
            <a:off x="1109571" y="2656918"/>
            <a:ext cx="4214520" cy="3061373"/>
            <a:chOff x="1682979" y="2646426"/>
            <a:chExt cx="4214520" cy="3061373"/>
          </a:xfrm>
        </p:grpSpPr>
        <p:grpSp>
          <p:nvGrpSpPr>
            <p:cNvPr id="4" name="object 4"/>
            <p:cNvGrpSpPr/>
            <p:nvPr/>
          </p:nvGrpSpPr>
          <p:grpSpPr>
            <a:xfrm>
              <a:off x="2220214" y="2922777"/>
              <a:ext cx="3677285" cy="2446020"/>
              <a:chOff x="696213" y="2922777"/>
              <a:chExt cx="3677285" cy="244602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42568" y="5015864"/>
                <a:ext cx="3626485" cy="348615"/>
              </a:xfrm>
              <a:custGeom>
                <a:avLst/>
                <a:gdLst/>
                <a:ahLst/>
                <a:cxnLst/>
                <a:rect l="l" t="t" r="r" b="b"/>
                <a:pathLst>
                  <a:path w="3626485" h="348614">
                    <a:moveTo>
                      <a:pt x="0" y="348234"/>
                    </a:moveTo>
                    <a:lnTo>
                      <a:pt x="3626357" y="348234"/>
                    </a:lnTo>
                  </a:path>
                  <a:path w="3626485" h="348614">
                    <a:moveTo>
                      <a:pt x="0" y="0"/>
                    </a:moveTo>
                    <a:lnTo>
                      <a:pt x="3626357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42568" y="3622929"/>
                <a:ext cx="2807335" cy="1045210"/>
              </a:xfrm>
              <a:custGeom>
                <a:avLst/>
                <a:gdLst/>
                <a:ahLst/>
                <a:cxnLst/>
                <a:rect l="l" t="t" r="r" b="b"/>
                <a:pathLst>
                  <a:path w="2807335" h="1045210">
                    <a:moveTo>
                      <a:pt x="0" y="1044702"/>
                    </a:moveTo>
                    <a:lnTo>
                      <a:pt x="994029" y="1044702"/>
                    </a:lnTo>
                  </a:path>
                  <a:path w="2807335" h="1045210">
                    <a:moveTo>
                      <a:pt x="1343025" y="1044702"/>
                    </a:moveTo>
                    <a:lnTo>
                      <a:pt x="2806827" y="1044702"/>
                    </a:lnTo>
                  </a:path>
                  <a:path w="2807335" h="1045210">
                    <a:moveTo>
                      <a:pt x="0" y="696468"/>
                    </a:moveTo>
                    <a:lnTo>
                      <a:pt x="87249" y="696468"/>
                    </a:lnTo>
                  </a:path>
                  <a:path w="2807335" h="1045210">
                    <a:moveTo>
                      <a:pt x="436244" y="696468"/>
                    </a:moveTo>
                    <a:lnTo>
                      <a:pt x="994029" y="696468"/>
                    </a:lnTo>
                  </a:path>
                  <a:path w="2807335" h="1045210">
                    <a:moveTo>
                      <a:pt x="0" y="348234"/>
                    </a:moveTo>
                    <a:lnTo>
                      <a:pt x="87249" y="348234"/>
                    </a:lnTo>
                  </a:path>
                  <a:path w="2807335" h="1045210">
                    <a:moveTo>
                      <a:pt x="436244" y="348234"/>
                    </a:moveTo>
                    <a:lnTo>
                      <a:pt x="994029" y="348234"/>
                    </a:lnTo>
                  </a:path>
                  <a:path w="2807335" h="1045210">
                    <a:moveTo>
                      <a:pt x="0" y="0"/>
                    </a:moveTo>
                    <a:lnTo>
                      <a:pt x="87249" y="0"/>
                    </a:lnTo>
                  </a:path>
                  <a:path w="2807335" h="1045210">
                    <a:moveTo>
                      <a:pt x="436244" y="0"/>
                    </a:moveTo>
                    <a:lnTo>
                      <a:pt x="994029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42568" y="3274694"/>
                <a:ext cx="4718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1805">
                    <a:moveTo>
                      <a:pt x="0" y="0"/>
                    </a:moveTo>
                    <a:lnTo>
                      <a:pt x="87249" y="0"/>
                    </a:lnTo>
                  </a:path>
                  <a:path w="471805">
                    <a:moveTo>
                      <a:pt x="436244" y="0"/>
                    </a:moveTo>
                    <a:lnTo>
                      <a:pt x="471297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829818" y="2926841"/>
                <a:ext cx="349250" cy="153162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531620">
                    <a:moveTo>
                      <a:pt x="348995" y="0"/>
                    </a:moveTo>
                    <a:lnTo>
                      <a:pt x="0" y="0"/>
                    </a:lnTo>
                    <a:lnTo>
                      <a:pt x="0" y="1531620"/>
                    </a:lnTo>
                    <a:lnTo>
                      <a:pt x="348995" y="1531620"/>
                    </a:lnTo>
                    <a:lnTo>
                      <a:pt x="348995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2085594" y="3622929"/>
                <a:ext cx="558165" cy="696595"/>
              </a:xfrm>
              <a:custGeom>
                <a:avLst/>
                <a:gdLst/>
                <a:ahLst/>
                <a:cxnLst/>
                <a:rect l="l" t="t" r="r" b="b"/>
                <a:pathLst>
                  <a:path w="558164" h="696595">
                    <a:moveTo>
                      <a:pt x="0" y="696468"/>
                    </a:moveTo>
                    <a:lnTo>
                      <a:pt x="557783" y="696468"/>
                    </a:lnTo>
                  </a:path>
                  <a:path w="558164" h="696595">
                    <a:moveTo>
                      <a:pt x="0" y="348234"/>
                    </a:moveTo>
                    <a:lnTo>
                      <a:pt x="34289" y="348234"/>
                    </a:lnTo>
                  </a:path>
                  <a:path w="558164" h="696595">
                    <a:moveTo>
                      <a:pt x="0" y="0"/>
                    </a:moveTo>
                    <a:lnTo>
                      <a:pt x="34289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562100" y="3274694"/>
                <a:ext cx="558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8164">
                    <a:moveTo>
                      <a:pt x="0" y="0"/>
                    </a:moveTo>
                    <a:lnTo>
                      <a:pt x="174498" y="0"/>
                    </a:lnTo>
                  </a:path>
                  <a:path w="558164">
                    <a:moveTo>
                      <a:pt x="523494" y="0"/>
                    </a:moveTo>
                    <a:lnTo>
                      <a:pt x="557783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1736597" y="2926841"/>
                <a:ext cx="349250" cy="1922145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922145">
                    <a:moveTo>
                      <a:pt x="348995" y="0"/>
                    </a:moveTo>
                    <a:lnTo>
                      <a:pt x="0" y="0"/>
                    </a:lnTo>
                    <a:lnTo>
                      <a:pt x="0" y="1921764"/>
                    </a:lnTo>
                    <a:lnTo>
                      <a:pt x="348995" y="1921764"/>
                    </a:lnTo>
                    <a:lnTo>
                      <a:pt x="348995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2468880" y="3622929"/>
                <a:ext cx="1080770" cy="696595"/>
              </a:xfrm>
              <a:custGeom>
                <a:avLst/>
                <a:gdLst/>
                <a:ahLst/>
                <a:cxnLst/>
                <a:rect l="l" t="t" r="r" b="b"/>
                <a:pathLst>
                  <a:path w="1080770" h="696595">
                    <a:moveTo>
                      <a:pt x="522731" y="696468"/>
                    </a:moveTo>
                    <a:lnTo>
                      <a:pt x="1080516" y="696468"/>
                    </a:lnTo>
                  </a:path>
                  <a:path w="1080770" h="696595">
                    <a:moveTo>
                      <a:pt x="0" y="348234"/>
                    </a:moveTo>
                    <a:lnTo>
                      <a:pt x="174497" y="348234"/>
                    </a:lnTo>
                  </a:path>
                  <a:path w="1080770" h="696595">
                    <a:moveTo>
                      <a:pt x="522731" y="348234"/>
                    </a:moveTo>
                    <a:lnTo>
                      <a:pt x="1080516" y="348234"/>
                    </a:lnTo>
                  </a:path>
                  <a:path w="1080770" h="696595">
                    <a:moveTo>
                      <a:pt x="0" y="0"/>
                    </a:moveTo>
                    <a:lnTo>
                      <a:pt x="174497" y="0"/>
                    </a:lnTo>
                  </a:path>
                  <a:path w="1080770" h="696595">
                    <a:moveTo>
                      <a:pt x="522731" y="0"/>
                    </a:moveTo>
                    <a:lnTo>
                      <a:pt x="557783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468880" y="3274694"/>
                <a:ext cx="558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8164">
                    <a:moveTo>
                      <a:pt x="0" y="0"/>
                    </a:moveTo>
                    <a:lnTo>
                      <a:pt x="174497" y="0"/>
                    </a:lnTo>
                  </a:path>
                  <a:path w="558164">
                    <a:moveTo>
                      <a:pt x="522731" y="0"/>
                    </a:moveTo>
                    <a:lnTo>
                      <a:pt x="557783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2643378" y="2926841"/>
                <a:ext cx="348615" cy="1560195"/>
              </a:xfrm>
              <a:custGeom>
                <a:avLst/>
                <a:gdLst/>
                <a:ahLst/>
                <a:cxnLst/>
                <a:rect l="l" t="t" r="r" b="b"/>
                <a:pathLst>
                  <a:path w="348614" h="1560195">
                    <a:moveTo>
                      <a:pt x="348234" y="0"/>
                    </a:moveTo>
                    <a:lnTo>
                      <a:pt x="0" y="0"/>
                    </a:lnTo>
                    <a:lnTo>
                      <a:pt x="0" y="1559814"/>
                    </a:lnTo>
                    <a:lnTo>
                      <a:pt x="348234" y="1559814"/>
                    </a:lnTo>
                    <a:lnTo>
                      <a:pt x="348234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375659" y="3622929"/>
                <a:ext cx="993775" cy="1045210"/>
              </a:xfrm>
              <a:custGeom>
                <a:avLst/>
                <a:gdLst/>
                <a:ahLst/>
                <a:cxnLst/>
                <a:rect l="l" t="t" r="r" b="b"/>
                <a:pathLst>
                  <a:path w="993775" h="1045210">
                    <a:moveTo>
                      <a:pt x="522731" y="1044702"/>
                    </a:moveTo>
                    <a:lnTo>
                      <a:pt x="993266" y="1044702"/>
                    </a:lnTo>
                  </a:path>
                  <a:path w="993775" h="1045210">
                    <a:moveTo>
                      <a:pt x="522731" y="696468"/>
                    </a:moveTo>
                    <a:lnTo>
                      <a:pt x="993266" y="696468"/>
                    </a:lnTo>
                  </a:path>
                  <a:path w="993775" h="1045210">
                    <a:moveTo>
                      <a:pt x="522731" y="348234"/>
                    </a:moveTo>
                    <a:lnTo>
                      <a:pt x="993266" y="348234"/>
                    </a:lnTo>
                  </a:path>
                  <a:path w="993775" h="1045210">
                    <a:moveTo>
                      <a:pt x="0" y="0"/>
                    </a:moveTo>
                    <a:lnTo>
                      <a:pt x="173736" y="0"/>
                    </a:lnTo>
                  </a:path>
                  <a:path w="993775" h="1045210">
                    <a:moveTo>
                      <a:pt x="522731" y="0"/>
                    </a:moveTo>
                    <a:lnTo>
                      <a:pt x="557784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3375659" y="3274694"/>
                <a:ext cx="5581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8164">
                    <a:moveTo>
                      <a:pt x="0" y="0"/>
                    </a:moveTo>
                    <a:lnTo>
                      <a:pt x="173736" y="0"/>
                    </a:lnTo>
                  </a:path>
                  <a:path w="558164">
                    <a:moveTo>
                      <a:pt x="522731" y="0"/>
                    </a:moveTo>
                    <a:lnTo>
                      <a:pt x="557784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3549396" y="2926841"/>
                <a:ext cx="349250" cy="201295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012950">
                    <a:moveTo>
                      <a:pt x="348995" y="0"/>
                    </a:moveTo>
                    <a:lnTo>
                      <a:pt x="0" y="0"/>
                    </a:lnTo>
                    <a:lnTo>
                      <a:pt x="0" y="2012442"/>
                    </a:lnTo>
                    <a:lnTo>
                      <a:pt x="348995" y="2012442"/>
                    </a:lnTo>
                    <a:lnTo>
                      <a:pt x="348995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213866" y="2926841"/>
                <a:ext cx="2162175" cy="1065530"/>
              </a:xfrm>
              <a:custGeom>
                <a:avLst/>
                <a:gdLst/>
                <a:ahLst/>
                <a:cxnLst/>
                <a:rect l="l" t="t" r="r" b="b"/>
                <a:pathLst>
                  <a:path w="2162175" h="1065529">
                    <a:moveTo>
                      <a:pt x="348234" y="0"/>
                    </a:moveTo>
                    <a:lnTo>
                      <a:pt x="0" y="0"/>
                    </a:lnTo>
                    <a:lnTo>
                      <a:pt x="0" y="682752"/>
                    </a:lnTo>
                    <a:lnTo>
                      <a:pt x="348234" y="682752"/>
                    </a:lnTo>
                    <a:lnTo>
                      <a:pt x="348234" y="0"/>
                    </a:lnTo>
                    <a:close/>
                  </a:path>
                  <a:path w="2162175" h="1065529">
                    <a:moveTo>
                      <a:pt x="1255014" y="0"/>
                    </a:moveTo>
                    <a:lnTo>
                      <a:pt x="906018" y="0"/>
                    </a:lnTo>
                    <a:lnTo>
                      <a:pt x="906018" y="1065276"/>
                    </a:lnTo>
                    <a:lnTo>
                      <a:pt x="1255014" y="1065276"/>
                    </a:lnTo>
                    <a:lnTo>
                      <a:pt x="1255014" y="0"/>
                    </a:lnTo>
                    <a:close/>
                  </a:path>
                  <a:path w="2162175" h="1065529">
                    <a:moveTo>
                      <a:pt x="2161794" y="0"/>
                    </a:moveTo>
                    <a:lnTo>
                      <a:pt x="1812798" y="0"/>
                    </a:lnTo>
                    <a:lnTo>
                      <a:pt x="1812798" y="863346"/>
                    </a:lnTo>
                    <a:lnTo>
                      <a:pt x="2161794" y="863346"/>
                    </a:lnTo>
                    <a:lnTo>
                      <a:pt x="2161794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4281678" y="3622929"/>
                <a:ext cx="87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7629">
                    <a:moveTo>
                      <a:pt x="0" y="0"/>
                    </a:moveTo>
                    <a:lnTo>
                      <a:pt x="87249" y="0"/>
                    </a:lnTo>
                  </a:path>
                </a:pathLst>
              </a:custGeom>
              <a:ln w="8382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4281678" y="3274694"/>
                <a:ext cx="876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7629">
                    <a:moveTo>
                      <a:pt x="0" y="0"/>
                    </a:moveTo>
                    <a:lnTo>
                      <a:pt x="87249" y="0"/>
                    </a:lnTo>
                  </a:path>
                </a:pathLst>
              </a:custGeom>
              <a:ln w="8381">
                <a:solidFill>
                  <a:srgbClr val="80808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933443" y="2926841"/>
                <a:ext cx="348615" cy="933450"/>
              </a:xfrm>
              <a:custGeom>
                <a:avLst/>
                <a:gdLst/>
                <a:ahLst/>
                <a:cxnLst/>
                <a:rect l="l" t="t" r="r" b="b"/>
                <a:pathLst>
                  <a:path w="348614" h="933450">
                    <a:moveTo>
                      <a:pt x="348233" y="0"/>
                    </a:moveTo>
                    <a:lnTo>
                      <a:pt x="0" y="0"/>
                    </a:lnTo>
                    <a:lnTo>
                      <a:pt x="0" y="933450"/>
                    </a:lnTo>
                    <a:lnTo>
                      <a:pt x="348233" y="933450"/>
                    </a:lnTo>
                    <a:lnTo>
                      <a:pt x="348233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700658" y="2927222"/>
                <a:ext cx="3668395" cy="2437130"/>
              </a:xfrm>
              <a:custGeom>
                <a:avLst/>
                <a:gdLst/>
                <a:ahLst/>
                <a:cxnLst/>
                <a:rect l="l" t="t" r="r" b="b"/>
                <a:pathLst>
                  <a:path w="3668395" h="2437129">
                    <a:moveTo>
                      <a:pt x="41909" y="2436876"/>
                    </a:moveTo>
                    <a:lnTo>
                      <a:pt x="41909" y="0"/>
                    </a:lnTo>
                  </a:path>
                  <a:path w="3668395" h="2437129">
                    <a:moveTo>
                      <a:pt x="0" y="2436876"/>
                    </a:moveTo>
                    <a:lnTo>
                      <a:pt x="41909" y="2436876"/>
                    </a:lnTo>
                  </a:path>
                  <a:path w="3668395" h="2437129">
                    <a:moveTo>
                      <a:pt x="0" y="2088641"/>
                    </a:moveTo>
                    <a:lnTo>
                      <a:pt x="41909" y="2088641"/>
                    </a:lnTo>
                  </a:path>
                  <a:path w="3668395" h="2437129">
                    <a:moveTo>
                      <a:pt x="0" y="1740408"/>
                    </a:moveTo>
                    <a:lnTo>
                      <a:pt x="41909" y="1740408"/>
                    </a:lnTo>
                  </a:path>
                  <a:path w="3668395" h="2437129">
                    <a:moveTo>
                      <a:pt x="0" y="1392174"/>
                    </a:moveTo>
                    <a:lnTo>
                      <a:pt x="41909" y="1392174"/>
                    </a:lnTo>
                  </a:path>
                  <a:path w="3668395" h="2437129">
                    <a:moveTo>
                      <a:pt x="0" y="1043939"/>
                    </a:moveTo>
                    <a:lnTo>
                      <a:pt x="41909" y="1043939"/>
                    </a:lnTo>
                  </a:path>
                  <a:path w="3668395" h="2437129">
                    <a:moveTo>
                      <a:pt x="0" y="695706"/>
                    </a:moveTo>
                    <a:lnTo>
                      <a:pt x="41909" y="695706"/>
                    </a:lnTo>
                  </a:path>
                  <a:path w="3668395" h="2437129">
                    <a:moveTo>
                      <a:pt x="0" y="347472"/>
                    </a:moveTo>
                    <a:lnTo>
                      <a:pt x="41909" y="347472"/>
                    </a:lnTo>
                  </a:path>
                  <a:path w="3668395" h="2437129">
                    <a:moveTo>
                      <a:pt x="0" y="0"/>
                    </a:moveTo>
                    <a:lnTo>
                      <a:pt x="41909" y="0"/>
                    </a:lnTo>
                  </a:path>
                  <a:path w="3668395" h="2437129">
                    <a:moveTo>
                      <a:pt x="41909" y="0"/>
                    </a:moveTo>
                    <a:lnTo>
                      <a:pt x="3668267" y="0"/>
                    </a:lnTo>
                  </a:path>
                </a:pathLst>
              </a:custGeom>
              <a:ln w="838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3" name="object 23"/>
            <p:cNvSpPr txBox="1"/>
            <p:nvPr/>
          </p:nvSpPr>
          <p:spPr>
            <a:xfrm>
              <a:off x="2377186" y="4496053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22.0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283966" y="4885944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27.6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3609594" y="4523994"/>
              <a:ext cx="146431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635" algn="ctr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22.4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5097017" y="4976622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28.9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794254" y="3646423"/>
              <a:ext cx="235585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9.8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702813" y="4029455"/>
              <a:ext cx="237109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R="130175" algn="ctr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15.3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574032" y="3827526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12.4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480811" y="3897122"/>
              <a:ext cx="303530" cy="160300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spcBef>
                  <a:spcPts val="110"/>
                </a:spcBef>
              </a:pPr>
              <a:r>
                <a:rPr sz="95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95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13.4</a:t>
              </a:r>
              <a:endParaRPr sz="95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933955" y="5257039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933955" y="4908804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30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933955" y="4560824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933955" y="4212590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20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933955" y="3864356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933955" y="3516122"/>
              <a:ext cx="2260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3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011172" y="3167888"/>
              <a:ext cx="14986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-</a:t>
              </a:r>
              <a:r>
                <a:rPr sz="1100" kern="0" spc="-6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5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057654" y="2819655"/>
              <a:ext cx="102870" cy="18081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sz="1100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0</a:t>
              </a:r>
              <a:endParaRPr sz="11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979" y="3730815"/>
              <a:ext cx="384175" cy="646112"/>
            </a:xfrm>
            <a:prstGeom prst="rect">
              <a:avLst/>
            </a:prstGeom>
          </p:spPr>
        </p:pic>
        <p:sp>
          <p:nvSpPr>
            <p:cNvPr id="72" name="object 72"/>
            <p:cNvSpPr txBox="1"/>
            <p:nvPr/>
          </p:nvSpPr>
          <p:spPr>
            <a:xfrm>
              <a:off x="2402332" y="2646426"/>
              <a:ext cx="59944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T40/A5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4203700" y="2646426"/>
              <a:ext cx="59944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T80/A5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3263646" y="2646426"/>
              <a:ext cx="69786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T40/A10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5086351" y="2646426"/>
              <a:ext cx="69786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4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T80/A10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3348482" y="5368290"/>
              <a:ext cx="33782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2644903" y="5368290"/>
              <a:ext cx="32956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200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SBP</a:t>
              </a:r>
              <a:endParaRPr sz="12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82" name="object 82"/>
            <p:cNvGrpSpPr/>
            <p:nvPr/>
          </p:nvGrpSpPr>
          <p:grpSpPr>
            <a:xfrm>
              <a:off x="2424112" y="5408804"/>
              <a:ext cx="863600" cy="142875"/>
              <a:chOff x="900112" y="5408803"/>
              <a:chExt cx="863600" cy="142875"/>
            </a:xfrm>
          </p:grpSpPr>
          <p:sp>
            <p:nvSpPr>
              <p:cNvPr id="83" name="object 83"/>
              <p:cNvSpPr/>
              <p:nvPr/>
            </p:nvSpPr>
            <p:spPr>
              <a:xfrm>
                <a:off x="1619250" y="5408803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80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00B15A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900112" y="5408803"/>
                <a:ext cx="14478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44780" h="142875">
                    <a:moveTo>
                      <a:pt x="144462" y="0"/>
                    </a:moveTo>
                    <a:lnTo>
                      <a:pt x="0" y="0"/>
                    </a:lnTo>
                    <a:lnTo>
                      <a:pt x="0" y="142875"/>
                    </a:lnTo>
                    <a:lnTo>
                      <a:pt x="144462" y="142875"/>
                    </a:lnTo>
                    <a:lnTo>
                      <a:pt x="144462" y="0"/>
                    </a:lnTo>
                    <a:close/>
                  </a:path>
                </a:pathLst>
              </a:custGeom>
              <a:solidFill>
                <a:srgbClr val="0081C5"/>
              </a:solidFill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2" name="object 92"/>
            <p:cNvSpPr txBox="1"/>
            <p:nvPr/>
          </p:nvSpPr>
          <p:spPr>
            <a:xfrm>
              <a:off x="1710744" y="3833500"/>
              <a:ext cx="205184" cy="57785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645"/>
                </a:lnSpc>
              </a:pPr>
              <a:r>
                <a:rPr sz="1400" b="1" kern="0" spc="-2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mmHg</a:t>
              </a:r>
              <a:endParaRPr sz="14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3" name="object 93"/>
            <p:cNvSpPr txBox="1"/>
            <p:nvPr/>
          </p:nvSpPr>
          <p:spPr>
            <a:xfrm>
              <a:off x="1710521" y="3716204"/>
              <a:ext cx="138499" cy="92075"/>
            </a:xfrm>
            <a:prstGeom prst="rect">
              <a:avLst/>
            </a:prstGeom>
          </p:spPr>
          <p:txBody>
            <a:bodyPr vert="vert270" wrap="square" lIns="0" tIns="5715" rIns="0" bIns="0" rtlCol="0">
              <a:spAutoFit/>
            </a:bodyPr>
            <a:lstStyle/>
            <a:p>
              <a:pPr marL="12700">
                <a:spcBef>
                  <a:spcPts val="45"/>
                </a:spcBef>
              </a:pPr>
              <a:r>
                <a:rPr sz="9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†</a:t>
              </a:r>
              <a:endParaRPr sz="9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7" name="object 97"/>
            <p:cNvSpPr txBox="1"/>
            <p:nvPr/>
          </p:nvSpPr>
          <p:spPr>
            <a:xfrm>
              <a:off x="4924298" y="5572506"/>
              <a:ext cx="901065" cy="13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Adapted</a:t>
              </a:r>
              <a:r>
                <a:rPr sz="800" kern="0" spc="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from</a:t>
              </a:r>
              <a:r>
                <a:rPr sz="800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ref.</a:t>
              </a:r>
              <a:r>
                <a:rPr sz="800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800" kern="0" spc="-5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1</a:t>
              </a:r>
              <a:endParaRPr sz="800" kern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5AE564B-CFFF-F40A-9596-F27DFF18C91F}"/>
              </a:ext>
            </a:extLst>
          </p:cNvPr>
          <p:cNvSpPr txBox="1"/>
          <p:nvPr/>
        </p:nvSpPr>
        <p:spPr>
          <a:xfrm>
            <a:off x="724756" y="6263019"/>
            <a:ext cx="60943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700" dirty="0"/>
          </a:p>
          <a:p>
            <a:r>
              <a:rPr lang="en-US" sz="700" dirty="0"/>
              <a:t>1.Factorial design study (data on file; Boehringer Ingelheim Pharmaceuticals, Inc. 2. </a:t>
            </a:r>
            <a:r>
              <a:rPr lang="en-US" sz="700" dirty="0" err="1"/>
              <a:t>Azor</a:t>
            </a:r>
            <a:r>
              <a:rPr lang="en-US" sz="700" dirty="0"/>
              <a:t> [prescribing information]. Parsippany, NJ: Daiichi Sankyo, Inc; 2009</a:t>
            </a:r>
            <a:r>
              <a:rPr lang="en-US" dirty="0"/>
              <a:t>.</a:t>
            </a:r>
          </a:p>
        </p:txBody>
      </p:sp>
      <p:pic>
        <p:nvPicPr>
          <p:cNvPr id="101" name="Picture 4">
            <a:extLst>
              <a:ext uri="{FF2B5EF4-FFF2-40B4-BE49-F238E27FC236}">
                <a16:creationId xmlns:a16="http://schemas.microsoft.com/office/drawing/2014/main" id="{A8A1B2DC-1F2C-97AA-3099-1347DA36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64F0F9B-54FC-4720-EAF6-4F0AA01FDADC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3C22419-F672-E08A-1F10-A085CE3CC2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4440AA1-6E15-8C9C-70FA-186A37CB16DF}"/>
              </a:ext>
            </a:extLst>
          </p:cNvPr>
          <p:cNvCxnSpPr/>
          <p:nvPr/>
        </p:nvCxnSpPr>
        <p:spPr>
          <a:xfrm>
            <a:off x="5958400" y="1357048"/>
            <a:ext cx="0" cy="441406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6EDFFA-C4B9-1E91-46EC-F99209E67F2D}"/>
              </a:ext>
            </a:extLst>
          </p:cNvPr>
          <p:cNvSpPr txBox="1"/>
          <p:nvPr/>
        </p:nvSpPr>
        <p:spPr>
          <a:xfrm>
            <a:off x="1052123" y="5993031"/>
            <a:ext cx="3783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DBP: diastolic blood pressures: Systolic blood pressure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43" y="589803"/>
            <a:ext cx="68306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0" spc="-10" dirty="0">
                <a:solidFill>
                  <a:srgbClr val="9A3582"/>
                </a:solidFill>
              </a:rPr>
              <a:t>Telmisartan+Amlodipine</a:t>
            </a:r>
            <a:r>
              <a:rPr sz="2000" b="0" spc="-5" dirty="0">
                <a:solidFill>
                  <a:srgbClr val="9A3582"/>
                </a:solidFill>
              </a:rPr>
              <a:t> </a:t>
            </a:r>
            <a:r>
              <a:rPr sz="2000" b="0" dirty="0">
                <a:solidFill>
                  <a:srgbClr val="9A3582"/>
                </a:solidFill>
              </a:rPr>
              <a:t>vs</a:t>
            </a:r>
            <a:r>
              <a:rPr sz="2000" b="0" spc="5" dirty="0">
                <a:solidFill>
                  <a:srgbClr val="9A3582"/>
                </a:solidFill>
              </a:rPr>
              <a:t> </a:t>
            </a:r>
            <a:r>
              <a:rPr sz="2000" b="0" spc="-10" dirty="0">
                <a:solidFill>
                  <a:srgbClr val="9A3582"/>
                </a:solidFill>
              </a:rPr>
              <a:t>Competitors</a:t>
            </a:r>
            <a:endParaRPr sz="2000" b="0" dirty="0">
              <a:solidFill>
                <a:srgbClr val="9A3582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253" y="939451"/>
            <a:ext cx="80791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kern="0" dirty="0">
                <a:latin typeface="Arial"/>
                <a:cs typeface="Arial"/>
              </a:rPr>
              <a:t>Incidence</a:t>
            </a:r>
            <a:r>
              <a:rPr sz="1600" kern="0" spc="-9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of</a:t>
            </a:r>
            <a:r>
              <a:rPr sz="1600" kern="0" spc="-7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Peripheral</a:t>
            </a:r>
            <a:r>
              <a:rPr sz="1600" kern="0" spc="-7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Oedema</a:t>
            </a:r>
            <a:r>
              <a:rPr sz="1600" kern="0" spc="-7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Compared</a:t>
            </a:r>
            <a:r>
              <a:rPr sz="1600" kern="0" spc="-60" dirty="0">
                <a:latin typeface="Arial"/>
                <a:cs typeface="Arial"/>
              </a:rPr>
              <a:t> </a:t>
            </a:r>
            <a:r>
              <a:rPr sz="1600" kern="0" spc="-10" dirty="0">
                <a:latin typeface="Arial"/>
                <a:cs typeface="Arial"/>
              </a:rPr>
              <a:t>With</a:t>
            </a:r>
            <a:r>
              <a:rPr sz="1600" kern="0" spc="-130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Amlodipine</a:t>
            </a:r>
            <a:r>
              <a:rPr sz="1600" kern="0" spc="-65" dirty="0">
                <a:latin typeface="Arial"/>
                <a:cs typeface="Arial"/>
              </a:rPr>
              <a:t> </a:t>
            </a:r>
            <a:r>
              <a:rPr sz="1600" kern="0" dirty="0">
                <a:latin typeface="Arial"/>
                <a:cs typeface="Arial"/>
              </a:rPr>
              <a:t>10</a:t>
            </a:r>
            <a:r>
              <a:rPr sz="1600" kern="0" spc="-80" dirty="0">
                <a:latin typeface="Arial"/>
                <a:cs typeface="Arial"/>
              </a:rPr>
              <a:t> </a:t>
            </a:r>
            <a:r>
              <a:rPr sz="1600" kern="0" spc="-25" dirty="0">
                <a:latin typeface="Arial"/>
                <a:cs typeface="Arial"/>
              </a:rPr>
              <a:t>mg</a:t>
            </a:r>
            <a:endParaRPr sz="1600" kern="0" dirty="0">
              <a:latin typeface="Arial"/>
              <a:cs typeface="Arial"/>
            </a:endParaRP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C3556E4D-DC10-C6F8-758E-BE55B3AF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31FB06-F92F-506C-6B85-194665433601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756A3D3-58A3-7BB8-E2F8-022FE6528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EAD7A87-9241-C144-D1F2-F76F3CAFCCB4}"/>
              </a:ext>
            </a:extLst>
          </p:cNvPr>
          <p:cNvSpPr txBox="1"/>
          <p:nvPr/>
        </p:nvSpPr>
        <p:spPr>
          <a:xfrm>
            <a:off x="858233" y="5978546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lang="en-US" sz="1000" b="0" i="0" u="none" strike="noStrike" kern="0" cap="none" spc="-15" normalizeH="0" baseline="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Indirect</a:t>
            </a:r>
            <a:r>
              <a:rPr kumimoji="0" lang="en-US" sz="1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comparisons:</a:t>
            </a:r>
            <a:r>
              <a:rPr kumimoji="0" lang="en-US" sz="1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study</a:t>
            </a:r>
            <a:r>
              <a:rPr kumimoji="0" lang="en-US" sz="1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design</a:t>
            </a:r>
            <a:r>
              <a:rPr kumimoji="0" lang="en-US" sz="1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varied;</a:t>
            </a: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-15" normalizeH="0" baseline="2469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†</a:t>
            </a:r>
            <a:r>
              <a:rPr kumimoji="0" lang="en-US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Placebo-corrected</a:t>
            </a:r>
            <a:r>
              <a:rPr kumimoji="0" lang="en-US" sz="1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ED584F-982D-1450-8637-A8BDDAD1CD29}"/>
              </a:ext>
            </a:extLst>
          </p:cNvPr>
          <p:cNvSpPr txBox="1"/>
          <p:nvPr/>
        </p:nvSpPr>
        <p:spPr>
          <a:xfrm>
            <a:off x="807171" y="6296752"/>
            <a:ext cx="65608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1. Littlejohn TW 3rd, </a:t>
            </a:r>
            <a:r>
              <a:rPr lang="en-US" sz="700" dirty="0" err="1"/>
              <a:t>Majul</a:t>
            </a:r>
            <a:r>
              <a:rPr lang="en-US" sz="700" dirty="0"/>
              <a:t> CR, Olvera R, et al. Results of treatment with telmisartan-amlodipine in hypertensive patients. J Clin </a:t>
            </a:r>
            <a:r>
              <a:rPr lang="en-US" sz="700" dirty="0" err="1"/>
              <a:t>Hypertens</a:t>
            </a:r>
            <a:r>
              <a:rPr lang="en-US" sz="700" dirty="0"/>
              <a:t> (Greenwich). 2009;11(4):207-213. 2. </a:t>
            </a:r>
            <a:r>
              <a:rPr lang="en-US" sz="700" dirty="0" err="1"/>
              <a:t>Exforge</a:t>
            </a:r>
            <a:r>
              <a:rPr lang="en-US" sz="700" dirty="0"/>
              <a:t> summary of product </a:t>
            </a:r>
            <a:r>
              <a:rPr lang="en-US" sz="700" dirty="0" err="1"/>
              <a:t>charcteristics</a:t>
            </a:r>
            <a:r>
              <a:rPr lang="en-US" sz="700" dirty="0"/>
              <a:t> (EMA). 3. Chrysant SG, </a:t>
            </a:r>
            <a:r>
              <a:rPr lang="en-US" sz="700" dirty="0" err="1"/>
              <a:t>Melino</a:t>
            </a:r>
            <a:r>
              <a:rPr lang="en-US" sz="700" dirty="0"/>
              <a:t> M, Karki S, Lee J, </a:t>
            </a:r>
            <a:r>
              <a:rPr lang="en-US" sz="700" dirty="0" err="1"/>
              <a:t>Heyrman</a:t>
            </a:r>
            <a:r>
              <a:rPr lang="en-US" sz="700" dirty="0"/>
              <a:t> R. The combination of olmesartan </a:t>
            </a:r>
            <a:r>
              <a:rPr lang="en-US" sz="700" dirty="0" err="1"/>
              <a:t>medoxomil</a:t>
            </a:r>
            <a:r>
              <a:rPr lang="en-US" sz="700" dirty="0"/>
              <a:t> and amlodipine besylate in controlling high blood pressure: COACH, a randomized, double-blind, placebo-controlled, 8-week factorial efficacy and safety study. Clin </a:t>
            </a:r>
            <a:r>
              <a:rPr lang="en-US" sz="700" dirty="0" err="1"/>
              <a:t>Ther</a:t>
            </a:r>
            <a:r>
              <a:rPr lang="en-US" sz="700" dirty="0"/>
              <a:t>. 2008;30(4):587-604.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F1336C-4D1B-501B-7A72-E1829F008252}"/>
              </a:ext>
            </a:extLst>
          </p:cNvPr>
          <p:cNvSpPr txBox="1"/>
          <p:nvPr/>
        </p:nvSpPr>
        <p:spPr>
          <a:xfrm>
            <a:off x="615542" y="2918033"/>
            <a:ext cx="29564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81BF"/>
                </a:solidFill>
              </a:rPr>
              <a:t>TWYNSTA</a:t>
            </a:r>
            <a:r>
              <a:rPr lang="en-US" sz="1600" baseline="30000" dirty="0">
                <a:solidFill>
                  <a:srgbClr val="1781BF"/>
                </a:solidFill>
              </a:rPr>
              <a:t>®</a:t>
            </a:r>
            <a:endParaRPr lang="en-US" sz="1600" dirty="0">
              <a:solidFill>
                <a:srgbClr val="1781BF"/>
              </a:solidFill>
            </a:endParaRPr>
          </a:p>
          <a:p>
            <a:r>
              <a:rPr lang="en-US" sz="1600" dirty="0"/>
              <a:t>Telmisartan/Amlodipine combination significantly reduces patents’ oedema incidence </a:t>
            </a:r>
            <a:r>
              <a:rPr lang="en-US" sz="1600" baseline="30000" dirty="0"/>
              <a:t>1</a:t>
            </a:r>
            <a:endParaRPr lang="en-US" sz="16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CC114F-8028-EB0E-F38B-8AAAAE528F7F}"/>
              </a:ext>
            </a:extLst>
          </p:cNvPr>
          <p:cNvGrpSpPr/>
          <p:nvPr/>
        </p:nvGrpSpPr>
        <p:grpSpPr>
          <a:xfrm>
            <a:off x="3905422" y="1298728"/>
            <a:ext cx="7770107" cy="4527488"/>
            <a:chOff x="2255925" y="1127517"/>
            <a:chExt cx="7770107" cy="4527488"/>
          </a:xfrm>
        </p:grpSpPr>
        <p:sp>
          <p:nvSpPr>
            <p:cNvPr id="34" name="object 34"/>
            <p:cNvSpPr txBox="1"/>
            <p:nvPr/>
          </p:nvSpPr>
          <p:spPr>
            <a:xfrm>
              <a:off x="2255925" y="1127517"/>
              <a:ext cx="214867" cy="4257312"/>
            </a:xfrm>
            <a:prstGeom prst="rect">
              <a:avLst/>
            </a:prstGeom>
          </p:spPr>
          <p:txBody>
            <a:bodyPr vert="vert270" wrap="square" lIns="0" tIns="1905" rIns="0" bIns="0" rtlCol="0">
              <a:spAutoFit/>
            </a:bodyPr>
            <a:lstStyle/>
            <a:p>
              <a:pPr marL="129539" marR="5080" indent="-117475">
                <a:lnSpc>
                  <a:spcPts val="1920"/>
                </a:lnSpc>
                <a:spcBef>
                  <a:spcPts val="15"/>
                </a:spcBef>
              </a:pPr>
              <a:r>
                <a:rPr sz="11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Patients</a:t>
              </a:r>
              <a:r>
                <a:rPr sz="1100" b="1" kern="0" spc="-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with</a:t>
              </a:r>
              <a:r>
                <a:rPr sz="1100" b="1" kern="0" spc="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peripheral</a:t>
              </a:r>
              <a:r>
                <a:rPr sz="1100" b="1" kern="0" spc="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b="1" kern="0" spc="-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oedema </a:t>
              </a:r>
              <a:r>
                <a:rPr sz="11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after 8 weeks</a:t>
              </a:r>
              <a:r>
                <a:rPr sz="1100" b="1" kern="0" spc="-1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of</a:t>
              </a:r>
              <a:r>
                <a:rPr sz="1100" b="1" kern="0" spc="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treatment</a:t>
              </a:r>
              <a:r>
                <a:rPr sz="1100" b="1" kern="0" spc="1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 </a:t>
              </a:r>
              <a:r>
                <a:rPr sz="1100" b="1" kern="0" spc="-25" dirty="0">
                  <a:solidFill>
                    <a:sysClr val="windowText" lastClr="000000"/>
                  </a:solidFill>
                  <a:latin typeface="Arial"/>
                  <a:cs typeface="Arial"/>
                </a:rPr>
                <a:t>(%)</a:t>
              </a:r>
              <a:endParaRPr sz="1100" b="1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3DD7CD1-D43C-0940-7BE7-C86BE0DDC771}"/>
                </a:ext>
              </a:extLst>
            </p:cNvPr>
            <p:cNvGrpSpPr/>
            <p:nvPr/>
          </p:nvGrpSpPr>
          <p:grpSpPr>
            <a:xfrm>
              <a:off x="2640532" y="1376730"/>
              <a:ext cx="7385500" cy="4278275"/>
              <a:chOff x="2640532" y="1376730"/>
              <a:chExt cx="7385500" cy="4278275"/>
            </a:xfrm>
          </p:grpSpPr>
          <p:grpSp>
            <p:nvGrpSpPr>
              <p:cNvPr id="5" name="object 5"/>
              <p:cNvGrpSpPr/>
              <p:nvPr/>
            </p:nvGrpSpPr>
            <p:grpSpPr>
              <a:xfrm>
                <a:off x="2966737" y="1467887"/>
                <a:ext cx="7059295" cy="3741420"/>
                <a:chOff x="1384934" y="1477898"/>
                <a:chExt cx="7059295" cy="3741420"/>
              </a:xfrm>
            </p:grpSpPr>
            <p:sp>
              <p:nvSpPr>
                <p:cNvPr id="7" name="object 7"/>
                <p:cNvSpPr/>
                <p:nvPr/>
              </p:nvSpPr>
              <p:spPr>
                <a:xfrm>
                  <a:off x="1665731" y="3518916"/>
                  <a:ext cx="897890" cy="1637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89" h="1637029">
                      <a:moveTo>
                        <a:pt x="897636" y="0"/>
                      </a:moveTo>
                      <a:lnTo>
                        <a:pt x="0" y="0"/>
                      </a:lnTo>
                      <a:lnTo>
                        <a:pt x="0" y="1636776"/>
                      </a:lnTo>
                      <a:lnTo>
                        <a:pt x="897636" y="1636776"/>
                      </a:lnTo>
                      <a:lnTo>
                        <a:pt x="89763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object 9"/>
                <p:cNvSpPr/>
                <p:nvPr/>
              </p:nvSpPr>
              <p:spPr>
                <a:xfrm>
                  <a:off x="4000500" y="4208526"/>
                  <a:ext cx="897890" cy="947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89" h="947420">
                      <a:moveTo>
                        <a:pt x="897636" y="0"/>
                      </a:moveTo>
                      <a:lnTo>
                        <a:pt x="0" y="0"/>
                      </a:lnTo>
                      <a:lnTo>
                        <a:pt x="0" y="947166"/>
                      </a:lnTo>
                      <a:lnTo>
                        <a:pt x="897636" y="947166"/>
                      </a:lnTo>
                      <a:lnTo>
                        <a:pt x="89763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" name="object 12"/>
                <p:cNvSpPr/>
                <p:nvPr/>
              </p:nvSpPr>
              <p:spPr>
                <a:xfrm>
                  <a:off x="6334505" y="1772411"/>
                  <a:ext cx="897890" cy="338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90" h="3383279">
                      <a:moveTo>
                        <a:pt x="897636" y="0"/>
                      </a:moveTo>
                      <a:lnTo>
                        <a:pt x="0" y="0"/>
                      </a:lnTo>
                      <a:lnTo>
                        <a:pt x="0" y="3383279"/>
                      </a:lnTo>
                      <a:lnTo>
                        <a:pt x="897636" y="3383279"/>
                      </a:lnTo>
                      <a:lnTo>
                        <a:pt x="89763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2653283" y="4677917"/>
                  <a:ext cx="897890" cy="47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89" h="478154">
                      <a:moveTo>
                        <a:pt x="897636" y="0"/>
                      </a:moveTo>
                      <a:lnTo>
                        <a:pt x="0" y="0"/>
                      </a:lnTo>
                      <a:lnTo>
                        <a:pt x="0" y="477773"/>
                      </a:lnTo>
                      <a:lnTo>
                        <a:pt x="897636" y="477773"/>
                      </a:lnTo>
                      <a:lnTo>
                        <a:pt x="897636" y="0"/>
                      </a:lnTo>
                      <a:close/>
                    </a:path>
                  </a:pathLst>
                </a:custGeom>
                <a:solidFill>
                  <a:srgbClr val="0081C5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object 14"/>
                <p:cNvSpPr/>
                <p:nvPr/>
              </p:nvSpPr>
              <p:spPr>
                <a:xfrm>
                  <a:off x="4988051" y="4687061"/>
                  <a:ext cx="897890" cy="46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89" h="468629">
                      <a:moveTo>
                        <a:pt x="897636" y="0"/>
                      </a:moveTo>
                      <a:lnTo>
                        <a:pt x="0" y="0"/>
                      </a:lnTo>
                      <a:lnTo>
                        <a:pt x="0" y="468630"/>
                      </a:lnTo>
                      <a:lnTo>
                        <a:pt x="897636" y="468630"/>
                      </a:lnTo>
                      <a:lnTo>
                        <a:pt x="897636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object 16"/>
                <p:cNvSpPr/>
                <p:nvPr/>
              </p:nvSpPr>
              <p:spPr>
                <a:xfrm>
                  <a:off x="7322057" y="3188207"/>
                  <a:ext cx="897890" cy="1967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890" h="1967864">
                      <a:moveTo>
                        <a:pt x="897636" y="0"/>
                      </a:moveTo>
                      <a:lnTo>
                        <a:pt x="0" y="0"/>
                      </a:lnTo>
                      <a:lnTo>
                        <a:pt x="0" y="1967483"/>
                      </a:lnTo>
                      <a:lnTo>
                        <a:pt x="897636" y="1967483"/>
                      </a:lnTo>
                      <a:lnTo>
                        <a:pt x="897636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object 18"/>
                <p:cNvSpPr/>
                <p:nvPr/>
              </p:nvSpPr>
              <p:spPr>
                <a:xfrm>
                  <a:off x="1384934" y="1477898"/>
                  <a:ext cx="7059295" cy="374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9295" h="3741420">
                      <a:moveTo>
                        <a:pt x="56387" y="3677412"/>
                      </a:moveTo>
                      <a:lnTo>
                        <a:pt x="56387" y="0"/>
                      </a:lnTo>
                    </a:path>
                    <a:path w="7059295" h="3741420">
                      <a:moveTo>
                        <a:pt x="0" y="3677412"/>
                      </a:moveTo>
                      <a:lnTo>
                        <a:pt x="56387" y="3677412"/>
                      </a:lnTo>
                    </a:path>
                    <a:path w="7059295" h="3741420">
                      <a:moveTo>
                        <a:pt x="0" y="3217926"/>
                      </a:moveTo>
                      <a:lnTo>
                        <a:pt x="56387" y="3217926"/>
                      </a:lnTo>
                    </a:path>
                    <a:path w="7059295" h="3741420">
                      <a:moveTo>
                        <a:pt x="0" y="2758440"/>
                      </a:moveTo>
                      <a:lnTo>
                        <a:pt x="56387" y="2758440"/>
                      </a:lnTo>
                    </a:path>
                    <a:path w="7059295" h="3741420">
                      <a:moveTo>
                        <a:pt x="0" y="2298954"/>
                      </a:moveTo>
                      <a:lnTo>
                        <a:pt x="56387" y="2298954"/>
                      </a:lnTo>
                    </a:path>
                    <a:path w="7059295" h="3741420">
                      <a:moveTo>
                        <a:pt x="0" y="1838705"/>
                      </a:moveTo>
                      <a:lnTo>
                        <a:pt x="56387" y="1838705"/>
                      </a:lnTo>
                    </a:path>
                    <a:path w="7059295" h="3741420">
                      <a:moveTo>
                        <a:pt x="0" y="1379220"/>
                      </a:moveTo>
                      <a:lnTo>
                        <a:pt x="56387" y="1379220"/>
                      </a:lnTo>
                    </a:path>
                    <a:path w="7059295" h="3741420">
                      <a:moveTo>
                        <a:pt x="0" y="919734"/>
                      </a:moveTo>
                      <a:lnTo>
                        <a:pt x="56387" y="919734"/>
                      </a:lnTo>
                    </a:path>
                    <a:path w="7059295" h="3741420">
                      <a:moveTo>
                        <a:pt x="0" y="459486"/>
                      </a:moveTo>
                      <a:lnTo>
                        <a:pt x="56387" y="459486"/>
                      </a:lnTo>
                    </a:path>
                    <a:path w="7059295" h="3741420">
                      <a:moveTo>
                        <a:pt x="0" y="0"/>
                      </a:moveTo>
                      <a:lnTo>
                        <a:pt x="56387" y="0"/>
                      </a:lnTo>
                    </a:path>
                    <a:path w="7059295" h="3741420">
                      <a:moveTo>
                        <a:pt x="56387" y="3677412"/>
                      </a:moveTo>
                      <a:lnTo>
                        <a:pt x="7059168" y="3677412"/>
                      </a:lnTo>
                    </a:path>
                    <a:path w="7059295" h="3741420">
                      <a:moveTo>
                        <a:pt x="56387" y="3677412"/>
                      </a:moveTo>
                      <a:lnTo>
                        <a:pt x="56387" y="3741420"/>
                      </a:lnTo>
                    </a:path>
                    <a:path w="7059295" h="3741420">
                      <a:moveTo>
                        <a:pt x="2390393" y="3677412"/>
                      </a:moveTo>
                      <a:lnTo>
                        <a:pt x="2390393" y="3741420"/>
                      </a:lnTo>
                    </a:path>
                    <a:path w="7059295" h="3741420">
                      <a:moveTo>
                        <a:pt x="4725162" y="3677412"/>
                      </a:moveTo>
                      <a:lnTo>
                        <a:pt x="4725162" y="3741420"/>
                      </a:lnTo>
                    </a:path>
                    <a:path w="7059295" h="3741420">
                      <a:moveTo>
                        <a:pt x="7059168" y="3677412"/>
                      </a:moveTo>
                      <a:lnTo>
                        <a:pt x="7059168" y="3741420"/>
                      </a:lnTo>
                    </a:path>
                  </a:pathLst>
                </a:custGeom>
                <a:ln w="317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0" name="object 20"/>
              <p:cNvSpPr txBox="1"/>
              <p:nvPr/>
            </p:nvSpPr>
            <p:spPr>
              <a:xfrm>
                <a:off x="3451351" y="4096258"/>
                <a:ext cx="438150" cy="23019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1400" kern="0" spc="-20" dirty="0">
                    <a:solidFill>
                      <a:schemeClr val="bg1"/>
                    </a:solidFill>
                    <a:latin typeface="Arial"/>
                    <a:cs typeface="Arial"/>
                  </a:rPr>
                  <a:t>17.8</a:t>
                </a:r>
                <a:endParaRPr sz="1400" kern="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1" name="object 21"/>
              <p:cNvSpPr txBox="1"/>
              <p:nvPr/>
            </p:nvSpPr>
            <p:spPr>
              <a:xfrm>
                <a:off x="5803526" y="4533575"/>
                <a:ext cx="438150" cy="23019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1400" kern="0" spc="-25" dirty="0">
                    <a:solidFill>
                      <a:schemeClr val="bg1"/>
                    </a:solidFill>
                    <a:latin typeface="Arial"/>
                    <a:cs typeface="Arial"/>
                  </a:rPr>
                  <a:t>10.3</a:t>
                </a:r>
              </a:p>
            </p:txBody>
          </p:sp>
          <p:sp>
            <p:nvSpPr>
              <p:cNvPr id="22" name="object 22"/>
              <p:cNvSpPr txBox="1"/>
              <p:nvPr/>
            </p:nvSpPr>
            <p:spPr>
              <a:xfrm>
                <a:off x="8098044" y="3116155"/>
                <a:ext cx="438150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1400" kern="0" spc="-25" dirty="0">
                    <a:solidFill>
                      <a:schemeClr val="bg1"/>
                    </a:solidFill>
                    <a:latin typeface="Arial"/>
                    <a:cs typeface="Arial"/>
                  </a:rPr>
                  <a:t>36.8</a:t>
                </a: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4509643" y="4770427"/>
                <a:ext cx="320040" cy="23019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1400" kern="0" spc="-25" dirty="0">
                    <a:solidFill>
                      <a:schemeClr val="bg1"/>
                    </a:solidFill>
                    <a:latin typeface="Arial"/>
                    <a:cs typeface="Arial"/>
                  </a:rPr>
                  <a:t>5.2</a:t>
                </a:r>
                <a:endParaRPr sz="1400" kern="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6837045" y="4800819"/>
                <a:ext cx="320040" cy="23019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1400" kern="0" spc="-25" dirty="0">
                    <a:solidFill>
                      <a:schemeClr val="bg1"/>
                    </a:solidFill>
                    <a:latin typeface="Arial"/>
                    <a:cs typeface="Arial"/>
                  </a:rPr>
                  <a:t>5.1</a:t>
                </a: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9136889" y="4211353"/>
                <a:ext cx="438150" cy="23019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1400" kern="0" spc="-25" dirty="0">
                    <a:solidFill>
                      <a:schemeClr val="bg1"/>
                    </a:solidFill>
                    <a:latin typeface="Arial"/>
                    <a:cs typeface="Arial"/>
                  </a:rPr>
                  <a:t>21.4</a:t>
                </a:r>
              </a:p>
            </p:txBody>
          </p:sp>
          <p:sp>
            <p:nvSpPr>
              <p:cNvPr id="26" name="object 26"/>
              <p:cNvSpPr txBox="1"/>
              <p:nvPr/>
            </p:nvSpPr>
            <p:spPr>
              <a:xfrm>
                <a:off x="2745180" y="4594910"/>
                <a:ext cx="130175" cy="523861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5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>
                  <a:spcBef>
                    <a:spcPts val="40"/>
                  </a:spcBef>
                </a:pP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12700"/>
                <a:r>
                  <a:rPr sz="1100" kern="0" spc="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0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7" name="object 27"/>
              <p:cNvSpPr txBox="1"/>
              <p:nvPr/>
            </p:nvSpPr>
            <p:spPr>
              <a:xfrm>
                <a:off x="2640532" y="4135170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10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2640532" y="3675429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15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2640532" y="3215689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20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0" name="object 30"/>
              <p:cNvSpPr txBox="1"/>
              <p:nvPr/>
            </p:nvSpPr>
            <p:spPr>
              <a:xfrm>
                <a:off x="2640532" y="2755950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25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1" name="object 31"/>
              <p:cNvSpPr txBox="1"/>
              <p:nvPr/>
            </p:nvSpPr>
            <p:spPr>
              <a:xfrm>
                <a:off x="2640532" y="2296210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30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2" name="object 32"/>
              <p:cNvSpPr txBox="1"/>
              <p:nvPr/>
            </p:nvSpPr>
            <p:spPr>
              <a:xfrm>
                <a:off x="2640532" y="1836469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35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3" name="object 33"/>
              <p:cNvSpPr txBox="1"/>
              <p:nvPr/>
            </p:nvSpPr>
            <p:spPr>
              <a:xfrm>
                <a:off x="2640532" y="1376730"/>
                <a:ext cx="234315" cy="185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spcBef>
                    <a:spcPts val="125"/>
                  </a:spcBef>
                </a:pPr>
                <a:r>
                  <a:rPr sz="11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40</a:t>
                </a:r>
                <a:endParaRPr sz="1100" kern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4457958" y="4154604"/>
                <a:ext cx="431800" cy="337832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748029">
                    <a:moveTo>
                      <a:pt x="0" y="560832"/>
                    </a:moveTo>
                    <a:lnTo>
                      <a:pt x="107950" y="560832"/>
                    </a:lnTo>
                    <a:lnTo>
                      <a:pt x="107950" y="0"/>
                    </a:lnTo>
                    <a:lnTo>
                      <a:pt x="323850" y="0"/>
                    </a:lnTo>
                    <a:lnTo>
                      <a:pt x="323850" y="560832"/>
                    </a:lnTo>
                    <a:lnTo>
                      <a:pt x="431800" y="560832"/>
                    </a:lnTo>
                    <a:lnTo>
                      <a:pt x="215900" y="747776"/>
                    </a:lnTo>
                    <a:lnTo>
                      <a:pt x="0" y="560832"/>
                    </a:lnTo>
                    <a:close/>
                  </a:path>
                </a:pathLst>
              </a:custGeom>
              <a:ln w="19050">
                <a:solidFill>
                  <a:schemeClr val="tx2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object 36"/>
              <p:cNvSpPr txBox="1"/>
              <p:nvPr/>
            </p:nvSpPr>
            <p:spPr>
              <a:xfrm>
                <a:off x="4165622" y="3532270"/>
                <a:ext cx="1118870" cy="4527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2000" b="1" kern="0" spc="-10" dirty="0">
                    <a:solidFill>
                      <a:schemeClr val="tx2"/>
                    </a:solidFill>
                    <a:latin typeface="Arial"/>
                    <a:cs typeface="Arial"/>
                  </a:rPr>
                  <a:t>–</a:t>
                </a:r>
                <a:r>
                  <a:rPr lang="en-US" sz="2000" b="1" kern="0" spc="-10" dirty="0">
                    <a:solidFill>
                      <a:schemeClr val="tx2"/>
                    </a:solidFill>
                    <a:latin typeface="Arial"/>
                    <a:cs typeface="Arial"/>
                  </a:rPr>
                  <a:t> </a:t>
                </a:r>
                <a:r>
                  <a:rPr sz="2800" b="1" kern="0" spc="-10" dirty="0">
                    <a:solidFill>
                      <a:schemeClr val="tx2"/>
                    </a:solidFill>
                    <a:latin typeface="Arial"/>
                    <a:cs typeface="Arial"/>
                  </a:rPr>
                  <a:t>71%</a:t>
                </a:r>
                <a:r>
                  <a:rPr sz="2775" b="1" kern="0" spc="-15" baseline="25525" dirty="0">
                    <a:solidFill>
                      <a:schemeClr val="tx2"/>
                    </a:solidFill>
                    <a:latin typeface="Arial"/>
                    <a:cs typeface="Arial"/>
                  </a:rPr>
                  <a:t>1</a:t>
                </a:r>
                <a:endParaRPr sz="2775" kern="0" baseline="25525" dirty="0">
                  <a:solidFill>
                    <a:schemeClr val="tx2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7" name="object 37"/>
              <p:cNvSpPr txBox="1"/>
              <p:nvPr/>
            </p:nvSpPr>
            <p:spPr>
              <a:xfrm>
                <a:off x="3451351" y="5213859"/>
                <a:ext cx="151511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836930" marR="5080" indent="-824865">
                  <a:spcBef>
                    <a:spcPts val="100"/>
                  </a:spcBef>
                  <a:tabLst>
                    <a:tab pos="757555" algn="l"/>
                  </a:tabLst>
                </a:pPr>
                <a:r>
                  <a:rPr sz="12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A10</a:t>
                </a:r>
                <a:r>
                  <a:rPr sz="1200" kern="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	</a:t>
                </a:r>
                <a:r>
                  <a:rPr sz="1200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T40–80/ A5–10</a:t>
                </a:r>
                <a:endParaRPr sz="12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8" name="object 38"/>
              <p:cNvSpPr txBox="1"/>
              <p:nvPr/>
            </p:nvSpPr>
            <p:spPr>
              <a:xfrm>
                <a:off x="5966558" y="5204378"/>
                <a:ext cx="1614805" cy="44114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ts val="1920"/>
                  </a:lnSpc>
                  <a:spcBef>
                    <a:spcPts val="100"/>
                  </a:spcBef>
                  <a:tabLst>
                    <a:tab pos="619760" algn="l"/>
                  </a:tabLst>
                </a:pPr>
                <a:r>
                  <a:rPr sz="12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A10</a:t>
                </a:r>
                <a:r>
                  <a:rPr sz="1600" kern="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	</a:t>
                </a:r>
                <a:r>
                  <a:rPr lang="en-US" sz="1600" kern="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 </a:t>
                </a:r>
                <a:r>
                  <a:rPr sz="1200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V160–320/</a:t>
                </a:r>
                <a:endParaRPr sz="12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  <a:p>
                <a:pPr marL="817244"/>
                <a:r>
                  <a:rPr sz="1200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A5–10</a:t>
                </a:r>
                <a:endParaRPr sz="12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9" name="object 39"/>
              <p:cNvSpPr txBox="1"/>
              <p:nvPr/>
            </p:nvSpPr>
            <p:spPr>
              <a:xfrm>
                <a:off x="8230108" y="5272849"/>
                <a:ext cx="149606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800100" marR="5080" indent="-788035">
                  <a:spcBef>
                    <a:spcPts val="100"/>
                  </a:spcBef>
                  <a:tabLst>
                    <a:tab pos="704215" algn="l"/>
                  </a:tabLst>
                </a:pPr>
                <a:r>
                  <a:rPr sz="1200" kern="0" spc="-25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A10</a:t>
                </a:r>
                <a:r>
                  <a:rPr sz="1200" kern="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	</a:t>
                </a:r>
                <a:r>
                  <a:rPr sz="1200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O20–40/ A5–10</a:t>
                </a:r>
                <a:endParaRPr sz="12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1" name="object 41"/>
              <p:cNvSpPr txBox="1"/>
              <p:nvPr/>
            </p:nvSpPr>
            <p:spPr>
              <a:xfrm>
                <a:off x="8900568" y="2112707"/>
                <a:ext cx="819150" cy="28918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8100">
                  <a:spcBef>
                    <a:spcPts val="95"/>
                  </a:spcBef>
                </a:pPr>
                <a:r>
                  <a:rPr sz="1400" b="1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–</a:t>
                </a:r>
                <a:r>
                  <a:rPr lang="en-US" sz="1600" b="1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 </a:t>
                </a:r>
                <a:r>
                  <a:rPr b="1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42%3</a:t>
                </a:r>
              </a:p>
            </p:txBody>
          </p:sp>
          <p:sp>
            <p:nvSpPr>
              <p:cNvPr id="42" name="object 42"/>
              <p:cNvSpPr txBox="1"/>
              <p:nvPr/>
            </p:nvSpPr>
            <p:spPr>
              <a:xfrm>
                <a:off x="6642752" y="3732878"/>
                <a:ext cx="8191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1400" b="1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–</a:t>
                </a:r>
                <a:r>
                  <a:rPr lang="en-US" b="1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 </a:t>
                </a:r>
                <a:r>
                  <a:rPr b="1" kern="0" spc="-1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50%</a:t>
                </a:r>
                <a:r>
                  <a:rPr b="1" kern="0" spc="-15" baseline="25641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2</a:t>
                </a:r>
                <a:endParaRPr kern="0" baseline="25641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3" name="object 35">
                <a:extLst>
                  <a:ext uri="{FF2B5EF4-FFF2-40B4-BE49-F238E27FC236}">
                    <a16:creationId xmlns:a16="http://schemas.microsoft.com/office/drawing/2014/main" id="{C7054ACE-0095-0825-7B42-F891E07BF45F}"/>
                  </a:ext>
                </a:extLst>
              </p:cNvPr>
              <p:cNvSpPr/>
              <p:nvPr/>
            </p:nvSpPr>
            <p:spPr>
              <a:xfrm>
                <a:off x="6773961" y="4154604"/>
                <a:ext cx="431800" cy="337832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748029">
                    <a:moveTo>
                      <a:pt x="0" y="560832"/>
                    </a:moveTo>
                    <a:lnTo>
                      <a:pt x="107950" y="560832"/>
                    </a:lnTo>
                    <a:lnTo>
                      <a:pt x="107950" y="0"/>
                    </a:lnTo>
                    <a:lnTo>
                      <a:pt x="323850" y="0"/>
                    </a:lnTo>
                    <a:lnTo>
                      <a:pt x="323850" y="560832"/>
                    </a:lnTo>
                    <a:lnTo>
                      <a:pt x="431800" y="560832"/>
                    </a:lnTo>
                    <a:lnTo>
                      <a:pt x="215900" y="747776"/>
                    </a:lnTo>
                    <a:lnTo>
                      <a:pt x="0" y="560832"/>
                    </a:lnTo>
                    <a:close/>
                  </a:path>
                </a:pathLst>
              </a:cu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object 35">
                <a:extLst>
                  <a:ext uri="{FF2B5EF4-FFF2-40B4-BE49-F238E27FC236}">
                    <a16:creationId xmlns:a16="http://schemas.microsoft.com/office/drawing/2014/main" id="{EF300FDA-D48B-B678-4089-CCB6A7763E20}"/>
                  </a:ext>
                </a:extLst>
              </p:cNvPr>
              <p:cNvSpPr/>
              <p:nvPr/>
            </p:nvSpPr>
            <p:spPr>
              <a:xfrm>
                <a:off x="9107966" y="2618374"/>
                <a:ext cx="431800" cy="337832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748029">
                    <a:moveTo>
                      <a:pt x="0" y="560832"/>
                    </a:moveTo>
                    <a:lnTo>
                      <a:pt x="107950" y="560832"/>
                    </a:lnTo>
                    <a:lnTo>
                      <a:pt x="107950" y="0"/>
                    </a:lnTo>
                    <a:lnTo>
                      <a:pt x="323850" y="0"/>
                    </a:lnTo>
                    <a:lnTo>
                      <a:pt x="323850" y="560832"/>
                    </a:lnTo>
                    <a:lnTo>
                      <a:pt x="431800" y="560832"/>
                    </a:lnTo>
                    <a:lnTo>
                      <a:pt x="215900" y="747776"/>
                    </a:lnTo>
                    <a:lnTo>
                      <a:pt x="0" y="560832"/>
                    </a:lnTo>
                    <a:close/>
                  </a:path>
                </a:pathLst>
              </a:cu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kern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1088" y="4339159"/>
            <a:ext cx="8280400" cy="998219"/>
          </a:xfrm>
          <a:custGeom>
            <a:avLst/>
            <a:gdLst/>
            <a:ahLst/>
            <a:cxnLst/>
            <a:rect l="l" t="t" r="r" b="b"/>
            <a:pathLst>
              <a:path w="8280400" h="998220">
                <a:moveTo>
                  <a:pt x="8280019" y="0"/>
                </a:moveTo>
                <a:lnTo>
                  <a:pt x="0" y="0"/>
                </a:lnTo>
                <a:lnTo>
                  <a:pt x="0" y="997889"/>
                </a:lnTo>
                <a:lnTo>
                  <a:pt x="8280019" y="997889"/>
                </a:lnTo>
                <a:lnTo>
                  <a:pt x="8280019" y="0"/>
                </a:lnTo>
                <a:close/>
              </a:path>
            </a:pathLst>
          </a:custGeom>
          <a:solidFill>
            <a:srgbClr val="E7EAEB">
              <a:alpha val="50195"/>
            </a:srgbClr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58897" y="4449827"/>
            <a:ext cx="3517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4000" kern="0" dirty="0">
                <a:solidFill>
                  <a:srgbClr val="1B6A24"/>
                </a:solidFill>
                <a:latin typeface="Arial Black"/>
                <a:cs typeface="Arial Black"/>
              </a:rPr>
              <a:t>3</a:t>
            </a:r>
            <a:endParaRPr sz="4000" kern="0">
              <a:solidFill>
                <a:sysClr val="windowText" lastClr="000000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5884" y="4657598"/>
            <a:ext cx="5547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30480">
              <a:spcBef>
                <a:spcPts val="100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Increase</a:t>
            </a:r>
            <a:r>
              <a:rPr sz="16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persistence</a:t>
            </a:r>
            <a:r>
              <a:rPr sz="16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6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Single</a:t>
            </a:r>
            <a:r>
              <a:rPr sz="16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pill</a:t>
            </a:r>
            <a:r>
              <a:rPr sz="16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combination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long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term 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treatment.</a:t>
            </a:r>
            <a:r>
              <a:rPr sz="1575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14,15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2821" y="530814"/>
            <a:ext cx="11125877" cy="455638"/>
          </a:xfrm>
          <a:prstGeom prst="rect">
            <a:avLst/>
          </a:prstGeom>
        </p:spPr>
        <p:txBody>
          <a:bodyPr vert="horz" wrap="square" lIns="0" tIns="207391" rIns="0" bIns="0" rtlCol="0">
            <a:spAutoFit/>
          </a:bodyPr>
          <a:lstStyle/>
          <a:p>
            <a:pPr marL="38100" marR="5080">
              <a:lnSpc>
                <a:spcPct val="80000"/>
              </a:lnSpc>
              <a:spcBef>
                <a:spcPts val="865"/>
              </a:spcBef>
            </a:pPr>
            <a:r>
              <a:rPr sz="2000" b="0" dirty="0"/>
              <a:t>Summary:</a:t>
            </a:r>
            <a:r>
              <a:rPr sz="2000" b="0" spc="-120" dirty="0"/>
              <a:t> </a:t>
            </a:r>
            <a:r>
              <a:rPr sz="2000" b="0" dirty="0"/>
              <a:t>Benefits</a:t>
            </a:r>
            <a:r>
              <a:rPr sz="2000" b="0" spc="-135" dirty="0"/>
              <a:t> </a:t>
            </a:r>
            <a:r>
              <a:rPr sz="2000" b="0" dirty="0"/>
              <a:t>of</a:t>
            </a:r>
            <a:r>
              <a:rPr sz="2000" b="0" spc="-125" dirty="0"/>
              <a:t> </a:t>
            </a:r>
            <a:r>
              <a:rPr sz="2000" b="0" spc="-25" dirty="0"/>
              <a:t>Telmisartan</a:t>
            </a:r>
            <a:r>
              <a:rPr sz="2000" b="0" spc="-114" dirty="0"/>
              <a:t> </a:t>
            </a:r>
            <a:r>
              <a:rPr sz="2000" b="0" spc="-25" dirty="0"/>
              <a:t>go </a:t>
            </a:r>
            <a:r>
              <a:rPr sz="2000" b="0" dirty="0"/>
              <a:t>beyond</a:t>
            </a:r>
            <a:r>
              <a:rPr sz="2000" b="0" spc="-110" dirty="0"/>
              <a:t> </a:t>
            </a:r>
            <a:r>
              <a:rPr sz="2000" b="0" dirty="0"/>
              <a:t>BP</a:t>
            </a:r>
            <a:r>
              <a:rPr sz="2000" b="0" spc="-135" dirty="0"/>
              <a:t> </a:t>
            </a:r>
            <a:r>
              <a:rPr sz="2000" b="0" spc="-10" dirty="0"/>
              <a:t>lowering</a:t>
            </a:r>
          </a:p>
        </p:txBody>
      </p:sp>
      <p:sp>
        <p:nvSpPr>
          <p:cNvPr id="6" name="object 6"/>
          <p:cNvSpPr/>
          <p:nvPr/>
        </p:nvSpPr>
        <p:spPr>
          <a:xfrm>
            <a:off x="1943100" y="1362037"/>
            <a:ext cx="8286750" cy="2813685"/>
          </a:xfrm>
          <a:custGeom>
            <a:avLst/>
            <a:gdLst/>
            <a:ahLst/>
            <a:cxnLst/>
            <a:rect l="l" t="t" r="r" b="b"/>
            <a:pathLst>
              <a:path w="8286750" h="2813685">
                <a:moveTo>
                  <a:pt x="8280019" y="1381798"/>
                </a:moveTo>
                <a:lnTo>
                  <a:pt x="0" y="1381798"/>
                </a:lnTo>
                <a:lnTo>
                  <a:pt x="0" y="1502397"/>
                </a:lnTo>
                <a:lnTo>
                  <a:pt x="0" y="2813215"/>
                </a:lnTo>
                <a:lnTo>
                  <a:pt x="8280019" y="2813215"/>
                </a:lnTo>
                <a:lnTo>
                  <a:pt x="8280019" y="1502397"/>
                </a:lnTo>
                <a:lnTo>
                  <a:pt x="8280019" y="1381798"/>
                </a:lnTo>
                <a:close/>
              </a:path>
              <a:path w="8286750" h="2813685">
                <a:moveTo>
                  <a:pt x="8286255" y="0"/>
                </a:moveTo>
                <a:lnTo>
                  <a:pt x="6235" y="0"/>
                </a:lnTo>
                <a:lnTo>
                  <a:pt x="6235" y="1260005"/>
                </a:lnTo>
                <a:lnTo>
                  <a:pt x="8286255" y="1260005"/>
                </a:lnTo>
                <a:lnTo>
                  <a:pt x="8286255" y="0"/>
                </a:lnTo>
                <a:close/>
              </a:path>
            </a:pathLst>
          </a:custGeom>
          <a:solidFill>
            <a:srgbClr val="E7EAEB">
              <a:alpha val="50195"/>
            </a:srgbClr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9601" y="1540003"/>
            <a:ext cx="67049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30480">
              <a:spcBef>
                <a:spcPts val="100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The</a:t>
            </a:r>
            <a:r>
              <a:rPr sz="16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CV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disease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continuum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begins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with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risk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factors, such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as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hypertension,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which</a:t>
            </a:r>
            <a:r>
              <a:rPr sz="1600" kern="0" spc="-5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initiate</a:t>
            </a:r>
            <a:r>
              <a:rPr sz="16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a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cascade</a:t>
            </a:r>
            <a:r>
              <a:rPr sz="16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processes</a:t>
            </a:r>
            <a:r>
              <a:rPr sz="1600" kern="0" spc="-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cumulating</a:t>
            </a:r>
            <a:r>
              <a:rPr sz="1600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target-organ</a:t>
            </a:r>
            <a:r>
              <a:rPr sz="16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damage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and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CV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events</a:t>
            </a:r>
            <a:r>
              <a:rPr sz="1575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1</a:t>
            </a:r>
            <a:endParaRPr sz="1575" kern="0" baseline="26455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897" y="1561847"/>
            <a:ext cx="3517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4000" kern="0" dirty="0">
                <a:solidFill>
                  <a:srgbClr val="1B6A24"/>
                </a:solidFill>
                <a:latin typeface="Arial Black"/>
                <a:cs typeface="Arial Black"/>
              </a:rPr>
              <a:t>1</a:t>
            </a:r>
            <a:endParaRPr sz="4000" kern="0">
              <a:solidFill>
                <a:sysClr val="windowText" lastClr="000000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6197" y="3047238"/>
            <a:ext cx="3644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kern="0" dirty="0">
                <a:solidFill>
                  <a:srgbClr val="1B6A24"/>
                </a:solidFill>
                <a:latin typeface="Arial Black"/>
                <a:cs typeface="Arial Black"/>
              </a:rPr>
              <a:t>2</a:t>
            </a:r>
            <a:endParaRPr sz="4000" kern="0">
              <a:solidFill>
                <a:sysClr val="windowText" lastClr="000000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9026" y="2792476"/>
            <a:ext cx="45434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Pivotal</a:t>
            </a:r>
            <a:r>
              <a:rPr sz="1600" kern="0" spc="-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clinical</a:t>
            </a:r>
            <a:r>
              <a:rPr sz="1600" kern="0" spc="-3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trials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have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demonstrated</a:t>
            </a:r>
            <a:r>
              <a:rPr sz="16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that</a:t>
            </a:r>
            <a:r>
              <a:rPr sz="1600" kern="0" spc="-9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spc="-20" dirty="0">
                <a:solidFill>
                  <a:srgbClr val="0E3713"/>
                </a:solidFill>
                <a:latin typeface="Arial"/>
                <a:cs typeface="Arial"/>
              </a:rPr>
              <a:t>ARBs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3625" y="3036317"/>
            <a:ext cx="6224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(e.g.</a:t>
            </a:r>
            <a:r>
              <a:rPr sz="16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rgbClr val="0E3713"/>
                </a:solidFill>
                <a:latin typeface="Arial"/>
                <a:cs typeface="Arial"/>
              </a:rPr>
              <a:t>MICARDIS® (telmisartan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)</a:t>
            </a:r>
            <a:r>
              <a:rPr sz="1600" kern="0" spc="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provide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CV</a:t>
            </a:r>
            <a:r>
              <a:rPr sz="1600" b="1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and</a:t>
            </a:r>
            <a:r>
              <a:rPr sz="1600" b="1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target</a:t>
            </a:r>
            <a:r>
              <a:rPr sz="1600" b="1" kern="0" spc="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organ</a:t>
            </a:r>
            <a:r>
              <a:rPr sz="1600" b="1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protection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vs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other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antihypertensive</a:t>
            </a:r>
            <a:r>
              <a:rPr sz="1600" kern="0" spc="-1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regimens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dirty="0">
                <a:solidFill>
                  <a:srgbClr val="0E3713"/>
                </a:solidFill>
                <a:latin typeface="Arial"/>
                <a:cs typeface="Arial"/>
              </a:rPr>
              <a:t>or</a:t>
            </a:r>
            <a:r>
              <a:rPr sz="1600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kern="0" spc="-10" dirty="0">
                <a:solidFill>
                  <a:srgbClr val="0E3713"/>
                </a:solidFill>
                <a:latin typeface="Arial"/>
                <a:cs typeface="Arial"/>
              </a:rPr>
              <a:t>placebo</a:t>
            </a:r>
            <a:r>
              <a:rPr sz="1575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2-</a:t>
            </a:r>
            <a:r>
              <a:rPr sz="1575" kern="0" spc="-75" baseline="26455" dirty="0">
                <a:solidFill>
                  <a:srgbClr val="0E3713"/>
                </a:solidFill>
                <a:latin typeface="Arial"/>
                <a:cs typeface="Arial"/>
              </a:rPr>
              <a:t>5</a:t>
            </a:r>
            <a:endParaRPr sz="1575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089" y="3589376"/>
            <a:ext cx="6690359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kern="0" spc="-10" dirty="0">
                <a:solidFill>
                  <a:srgbClr val="0E3713"/>
                </a:solidFill>
                <a:latin typeface="Arial"/>
                <a:cs typeface="Arial"/>
              </a:rPr>
              <a:t>Especially,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b="1" kern="0" spc="-10" dirty="0">
                <a:solidFill>
                  <a:srgbClr val="0E3713"/>
                </a:solidFill>
                <a:latin typeface="Arial"/>
                <a:cs typeface="Arial"/>
              </a:rPr>
              <a:t>MICARDIS® (telmisartan)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is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the</a:t>
            </a:r>
            <a:r>
              <a:rPr sz="1600" b="1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u="sng" kern="0" dirty="0">
                <a:solidFill>
                  <a:srgbClr val="0E3713"/>
                </a:solidFill>
                <a:uFill>
                  <a:solidFill>
                    <a:srgbClr val="0E3713"/>
                  </a:solidFill>
                </a:uFill>
                <a:latin typeface="Arial"/>
                <a:cs typeface="Arial"/>
              </a:rPr>
              <a:t>only</a:t>
            </a:r>
            <a:r>
              <a:rPr sz="1600" b="1" kern="0" spc="-7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ARB</a:t>
            </a:r>
            <a:r>
              <a:rPr sz="1600" b="1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to</a:t>
            </a:r>
            <a:r>
              <a:rPr sz="1600" b="1" kern="0" spc="-3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prove</a:t>
            </a:r>
            <a:r>
              <a:rPr sz="1600" b="1" kern="0" spc="-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indication</a:t>
            </a:r>
            <a:r>
              <a:rPr sz="1600" b="1" kern="0" spc="-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sz="1600" b="1" kern="0" dirty="0">
                <a:solidFill>
                  <a:srgbClr val="0E3713"/>
                </a:solidFill>
                <a:latin typeface="Arial"/>
                <a:cs typeface="Arial"/>
              </a:rPr>
              <a:t>in</a:t>
            </a:r>
            <a:r>
              <a:rPr sz="1600" b="1" kern="0" spc="-10" dirty="0">
                <a:solidFill>
                  <a:srgbClr val="0E3713"/>
                </a:solidFill>
                <a:latin typeface="Arial"/>
                <a:cs typeface="Arial"/>
              </a:rPr>
              <a:t> ‘Prevent</a:t>
            </a:r>
            <a:r>
              <a:rPr lang="en-US" sz="1600" b="1" kern="0" spc="-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rgbClr val="0E3713"/>
                </a:solidFill>
                <a:latin typeface="Arial"/>
                <a:cs typeface="Arial"/>
              </a:rPr>
              <a:t>of</a:t>
            </a:r>
            <a:r>
              <a:rPr lang="en-US" sz="1600" b="1" kern="0" spc="25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rgbClr val="0E3713"/>
                </a:solidFill>
                <a:latin typeface="Arial"/>
                <a:cs typeface="Arial"/>
              </a:rPr>
              <a:t>CV</a:t>
            </a:r>
            <a:r>
              <a:rPr lang="en-US" sz="1600" b="1" kern="0" spc="2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rgbClr val="0E3713"/>
                </a:solidFill>
                <a:latin typeface="Arial"/>
                <a:cs typeface="Arial"/>
              </a:rPr>
              <a:t>morbidity</a:t>
            </a:r>
            <a:r>
              <a:rPr lang="en-US" sz="1600" b="1" kern="0" spc="4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rgbClr val="0E3713"/>
                </a:solidFill>
                <a:latin typeface="Arial"/>
                <a:cs typeface="Arial"/>
              </a:rPr>
              <a:t>and</a:t>
            </a:r>
            <a:r>
              <a:rPr lang="en-US" sz="1600" b="1" kern="0" spc="10" dirty="0">
                <a:solidFill>
                  <a:srgbClr val="0E3713"/>
                </a:solidFill>
                <a:latin typeface="Arial"/>
                <a:cs typeface="Arial"/>
              </a:rPr>
              <a:t> </a:t>
            </a:r>
            <a:r>
              <a:rPr lang="en-US" sz="1600" b="1" kern="0" spc="-10" dirty="0">
                <a:solidFill>
                  <a:srgbClr val="0E3713"/>
                </a:solidFill>
                <a:latin typeface="Arial"/>
                <a:cs typeface="Arial"/>
              </a:rPr>
              <a:t>mortality’.</a:t>
            </a:r>
            <a:r>
              <a:rPr lang="en-US" sz="1575" b="1" kern="0" spc="-15" baseline="26455" dirty="0">
                <a:solidFill>
                  <a:srgbClr val="0E3713"/>
                </a:solidFill>
                <a:latin typeface="Arial"/>
                <a:cs typeface="Arial"/>
              </a:rPr>
              <a:t>6-</a:t>
            </a:r>
            <a:r>
              <a:rPr lang="en-US" sz="1575" b="1" kern="0" spc="-37" baseline="26455" dirty="0">
                <a:solidFill>
                  <a:srgbClr val="0E3713"/>
                </a:solidFill>
                <a:latin typeface="Arial"/>
                <a:cs typeface="Arial"/>
              </a:rPr>
              <a:t>13</a:t>
            </a:r>
            <a:endParaRPr lang="en-US" sz="1575" kern="0" baseline="26455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sz="1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076" y="5464455"/>
            <a:ext cx="11444154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0" indent="-70485">
              <a:buFont typeface="Arial"/>
              <a:buAutoNum type="arabicPeriod"/>
              <a:tabLst>
                <a:tab pos="83185" algn="l"/>
              </a:tabLst>
            </a:pP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Dzau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VJ,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Antman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EM,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Black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HR,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The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disease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continuum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validated:</a:t>
            </a:r>
            <a:r>
              <a:rPr sz="6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clinical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evidence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improved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patient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outcomes: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part I:</a:t>
            </a:r>
            <a:r>
              <a:rPr sz="600" kern="0" spc="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Pathophysiology</a:t>
            </a:r>
            <a:r>
              <a:rPr sz="6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clinical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trial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evidence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(risk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factors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through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stable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coronary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artery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disease).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spc="-10" dirty="0">
                <a:solidFill>
                  <a:srgbClr val="080808"/>
                </a:solidFill>
                <a:latin typeface="Arial"/>
                <a:cs typeface="Arial"/>
              </a:rPr>
              <a:t>Circulation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2006;114(25):2850-2870.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buFont typeface="Arial"/>
              <a:buAutoNum type="arabicPeriod"/>
              <a:tabLst>
                <a:tab pos="83185" algn="l"/>
              </a:tabLst>
            </a:pP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ONTARGET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Investigators,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Yusuf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Teo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KK,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Telmisartan, ramipril,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or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both in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at high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risk for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vascular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events.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N Engl</a:t>
            </a:r>
            <a:r>
              <a:rPr sz="600" i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J Med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2008;358(15):1547-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1559.</a:t>
            </a:r>
            <a:r>
              <a:rPr sz="600" kern="0" spc="114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3.</a:t>
            </a:r>
            <a:r>
              <a:rPr sz="6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Randomised AssessmeNt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ACE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subjects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 Disease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(TRANSCEND)</a:t>
            </a:r>
            <a:r>
              <a:rPr sz="6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Investigators,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Yusuf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600" kern="0" spc="3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Teo K,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Effects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angiotensin-receptor blocker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on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events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high-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risk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to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angiotensin-converting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enzyme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inhibitors: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randomised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controlled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trial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[published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correction appears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Lancet.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2008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Oct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18;372(9647):1384]. Lancet.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2008;372(9644):1174-1183.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4.</a:t>
            </a:r>
            <a:r>
              <a:rPr sz="600" b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Foulquier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S,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Böhm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M,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Schmieder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R,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Impact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on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outcome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hypertensive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patients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high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risk: a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 Randomised AssessmeNt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Study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ACE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subjects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Disease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subanalysis.</a:t>
            </a:r>
            <a:r>
              <a:rPr sz="6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J</a:t>
            </a:r>
            <a:r>
              <a:rPr sz="600" i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spc="-10" dirty="0">
                <a:solidFill>
                  <a:srgbClr val="080808"/>
                </a:solidFill>
                <a:latin typeface="Arial"/>
                <a:cs typeface="Arial"/>
              </a:rPr>
              <a:t>Hypertens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2014;32(6):1334-1341.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5.</a:t>
            </a:r>
            <a:r>
              <a:rPr sz="600" b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Verdecchia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Sleight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P,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Mancia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G,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Effects of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telmisartan,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ramipril,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and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their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combination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on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left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ventricular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hypertrophy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individuals</a:t>
            </a:r>
            <a:r>
              <a:rPr sz="600" kern="0" spc="3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at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high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vascular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risk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Ongoing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Alone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25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Combination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With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Ramipril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Global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End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Point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Trial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the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Randomized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Assessment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Study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ACE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Intolerant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Subjects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With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Cardiovascular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Disease.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Circulation.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2009;120(14):1380-1389.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6.</a:t>
            </a:r>
            <a:r>
              <a:rPr sz="6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MICARDIS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(Telmisartan)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summary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product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characteristics,EMA.</a:t>
            </a:r>
            <a:r>
              <a:rPr sz="600" kern="0" spc="15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7.</a:t>
            </a:r>
            <a:r>
              <a:rPr sz="600" b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Atacand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(candesartan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cilexetil)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Prescribing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information,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AstraZeneca,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2009.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8.</a:t>
            </a:r>
            <a:r>
              <a:rPr sz="600" b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Diovan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(Valsartan)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prescribing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information,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Novartis,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2011.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9.</a:t>
            </a:r>
            <a:r>
              <a:rPr sz="600" b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BENICAR</a:t>
            </a:r>
            <a:r>
              <a:rPr sz="600" kern="0" spc="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(olmesartan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medoxomil)</a:t>
            </a:r>
            <a:r>
              <a:rPr sz="600" kern="0" spc="15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prescribing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information,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Daiichi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Sankyo,</a:t>
            </a:r>
            <a:r>
              <a:rPr sz="600" kern="0" spc="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Inc,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2017.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10.</a:t>
            </a:r>
            <a:r>
              <a:rPr sz="600" b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EDARBI</a:t>
            </a:r>
            <a:r>
              <a:rPr sz="600" kern="0" spc="4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((</a:t>
            </a:r>
            <a:r>
              <a:rPr sz="600" kern="0" spc="-10" dirty="0" err="1">
                <a:solidFill>
                  <a:srgbClr val="080808"/>
                </a:solidFill>
                <a:latin typeface="Arial"/>
                <a:cs typeface="Arial"/>
              </a:rPr>
              <a:t>azilsartan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medoxomil)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Summary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product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characteristics.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11.</a:t>
            </a:r>
            <a:r>
              <a:rPr sz="600" b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TEVETEN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(eprosartan mesylate)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prescribing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information,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Abbvie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Inc.,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2014.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12.</a:t>
            </a:r>
            <a:r>
              <a:rPr sz="600" b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Aprovel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(Irbesartan), summary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product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characteristics,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2020.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13.</a:t>
            </a:r>
            <a:r>
              <a:rPr sz="600" b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COZAAR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(losartan potassium)prescribing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information,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Merck &amp;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Co.,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Inc., 2019.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14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Bloom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BS.</a:t>
            </a:r>
            <a:r>
              <a:rPr sz="600" kern="0" spc="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Continuation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25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500" dirty="0">
                <a:solidFill>
                  <a:srgbClr val="080808"/>
                </a:solidFill>
                <a:latin typeface="Arial"/>
                <a:cs typeface="Arial"/>
              </a:rPr>
              <a:t> 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initial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antihypertensive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medication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after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1 year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therapy.</a:t>
            </a:r>
            <a:r>
              <a:rPr sz="600" kern="0" spc="2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Clin</a:t>
            </a:r>
            <a:r>
              <a:rPr sz="600" i="1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Ther.</a:t>
            </a:r>
            <a:r>
              <a:rPr sz="600" i="1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1998;20(4):671-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681.</a:t>
            </a:r>
            <a:r>
              <a:rPr sz="600" kern="0" spc="12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b="1" kern="0" dirty="0">
                <a:solidFill>
                  <a:srgbClr val="080808"/>
                </a:solidFill>
                <a:latin typeface="Arial"/>
                <a:cs typeface="Arial"/>
              </a:rPr>
              <a:t>15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.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Maillard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MP,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Burnier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M. Is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the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fixed-dose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combination</a:t>
            </a:r>
            <a:r>
              <a:rPr sz="600" kern="0" spc="-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of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telmisartan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and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hydrochlorothiazide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a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good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approach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to treat</a:t>
            </a:r>
            <a:r>
              <a:rPr sz="600" kern="0" spc="-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hypertension?.</a:t>
            </a:r>
            <a:r>
              <a:rPr sz="600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dirty="0">
                <a:solidFill>
                  <a:srgbClr val="080808"/>
                </a:solidFill>
                <a:latin typeface="Arial"/>
                <a:cs typeface="Arial"/>
              </a:rPr>
              <a:t>Vasc</a:t>
            </a:r>
            <a:r>
              <a:rPr sz="600" kern="0" spc="10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Health</a:t>
            </a:r>
            <a:r>
              <a:rPr sz="600" i="1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dirty="0">
                <a:solidFill>
                  <a:srgbClr val="080808"/>
                </a:solidFill>
                <a:latin typeface="Arial"/>
                <a:cs typeface="Arial"/>
              </a:rPr>
              <a:t>Risk</a:t>
            </a:r>
            <a:r>
              <a:rPr sz="600" i="1" kern="0" spc="1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i="1" kern="0" spc="-10" dirty="0">
                <a:solidFill>
                  <a:srgbClr val="080808"/>
                </a:solidFill>
                <a:latin typeface="Arial"/>
                <a:cs typeface="Arial"/>
              </a:rPr>
              <a:t>Manag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.</a:t>
            </a:r>
            <a:r>
              <a:rPr sz="600" kern="0" spc="5" dirty="0">
                <a:solidFill>
                  <a:srgbClr val="080808"/>
                </a:solidFill>
                <a:latin typeface="Arial"/>
                <a:cs typeface="Arial"/>
              </a:rPr>
              <a:t> </a:t>
            </a:r>
            <a:r>
              <a:rPr sz="600" kern="0" spc="-10" dirty="0">
                <a:solidFill>
                  <a:srgbClr val="080808"/>
                </a:solidFill>
                <a:latin typeface="Arial"/>
                <a:cs typeface="Arial"/>
              </a:rPr>
              <a:t>2007;3(3):265-</a:t>
            </a:r>
            <a:r>
              <a:rPr sz="600" kern="0" spc="-20" dirty="0">
                <a:solidFill>
                  <a:srgbClr val="080808"/>
                </a:solidFill>
                <a:latin typeface="Arial"/>
                <a:cs typeface="Arial"/>
              </a:rPr>
              <a:t>278.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335352" y="3160297"/>
            <a:ext cx="1296035" cy="166370"/>
          </a:xfrm>
          <a:custGeom>
            <a:avLst/>
            <a:gdLst/>
            <a:ahLst/>
            <a:cxnLst/>
            <a:rect l="l" t="t" r="r" b="b"/>
            <a:pathLst>
              <a:path w="1296034" h="166370">
                <a:moveTo>
                  <a:pt x="1295552" y="0"/>
                </a:moveTo>
                <a:lnTo>
                  <a:pt x="0" y="0"/>
                </a:lnTo>
                <a:lnTo>
                  <a:pt x="0" y="166331"/>
                </a:lnTo>
                <a:lnTo>
                  <a:pt x="1295552" y="166331"/>
                </a:lnTo>
                <a:lnTo>
                  <a:pt x="1295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05851" y="2650770"/>
            <a:ext cx="1984375" cy="213995"/>
          </a:xfrm>
          <a:custGeom>
            <a:avLst/>
            <a:gdLst/>
            <a:ahLst/>
            <a:cxnLst/>
            <a:rect l="l" t="t" r="r" b="b"/>
            <a:pathLst>
              <a:path w="1984375" h="213994">
                <a:moveTo>
                  <a:pt x="1984108" y="0"/>
                </a:moveTo>
                <a:lnTo>
                  <a:pt x="0" y="0"/>
                </a:lnTo>
                <a:lnTo>
                  <a:pt x="0" y="213664"/>
                </a:lnTo>
                <a:lnTo>
                  <a:pt x="1984108" y="213664"/>
                </a:lnTo>
                <a:lnTo>
                  <a:pt x="1984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ysClr val="windowText" lastClr="000000"/>
              </a:solidFill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509B6A9C-5F51-594E-2777-22D45779C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6399587"/>
            <a:ext cx="833229" cy="2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8ABAD2-6BA1-8457-EE0D-1C0467C41D93}"/>
              </a:ext>
            </a:extLst>
          </p:cNvPr>
          <p:cNvCxnSpPr>
            <a:cxnSpLocks/>
          </p:cNvCxnSpPr>
          <p:nvPr/>
        </p:nvCxnSpPr>
        <p:spPr>
          <a:xfrm>
            <a:off x="1143000" y="6248400"/>
            <a:ext cx="9906000" cy="0"/>
          </a:xfrm>
          <a:prstGeom prst="line">
            <a:avLst/>
          </a:prstGeom>
          <a:ln>
            <a:solidFill>
              <a:srgbClr val="A9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BE68C3F-58F0-26AF-14B5-2765C3D5A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577" b="814"/>
          <a:stretch/>
        </p:blipFill>
        <p:spPr>
          <a:xfrm>
            <a:off x="7753729" y="6321448"/>
            <a:ext cx="3186703" cy="41319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922" y="1164208"/>
            <a:ext cx="8279993" cy="317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5841" y="2804414"/>
            <a:ext cx="25736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dirty="0"/>
              <a:t>Thank</a:t>
            </a:r>
            <a:r>
              <a:rPr sz="4000" spc="-95" dirty="0"/>
              <a:t> </a:t>
            </a:r>
            <a:r>
              <a:rPr sz="4000" spc="-85" dirty="0"/>
              <a:t>You</a:t>
            </a:r>
            <a:endParaRPr sz="4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67C1F5-96B7-D4B2-A5EA-07DE5AA2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767" y="5927796"/>
            <a:ext cx="1847940" cy="56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FF9D9-CEEB-A79E-E168-EA05AB1AF1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9577" b="814"/>
          <a:stretch/>
        </p:blipFill>
        <p:spPr>
          <a:xfrm>
            <a:off x="1157591" y="5652425"/>
            <a:ext cx="7671287" cy="9946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13303</Words>
  <Application>Microsoft Office PowerPoint</Application>
  <PresentationFormat>Widescreen</PresentationFormat>
  <Paragraphs>1592</Paragraphs>
  <Slides>94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94</vt:i4>
      </vt:variant>
    </vt:vector>
  </HeadingPairs>
  <TitlesOfParts>
    <vt:vector size="118" baseType="lpstr">
      <vt:lpstr>AdvSTONE-R</vt:lpstr>
      <vt:lpstr>AkzidenzGroteskBE-Bold</vt:lpstr>
      <vt:lpstr>AkzidenzGroteskBE-Light</vt:lpstr>
      <vt:lpstr>Arial</vt:lpstr>
      <vt:lpstr>Arial Black</vt:lpstr>
      <vt:lpstr>Bradley Hand ITC</vt:lpstr>
      <vt:lpstr>Calibri</vt:lpstr>
      <vt:lpstr>Calibri Light</vt:lpstr>
      <vt:lpstr>Cambria</vt:lpstr>
      <vt:lpstr>Georgia</vt:lpstr>
      <vt:lpstr>HelveticaNeue</vt:lpstr>
      <vt:lpstr>Lato</vt:lpstr>
      <vt:lpstr>Open Sans</vt:lpstr>
      <vt:lpstr>Symbol</vt:lpstr>
      <vt:lpstr>Times New Roman</vt:lpstr>
      <vt:lpstr>URWPalladioL-Bold</vt:lpstr>
      <vt:lpstr>URWPalladioL-Roma</vt:lpstr>
      <vt:lpstr>Verdana</vt:lpstr>
      <vt:lpstr>Wingdings</vt:lpstr>
      <vt:lpstr>Office Theme</vt:lpstr>
      <vt:lpstr>1_Office Theme</vt:lpstr>
      <vt:lpstr>Custom Design</vt:lpstr>
      <vt:lpstr>2_Office Theme</vt:lpstr>
      <vt:lpstr>1_Custom Design</vt:lpstr>
      <vt:lpstr>PowerPoint Presentation</vt:lpstr>
      <vt:lpstr>Content: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Hypertension and risk of cardiovascular disease </vt:lpstr>
      <vt:lpstr>CV disease is progressive1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Hypertension Guidelines   </vt:lpstr>
      <vt:lpstr>PowerPoint Presentation</vt:lpstr>
      <vt:lpstr>ESH/ESC 2018 Hypertension Guidelines Classification of hypertension stages according to blood pressure levels, presence of cardiovascular risk1</vt:lpstr>
      <vt:lpstr>ESH/ESC 2018 Hypertension Guidelines</vt:lpstr>
      <vt:lpstr>ESH/ESC 2018 Hypertension Guidelines</vt:lpstr>
      <vt:lpstr>ESH/ESC 2018 Hypertension Guidelines</vt:lpstr>
      <vt:lpstr>2018 ESH/ESC Guideline Hypertension</vt:lpstr>
      <vt:lpstr>JNC 8 Treatment Strategies: Hypertension Guideline Management Algorithm1</vt:lpstr>
      <vt:lpstr>PowerPoint Presentation</vt:lpstr>
      <vt:lpstr>The renin-angiotensin system (RAS) is a major target for antihypertensive therapy1,2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UNIQUE PROFILE OF MICARDIS® (telmisartan) </vt:lpstr>
      <vt:lpstr>MICARDIS® (telmisartan) unique pharmacology profile in its class (ARB)</vt:lpstr>
      <vt:lpstr>MICARDIS® (telmisartan) unique pharmacology profile in its class (ARB)</vt:lpstr>
      <vt:lpstr>PowerPoint Presentation</vt:lpstr>
      <vt:lpstr>PowerPoint Presentation</vt:lpstr>
      <vt:lpstr>MICARDIS® (telmisartan) provides sustained BP control even after a missed dose1 </vt:lpstr>
      <vt:lpstr>5. ANTIHYPERTENSIVE BEYOND BENEFITS</vt:lpstr>
      <vt:lpstr>Large evidence base for ARBs in CV outcomes trials</vt:lpstr>
      <vt:lpstr>ARBs provide CV protection beyond BP reduction</vt:lpstr>
      <vt:lpstr>Meta-analysis demonstrated ARBs reduced stroke risk by 8% vs ACE inhibitors1</vt:lpstr>
      <vt:lpstr>Overview of MICARDIS® (telmisartan) clinical trials along the cardiovascular continuum. </vt:lpstr>
      <vt:lpstr>ARBs offers improved therapeutic efficacy, safety, and tolerability vs other regimens</vt:lpstr>
      <vt:lpstr>PowerPoint Presentation</vt:lpstr>
      <vt:lpstr>Clinical Evidence With ARBs BEFORE ONTARGET®1-7</vt:lpstr>
      <vt:lpstr>The ONTARGET Trial Programme A Global Trial</vt:lpstr>
      <vt:lpstr>The ONTARGET Trial Programme Study design1</vt:lpstr>
      <vt:lpstr>The ONTARGET Trial Programme Prospective RCT, non-inferior study1</vt:lpstr>
      <vt:lpstr>The ONTARGET Trial Programme</vt:lpstr>
      <vt:lpstr>The ONTARGET Trial Programme</vt:lpstr>
      <vt:lpstr>The ONTARGET Trial Programme</vt:lpstr>
      <vt:lpstr>ONTARGET compared clinical outcomes for MICARDIS® (telmisartan)  vs ramipril in patients at high vascular risk</vt:lpstr>
      <vt:lpstr>Why compared MICARDIS® (telmisartan) with ramipril in ONTARGET?</vt:lpstr>
      <vt:lpstr>ONTARGET: the risk of CV events was similar for patients receiving MICARDIS® (telmisartan) vs ramipril</vt:lpstr>
      <vt:lpstr>MICARDIS® (telmisartan) is the only ARB approved for CV prevention (based on evidence from the ONTARGET trial program)</vt:lpstr>
      <vt:lpstr>PowerPoint Presentation</vt:lpstr>
      <vt:lpstr>TRANSCEND compared the CV risk reduction profile of MICARDIS® (telmisartan)  vs placebo in patients at high vascular risk who were intolerant to ACE inhibitors</vt:lpstr>
      <vt:lpstr>TRANSCEND: MICARDIS® (telmisartan) reduced the risk of MI in hypertensive patients1</vt:lpstr>
      <vt:lpstr>TRANSCEND: MICARDIS® (telmisartan) vs placebo in prevalence and new development of left ventricular hypertrophy</vt:lpstr>
      <vt:lpstr>ANTIHYPERTENSIVE BEYOND BENEFITS:</vt:lpstr>
      <vt:lpstr>ONTARGET: Renal outcomes of MICARDIS® (telmisartan) vs. Ramipril in people at high vascular risk1</vt:lpstr>
      <vt:lpstr>AMADEO: MICARDIS® (telmisartan) is more effective than losartan at reducing proteinuria.1</vt:lpstr>
      <vt:lpstr>ANTIHYPERTENSIVE BEYOND BENEFITS:</vt:lpstr>
      <vt:lpstr>Network meta-analysis demonstrated that ARBs are effective at reducing new-onset diabetes1</vt:lpstr>
      <vt:lpstr>TRANSCEND and PRoFESS trials demonstrated the trend of MICARDIS® (telmisartan) to reduce new-onset diabetes1,2</vt:lpstr>
      <vt:lpstr>ARBs are associated with higher levels of persistence vs other antihypertensive agents1</vt:lpstr>
      <vt:lpstr>Further research highlights additional distinguishing features of MICARDIS® (telmisartan) in CV protection1-3</vt:lpstr>
      <vt:lpstr>6. SINGLE PILLS COMBINATION</vt:lpstr>
      <vt:lpstr>ESH/ESC recommendations for triple combination therapy</vt:lpstr>
      <vt:lpstr>CCB + ARB: The Synergies of Counter-Regulation</vt:lpstr>
      <vt:lpstr>Reduced oedema by Co-administration of ARBs with CCB</vt:lpstr>
      <vt:lpstr>TWYNSTA® (telmisartan + amlodipine)  Provides Consistently</vt:lpstr>
      <vt:lpstr>Powerful of TWYNSTA® (telmisartan + amlodipine) in BP reductions needed to get hypertensive patients to GOAL</vt:lpstr>
      <vt:lpstr>Blood pressure response in up to 99.7%  of Patients with TWYNSTA*1</vt:lpstr>
      <vt:lpstr>TWYNSTA® (telmisartan + amlodipine) is Associated With Less Peripheral Oedema Compared With Amlodipine 10 mg1</vt:lpstr>
      <vt:lpstr>DISCLAIMER</vt:lpstr>
      <vt:lpstr>TWYNSTA® (Telmisartan+Amlodipine) vs Valsartan+Amlodipine Indirect Comparison of BP Reductions at Comparable Baseline BP values*1,2</vt:lpstr>
      <vt:lpstr>TWYNSTA®  (Telmisartan+Amlodipine) vs Olmesartan+Amlodipine Indirect Comparison of BP Reductions at Comparable Baseline BP values*</vt:lpstr>
      <vt:lpstr>Telmisartan+Amlodipine vs Competitors</vt:lpstr>
      <vt:lpstr>Summary: Benefits of Telmisartan go beyond BP lowering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 soudi</dc:creator>
  <cp:lastModifiedBy>salma soudi</cp:lastModifiedBy>
  <cp:revision>8</cp:revision>
  <dcterms:created xsi:type="dcterms:W3CDTF">2022-10-31T00:02:24Z</dcterms:created>
  <dcterms:modified xsi:type="dcterms:W3CDTF">2022-11-10T14:14:42Z</dcterms:modified>
</cp:coreProperties>
</file>